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72" y="8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95F2F-348D-4050-9A66-3E30C8A774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B5BD9C-9105-419E-9528-18AA5D9972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C94118-4711-4F8D-A17D-55BF50D8ACC4}"/>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167BA71C-429F-42D4-B423-5237A52F1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B1FF0A-039D-44C6-9AA4-286C6661744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127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1D3CB-5946-4732-BFE8-A53078613C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E61C75-EA60-480D-807B-8AA5CBADD6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AABAE-A101-418F-8C21-D1724B355A1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1D807585-6D34-4019-A4C4-A6D13165C1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2FCCED-2548-4E1D-B28D-9774FAB19AFA}"/>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853786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F34707-C820-4F92-A1C5-75A3C684FF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39B9A0-79B7-457D-8599-78AFDF4EF04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22CC78-C4BB-4364-BB83-428580A27D32}"/>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DB33B526-43F5-4DE4-A5FA-97A0FD288F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28C40-897F-44CA-BB0E-5BCA18701B7D}"/>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95070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9701-8172-4D88-B8D8-5EC06756F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E55070-F3AF-4806-B818-3FA707E645E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81BDC-501F-4AE6-9751-5586F88CB9DA}"/>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4E0A0730-BC8A-42E2-8737-2739A0FEE9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60C644-C831-43D1-8D5D-EF8782B267D9}"/>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42026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ED1F-2B6F-4C76-BDE0-36B289411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B21D55-FF2D-4601-A767-7014772DF7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EF28D8-CB43-469E-84C7-B7ADB14E9631}"/>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DAA4EAB3-2326-46DD-B508-C60A7F9CB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117059-02B7-43CD-A95D-259E4120D3E5}"/>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251579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8685-7467-4FD4-B1EA-C917E4E4D0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349078-8D7C-4E7D-9F0F-7B1490EF423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8F37626-1D55-4290-843A-5751FF038F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F1FA96-A916-4D2A-882C-89497DD0C1F8}"/>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7E9FB979-CADE-49AE-8CA4-1F5628797B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2370-311D-45A7-B4E5-BC01DDE9101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76532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CB7F7-EC70-4085-B0BD-00A361D635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EFC5AE-70D1-4A3F-A722-8BB0E68A5C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CAC5A5E-7121-412F-B141-5C8D2E9BAC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AB8DF1-31FE-45F4-894A-0F8F6C4D60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3A2827-B0B3-493C-B4EC-D5F42C42993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8ECA34-E372-4566-8A7D-7C7CEB40DD93}"/>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8" name="Footer Placeholder 7">
            <a:extLst>
              <a:ext uri="{FF2B5EF4-FFF2-40B4-BE49-F238E27FC236}">
                <a16:creationId xmlns:a16="http://schemas.microsoft.com/office/drawing/2014/main" id="{243537D0-60CE-46BC-BBA0-30563C1573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11064C-0406-44CA-812F-D33F056CFC78}"/>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18334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37DA5-6A17-44BC-98FB-CC5823E04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BCBC7D-CCE5-4994-9DCA-8294C54AC03B}"/>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4" name="Footer Placeholder 3">
            <a:extLst>
              <a:ext uri="{FF2B5EF4-FFF2-40B4-BE49-F238E27FC236}">
                <a16:creationId xmlns:a16="http://schemas.microsoft.com/office/drawing/2014/main" id="{ABA12AAD-0523-4423-876D-113DF69129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EC83-D917-4F27-A779-0EBE80EC35DE}"/>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2449420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BFE647-EA34-4D11-881C-E2E70E162F8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3" name="Footer Placeholder 2">
            <a:extLst>
              <a:ext uri="{FF2B5EF4-FFF2-40B4-BE49-F238E27FC236}">
                <a16:creationId xmlns:a16="http://schemas.microsoft.com/office/drawing/2014/main" id="{F2EA62E7-C5A8-4469-8C7A-59604B5DCC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747C71-BFC2-45DD-A269-67E059008BC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375028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F628A-508B-4E41-B8F0-8ACB3A305A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5A11F3-EA18-4B5F-BA7B-24A21060A1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74A687-0608-44CF-9483-DA8B31B848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627335-E2D0-40C9-AD9B-3CF174371C61}"/>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DEE13596-E9FC-4146-857B-63BB55DC5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03FCD6-1E5E-4104-83C1-B189E3E5F9A6}"/>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156450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AD764-A025-4B9F-AC83-D9B03B07F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CDB71CF-152B-4849-AA7F-282B6C6B3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A2F368-6FD8-4440-AFD3-8989998E58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E6ABAC-AFAF-43E1-8414-3CC32826DECD}"/>
              </a:ext>
            </a:extLst>
          </p:cNvPr>
          <p:cNvSpPr>
            <a:spLocks noGrp="1"/>
          </p:cNvSpPr>
          <p:nvPr>
            <p:ph type="dt" sz="half" idx="10"/>
          </p:nvPr>
        </p:nvSpPr>
        <p:spPr/>
        <p:txBody>
          <a:bodyPr/>
          <a:lstStyle/>
          <a:p>
            <a:fld id="{EF4BE54D-4121-41E3-B2CD-C177B1FD0A17}" type="datetimeFigureOut">
              <a:rPr lang="en-US" smtClean="0"/>
              <a:t>10/23/2017</a:t>
            </a:fld>
            <a:endParaRPr lang="en-US"/>
          </a:p>
        </p:txBody>
      </p:sp>
      <p:sp>
        <p:nvSpPr>
          <p:cNvPr id="6" name="Footer Placeholder 5">
            <a:extLst>
              <a:ext uri="{FF2B5EF4-FFF2-40B4-BE49-F238E27FC236}">
                <a16:creationId xmlns:a16="http://schemas.microsoft.com/office/drawing/2014/main" id="{E91621C1-636D-497C-A6EE-87268E661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9DC6CF-EDA6-475A-8FCD-A6CC6E24C38B}"/>
              </a:ext>
            </a:extLst>
          </p:cNvPr>
          <p:cNvSpPr>
            <a:spLocks noGrp="1"/>
          </p:cNvSpPr>
          <p:nvPr>
            <p:ph type="sldNum" sz="quarter" idx="12"/>
          </p:nvPr>
        </p:nvSpPr>
        <p:spPr/>
        <p:txBody>
          <a:bodyPr/>
          <a:lstStyle/>
          <a:p>
            <a:fld id="{7BAEAF53-C915-4E95-A2CC-F4DF957A750A}" type="slidenum">
              <a:rPr lang="en-US" smtClean="0"/>
              <a:t>‹#›</a:t>
            </a:fld>
            <a:endParaRPr lang="en-US"/>
          </a:p>
        </p:txBody>
      </p:sp>
    </p:spTree>
    <p:extLst>
      <p:ext uri="{BB962C8B-B14F-4D97-AF65-F5344CB8AC3E}">
        <p14:creationId xmlns:p14="http://schemas.microsoft.com/office/powerpoint/2010/main" val="911707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EC0900-28D9-4EFE-85CB-493E6D4DD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DD716B4-0BAF-4BDE-BC5F-7552C760B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500B-D606-4F55-9E79-B6D760CB9D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BE54D-4121-41E3-B2CD-C177B1FD0A17}" type="datetimeFigureOut">
              <a:rPr lang="en-US" smtClean="0"/>
              <a:t>10/23/2017</a:t>
            </a:fld>
            <a:endParaRPr lang="en-US"/>
          </a:p>
        </p:txBody>
      </p:sp>
      <p:sp>
        <p:nvSpPr>
          <p:cNvPr id="5" name="Footer Placeholder 4">
            <a:extLst>
              <a:ext uri="{FF2B5EF4-FFF2-40B4-BE49-F238E27FC236}">
                <a16:creationId xmlns:a16="http://schemas.microsoft.com/office/drawing/2014/main" id="{66285805-5759-487D-B15C-41F6D55DF2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909965-5351-4610-B39B-5FD7127C28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AEAF53-C915-4E95-A2CC-F4DF957A750A}" type="slidenum">
              <a:rPr lang="en-US" smtClean="0"/>
              <a:t>‹#›</a:t>
            </a:fld>
            <a:endParaRPr lang="en-US"/>
          </a:p>
        </p:txBody>
      </p:sp>
    </p:spTree>
    <p:extLst>
      <p:ext uri="{BB962C8B-B14F-4D97-AF65-F5344CB8AC3E}">
        <p14:creationId xmlns:p14="http://schemas.microsoft.com/office/powerpoint/2010/main" val="3078999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C46B1-6611-4CF1-A430-5897DCE21B7E}"/>
              </a:ext>
            </a:extLst>
          </p:cNvPr>
          <p:cNvSpPr>
            <a:spLocks noGrp="1"/>
          </p:cNvSpPr>
          <p:nvPr>
            <p:ph type="ctrTitle"/>
          </p:nvPr>
        </p:nvSpPr>
        <p:spPr>
          <a:xfrm>
            <a:off x="0" y="0"/>
            <a:ext cx="12192000" cy="1588168"/>
          </a:xfrm>
        </p:spPr>
        <p:txBody>
          <a:bodyPr>
            <a:noAutofit/>
          </a:bodyPr>
          <a:lstStyle/>
          <a:p>
            <a:r>
              <a:rPr lang="es-AR" sz="4400" dirty="0">
                <a:latin typeface="Times New Roman" panose="02020603050405020304" pitchFamily="18" charset="0"/>
                <a:cs typeface="Times New Roman" panose="02020603050405020304" pitchFamily="18" charset="0"/>
              </a:rPr>
              <a:t>Unidad 5: </a:t>
            </a:r>
            <a:r>
              <a:rPr lang="es-AR" sz="4400" b="1" u="sng" dirty="0">
                <a:latin typeface="Times New Roman" panose="02020603050405020304" pitchFamily="18" charset="0"/>
                <a:cs typeface="Times New Roman" panose="02020603050405020304" pitchFamily="18" charset="0"/>
              </a:rPr>
              <a:t>Enseñando limites en tu vida y en la vida de los que amas</a:t>
            </a:r>
            <a:r>
              <a:rPr lang="es-AR" sz="4400" dirty="0">
                <a:latin typeface="Times New Roman" panose="02020603050405020304" pitchFamily="18" charset="0"/>
                <a:cs typeface="Times New Roman" panose="02020603050405020304" pitchFamily="18" charset="0"/>
              </a:rPr>
              <a:t>(Presentación 14)</a:t>
            </a:r>
          </a:p>
        </p:txBody>
      </p:sp>
      <p:sp>
        <p:nvSpPr>
          <p:cNvPr id="3" name="Subtitle 2">
            <a:extLst>
              <a:ext uri="{FF2B5EF4-FFF2-40B4-BE49-F238E27FC236}">
                <a16:creationId xmlns:a16="http://schemas.microsoft.com/office/drawing/2014/main" id="{019EED0D-906F-4CCB-B30A-45C6B982E0A4}"/>
              </a:ext>
            </a:extLst>
          </p:cNvPr>
          <p:cNvSpPr>
            <a:spLocks noGrp="1"/>
          </p:cNvSpPr>
          <p:nvPr>
            <p:ph type="subTitle" idx="1"/>
          </p:nvPr>
        </p:nvSpPr>
        <p:spPr>
          <a:xfrm>
            <a:off x="0" y="1845427"/>
            <a:ext cx="12192000" cy="1655762"/>
          </a:xfrm>
        </p:spPr>
        <p:txBody>
          <a:bodyPr>
            <a:normAutofit/>
          </a:bodyPr>
          <a:lstStyle/>
          <a:p>
            <a:r>
              <a:rPr lang="es-AR" sz="4400" b="1" u="sng">
                <a:latin typeface="Times New Roman" panose="02020603050405020304" pitchFamily="18" charset="0"/>
                <a:cs typeface="Times New Roman" panose="02020603050405020304" pitchFamily="18" charset="0"/>
              </a:rPr>
              <a:t>Limites </a:t>
            </a:r>
            <a:r>
              <a:rPr lang="es-AR" sz="4400" b="1" u="sng" dirty="0">
                <a:latin typeface="Times New Roman" panose="02020603050405020304" pitchFamily="18" charset="0"/>
                <a:cs typeface="Times New Roman" panose="02020603050405020304" pitchFamily="18" charset="0"/>
              </a:rPr>
              <a:t>comunes que son violados en </a:t>
            </a:r>
            <a:r>
              <a:rPr lang="es-AR" sz="4400" b="1" u="sng">
                <a:latin typeface="Times New Roman" panose="02020603050405020304" pitchFamily="18" charset="0"/>
                <a:cs typeface="Times New Roman" panose="02020603050405020304" pitchFamily="18" charset="0"/>
              </a:rPr>
              <a:t>la familia</a:t>
            </a:r>
            <a:endParaRPr lang="es-AR" sz="4400" b="1" u="sng" dirty="0">
              <a:latin typeface="Times New Roman" panose="02020603050405020304" pitchFamily="18" charset="0"/>
              <a:cs typeface="Times New Roman" panose="02020603050405020304" pitchFamily="18" charset="0"/>
            </a:endParaRPr>
          </a:p>
        </p:txBody>
      </p:sp>
      <p:pic>
        <p:nvPicPr>
          <p:cNvPr id="1030" name="Picture 6" descr="Image result for Limites">
            <a:extLst>
              <a:ext uri="{FF2B5EF4-FFF2-40B4-BE49-F238E27FC236}">
                <a16:creationId xmlns:a16="http://schemas.microsoft.com/office/drawing/2014/main" id="{2BA17DE6-A1D2-41F3-9503-AA492AA3D4D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941" t="4842" r="5140" b="5895"/>
          <a:stretch/>
        </p:blipFill>
        <p:spPr bwMode="auto">
          <a:xfrm>
            <a:off x="0" y="3176336"/>
            <a:ext cx="12192000" cy="36816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4949E8C-7936-4EDC-8D2F-F052580877BD}"/>
              </a:ext>
            </a:extLst>
          </p:cNvPr>
          <p:cNvSpPr txBox="1"/>
          <p:nvPr/>
        </p:nvSpPr>
        <p:spPr>
          <a:xfrm>
            <a:off x="8085221" y="6027002"/>
            <a:ext cx="2430379" cy="830997"/>
          </a:xfrm>
          <a:prstGeom prst="rect">
            <a:avLst/>
          </a:prstGeom>
          <a:noFill/>
        </p:spPr>
        <p:txBody>
          <a:bodyPr wrap="square" rtlCol="0">
            <a:spAutoFit/>
          </a:bodyPr>
          <a:lstStyle/>
          <a:p>
            <a:r>
              <a:rPr lang="es-AR" sz="2400" b="1">
                <a:latin typeface="Times New Roman" panose="02020603050405020304" pitchFamily="18" charset="0"/>
                <a:cs typeface="Times New Roman" panose="02020603050405020304" pitchFamily="18" charset="0"/>
              </a:rPr>
              <a:t>Miembro de la iglesia</a:t>
            </a:r>
          </a:p>
        </p:txBody>
      </p:sp>
      <p:sp>
        <p:nvSpPr>
          <p:cNvPr id="7" name="TextBox 6">
            <a:extLst>
              <a:ext uri="{FF2B5EF4-FFF2-40B4-BE49-F238E27FC236}">
                <a16:creationId xmlns:a16="http://schemas.microsoft.com/office/drawing/2014/main" id="{E3D9EEC4-D4C1-4BC8-BFDF-4EF62381D3A4}"/>
              </a:ext>
            </a:extLst>
          </p:cNvPr>
          <p:cNvSpPr txBox="1"/>
          <p:nvPr/>
        </p:nvSpPr>
        <p:spPr>
          <a:xfrm>
            <a:off x="585537" y="5611503"/>
            <a:ext cx="2430379" cy="830997"/>
          </a:xfrm>
          <a:prstGeom prst="rect">
            <a:avLst/>
          </a:prstGeom>
          <a:noFill/>
        </p:spPr>
        <p:txBody>
          <a:bodyPr wrap="square" rtlCol="0">
            <a:spAutoFit/>
          </a:bodyPr>
          <a:lstStyle/>
          <a:p>
            <a:r>
              <a:rPr lang="es-AR" sz="2400" b="1" dirty="0">
                <a:latin typeface="Times New Roman" panose="02020603050405020304" pitchFamily="18" charset="0"/>
                <a:cs typeface="Times New Roman" panose="02020603050405020304" pitchFamily="18" charset="0"/>
              </a:rPr>
              <a:t>Pastor de la iglesia</a:t>
            </a:r>
          </a:p>
        </p:txBody>
      </p:sp>
    </p:spTree>
    <p:extLst>
      <p:ext uri="{BB962C8B-B14F-4D97-AF65-F5344CB8AC3E}">
        <p14:creationId xmlns:p14="http://schemas.microsoft.com/office/powerpoint/2010/main" val="422802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601579"/>
          </a:xfrm>
        </p:spPr>
        <p:txBody>
          <a:bodyPr>
            <a:normAutofit fontScale="90000"/>
          </a:bodyPr>
          <a:lstStyle/>
          <a:p>
            <a:pPr algn="ctr"/>
            <a:r>
              <a:rPr lang="es-AR" sz="4800" b="1" u="sng" dirty="0">
                <a:latin typeface="Times New Roman" panose="02020603050405020304" pitchFamily="18" charset="0"/>
                <a:cs typeface="Times New Roman" panose="02020603050405020304" pitchFamily="18" charset="0"/>
              </a:rPr>
              <a:t>Nota final: Resumiendo</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553452"/>
            <a:ext cx="12192000" cy="7146759"/>
          </a:xfrm>
        </p:spPr>
        <p:txBody>
          <a:bodyPr>
            <a:normAutofit fontScale="62500" lnSpcReduction="20000"/>
          </a:bodyPr>
          <a:lstStyle/>
          <a:p>
            <a:r>
              <a:rPr lang="es-AR" sz="5400" b="1" dirty="0">
                <a:latin typeface="Times New Roman" panose="02020603050405020304" pitchFamily="18" charset="0"/>
                <a:cs typeface="Times New Roman" panose="02020603050405020304" pitchFamily="18" charset="0"/>
              </a:rPr>
              <a:t>Si tu esposa siente que la iglesia es tu amante, tu eres parte del problema del que tu quieres resolver</a:t>
            </a:r>
          </a:p>
          <a:p>
            <a:r>
              <a:rPr lang="es-AR" sz="5400" b="1" dirty="0">
                <a:latin typeface="Times New Roman" panose="02020603050405020304" pitchFamily="18" charset="0"/>
                <a:cs typeface="Times New Roman" panose="02020603050405020304" pitchFamily="18" charset="0"/>
              </a:rPr>
              <a:t>Si tu familia se siente abandonada, no que este pero que se sienta, entonces eres parte del problema. </a:t>
            </a:r>
            <a:r>
              <a:rPr lang="es-AR" sz="5100" i="1" dirty="0">
                <a:latin typeface="Times New Roman" panose="02020603050405020304" pitchFamily="18" charset="0"/>
                <a:cs typeface="Times New Roman" panose="02020603050405020304" pitchFamily="18" charset="0"/>
              </a:rPr>
              <a:t>Vivimos en una sociedad que antepone cualquier cosa antes que la familia y nosotros dirigimos una organización que debe tener autoridad en este tema de poner mucha prioridad en la familia donde amamos a la esposa y damos tiempo a nuestros hijos, pero si no vivimos así, no nos creerán. </a:t>
            </a:r>
          </a:p>
          <a:p>
            <a:r>
              <a:rPr lang="es-AR" sz="5100" b="1" dirty="0">
                <a:latin typeface="Times New Roman" panose="02020603050405020304" pitchFamily="18" charset="0"/>
                <a:cs typeface="Times New Roman" panose="02020603050405020304" pitchFamily="18" charset="0"/>
              </a:rPr>
              <a:t>Si te has perdido los juegos de tu hijo y no haz cenado con tu esposa en un día para ustedes, necesitas arreglar esto y poner limites y dar prioridad a tu rol que nadie mas puede hacer, y ese es el líder de tu familia y dejar que otros hagan ese rol que muchos pueden hacer y eso es lo que haces en la iglesia como líder</a:t>
            </a:r>
          </a:p>
          <a:p>
            <a:r>
              <a:rPr lang="es-AR" sz="5400" b="1" dirty="0">
                <a:latin typeface="Times New Roman" panose="02020603050405020304" pitchFamily="18" charset="0"/>
                <a:cs typeface="Times New Roman" panose="02020603050405020304" pitchFamily="18" charset="0"/>
              </a:rPr>
              <a:t>Lo que decimos creemos debemos hacer lo que esta alineado con lo que creemos y ensenamos a otros, pongamos limites y vivamos balanceados</a:t>
            </a:r>
          </a:p>
        </p:txBody>
      </p:sp>
    </p:spTree>
    <p:extLst>
      <p:ext uri="{BB962C8B-B14F-4D97-AF65-F5344CB8AC3E}">
        <p14:creationId xmlns:p14="http://schemas.microsoft.com/office/powerpoint/2010/main" val="2877940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Introducción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10000"/>
          </a:bodyPr>
          <a:lstStyle/>
          <a:p>
            <a:r>
              <a:rPr lang="es-AR" sz="3600" b="1" dirty="0">
                <a:latin typeface="Times New Roman" panose="02020603050405020304" pitchFamily="18" charset="0"/>
                <a:cs typeface="Times New Roman" panose="02020603050405020304" pitchFamily="18" charset="0"/>
              </a:rPr>
              <a:t>Hablaremos de los limites dentro del la familia.</a:t>
            </a:r>
          </a:p>
          <a:p>
            <a:r>
              <a:rPr lang="es-AR" sz="3600" b="1" dirty="0">
                <a:latin typeface="Times New Roman" panose="02020603050405020304" pitchFamily="18" charset="0"/>
                <a:cs typeface="Times New Roman" panose="02020603050405020304" pitchFamily="18" charset="0"/>
              </a:rPr>
              <a:t>Los limites en la familia deberían de ser los mas fáciles de establecer pero en realidad son los mas difíciles</a:t>
            </a:r>
          </a:p>
          <a:p>
            <a:r>
              <a:rPr lang="es-AR" sz="3600" b="1" dirty="0">
                <a:latin typeface="Times New Roman" panose="02020603050405020304" pitchFamily="18" charset="0"/>
                <a:cs typeface="Times New Roman" panose="02020603050405020304" pitchFamily="18" charset="0"/>
              </a:rPr>
              <a:t>Habrá tensión en poner estos limites donde debemos ser específicos de como establecerlos en nuestra vida familiar</a:t>
            </a:r>
          </a:p>
          <a:p>
            <a:r>
              <a:rPr lang="es-AR" sz="3600" b="1" dirty="0">
                <a:latin typeface="Times New Roman" panose="02020603050405020304" pitchFamily="18" charset="0"/>
                <a:cs typeface="Times New Roman" panose="02020603050405020304" pitchFamily="18" charset="0"/>
              </a:rPr>
              <a:t>Podemos tener un muy buen ministerio prospero pero si perdemos a la familia o hay resentimiento de la familia hacia nosotros perdimos todo. Es por ello que lo mas importante es poner limites dentro de la familia</a:t>
            </a:r>
          </a:p>
          <a:p>
            <a:r>
              <a:rPr lang="es-AR" sz="3600" b="1" dirty="0">
                <a:latin typeface="Times New Roman" panose="02020603050405020304" pitchFamily="18" charset="0"/>
                <a:cs typeface="Times New Roman" panose="02020603050405020304" pitchFamily="18" charset="0"/>
              </a:rPr>
              <a:t>En nuestro deseo de que haiga mas es cuando mas perdemos, la cultura del mundo de llevar todo al extremo nos reta a estar al tope en nuestros limites</a:t>
            </a:r>
          </a:p>
        </p:txBody>
      </p:sp>
    </p:spTree>
    <p:extLst>
      <p:ext uri="{BB962C8B-B14F-4D97-AF65-F5344CB8AC3E}">
        <p14:creationId xmlns:p14="http://schemas.microsoft.com/office/powerpoint/2010/main" val="276264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Limites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a:bodyPr>
          <a:lstStyle/>
          <a:p>
            <a:r>
              <a:rPr lang="es-AR" sz="3600" b="1" dirty="0">
                <a:latin typeface="Times New Roman" panose="02020603050405020304" pitchFamily="18" charset="0"/>
                <a:cs typeface="Times New Roman" panose="02020603050405020304" pitchFamily="18" charset="0"/>
              </a:rPr>
              <a:t>En el contexto del ministerio, Para nosotros puede ser fácil estar ahí para la gente o complacer a la gente porque lo que realmente queremos es servirles y amarlos y ayudarlos haciendo una diferencia en sus vidas. Ver como Dios los cambia en lo que el quiere y estar presentes cuando eso sucede. </a:t>
            </a:r>
          </a:p>
          <a:p>
            <a:r>
              <a:rPr lang="es-AR" sz="3600" b="1" dirty="0">
                <a:latin typeface="Times New Roman" panose="02020603050405020304" pitchFamily="18" charset="0"/>
                <a:cs typeface="Times New Roman" panose="02020603050405020304" pitchFamily="18" charset="0"/>
              </a:rPr>
              <a:t>Un misionero decía prefiero ser consumido que ser rostizado, suena maravilloso pero no me gusta ninguna de las dos opciones,  ser consumido o rostizado, debemos establecer limites en nuestras vidas. La gran mayoría de nosotros tenemos un corazón para darnos a los demás, pero Sin limites nos podemos  salvar el mundo, no ponemos fuera de la realidad, todo esta en los limites</a:t>
            </a:r>
          </a:p>
        </p:txBody>
      </p:sp>
    </p:spTree>
    <p:extLst>
      <p:ext uri="{BB962C8B-B14F-4D97-AF65-F5344CB8AC3E}">
        <p14:creationId xmlns:p14="http://schemas.microsoft.com/office/powerpoint/2010/main" val="354672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Limites y Margen</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Dios puso en todos ciertos limites- todos tenemos que dormir y comer y vemos nuestros limites aun en el aspecto físico disminuyendo al avanzar en mas edad. Si pensamos en grande pero no tenemos la fuerza física para sacarlos adelante</a:t>
            </a:r>
          </a:p>
          <a:p>
            <a:r>
              <a:rPr lang="es-AR" sz="3600" b="1" dirty="0">
                <a:latin typeface="Times New Roman" panose="02020603050405020304" pitchFamily="18" charset="0"/>
                <a:cs typeface="Times New Roman" panose="02020603050405020304" pitchFamily="18" charset="0"/>
              </a:rPr>
              <a:t>Margen- es la cantidad disponibles que es actualmente necesitada, lo Extra, reservas</a:t>
            </a:r>
          </a:p>
          <a:p>
            <a:r>
              <a:rPr lang="es-AR" sz="3600" b="1" dirty="0">
                <a:latin typeface="Times New Roman" panose="02020603050405020304" pitchFamily="18" charset="0"/>
                <a:cs typeface="Times New Roman" panose="02020603050405020304" pitchFamily="18" charset="0"/>
              </a:rPr>
              <a:t>El margen es un espacio entre nuestra actuación actual y nuestro limite. Lo que somos capa ces de hacer y lo que es</a:t>
            </a:r>
          </a:p>
        </p:txBody>
      </p:sp>
    </p:spTree>
    <p:extLst>
      <p:ext uri="{BB962C8B-B14F-4D97-AF65-F5344CB8AC3E}">
        <p14:creationId xmlns:p14="http://schemas.microsoft.com/office/powerpoint/2010/main" val="3094706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1325563"/>
          </a:xfrm>
        </p:spPr>
        <p:txBody>
          <a:bodyPr/>
          <a:lstStyle/>
          <a:p>
            <a:pPr algn="ctr"/>
            <a:r>
              <a:rPr lang="es-AR" b="1" u="sng" dirty="0">
                <a:latin typeface="Times New Roman" panose="02020603050405020304" pitchFamily="18" charset="0"/>
                <a:cs typeface="Times New Roman" panose="02020603050405020304" pitchFamily="18" charset="0"/>
              </a:rPr>
              <a:t>Cuando el margen empieza a encogerse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85000" lnSpcReduction="20000"/>
          </a:bodyPr>
          <a:lstStyle/>
          <a:p>
            <a:r>
              <a:rPr lang="es-ES" sz="4400" b="1" u="sng" dirty="0">
                <a:latin typeface="Times New Roman" panose="02020603050405020304" pitchFamily="18" charset="0"/>
                <a:cs typeface="Times New Roman" panose="02020603050405020304" pitchFamily="18" charset="0"/>
              </a:rPr>
              <a:t>1) El estrés se eleva- </a:t>
            </a:r>
            <a:r>
              <a:rPr lang="es-ES" sz="4400" b="1" dirty="0">
                <a:latin typeface="Times New Roman" panose="02020603050405020304" pitchFamily="18" charset="0"/>
                <a:cs typeface="Times New Roman" panose="02020603050405020304" pitchFamily="18" charset="0"/>
              </a:rPr>
              <a:t>impacta la familia, quiero verme bien y representar bien a Dios y el estrés se vive en la familia</a:t>
            </a:r>
          </a:p>
          <a:p>
            <a:r>
              <a:rPr lang="es-ES" sz="4400" b="1" u="sng" dirty="0">
                <a:latin typeface="Times New Roman" panose="02020603050405020304" pitchFamily="18" charset="0"/>
                <a:cs typeface="Times New Roman" panose="02020603050405020304" pitchFamily="18" charset="0"/>
              </a:rPr>
              <a:t>2) El enfoque se estrecha- </a:t>
            </a:r>
            <a:r>
              <a:rPr lang="es-ES" sz="4400" b="1" dirty="0">
                <a:latin typeface="Times New Roman" panose="02020603050405020304" pitchFamily="18" charset="0"/>
                <a:cs typeface="Times New Roman" panose="02020603050405020304" pitchFamily="18" charset="0"/>
              </a:rPr>
              <a:t>no estoy haciendo mas que una cosa a la vez</a:t>
            </a:r>
          </a:p>
          <a:p>
            <a:r>
              <a:rPr lang="es-ES" sz="4400" b="1" u="sng" dirty="0">
                <a:latin typeface="Times New Roman" panose="02020603050405020304" pitchFamily="18" charset="0"/>
                <a:cs typeface="Times New Roman" panose="02020603050405020304" pitchFamily="18" charset="0"/>
              </a:rPr>
              <a:t>3) Las relaciones sufren- </a:t>
            </a:r>
            <a:r>
              <a:rPr lang="es-ES" sz="4400" b="1" dirty="0">
                <a:latin typeface="Times New Roman" panose="02020603050405020304" pitchFamily="18" charset="0"/>
                <a:cs typeface="Times New Roman" panose="02020603050405020304" pitchFamily="18" charset="0"/>
              </a:rPr>
              <a:t>al poner margen se deben nutrir las relaciones porque por lo regular sufren estas relaciones especialmente en la familia. </a:t>
            </a:r>
          </a:p>
          <a:p>
            <a:r>
              <a:rPr lang="es-ES" sz="4400" b="1" dirty="0">
                <a:latin typeface="Times New Roman" panose="02020603050405020304" pitchFamily="18" charset="0"/>
                <a:cs typeface="Times New Roman" panose="02020603050405020304" pitchFamily="18" charset="0"/>
              </a:rPr>
              <a:t>Jennifer James dijo: “me gusta atacar un día a la vez pero hay ocasiones en que varios días me atacan en ese </a:t>
            </a:r>
            <a:r>
              <a:rPr lang="es-ES" sz="4400" b="1" dirty="0" err="1">
                <a:latin typeface="Times New Roman" panose="02020603050405020304" pitchFamily="18" charset="0"/>
                <a:cs typeface="Times New Roman" panose="02020603050405020304" pitchFamily="18" charset="0"/>
              </a:rPr>
              <a:t>dia</a:t>
            </a:r>
            <a:r>
              <a:rPr lang="es-ES" sz="4400" b="1" dirty="0">
                <a:latin typeface="Times New Roman" panose="02020603050405020304" pitchFamily="18" charset="0"/>
                <a:cs typeface="Times New Roman" panose="02020603050405020304" pitchFamily="18" charset="0"/>
              </a:rPr>
              <a:t>.” esto es la realidad siempre hay alguien con una necesidad o pregunta, y quieren saber si les vas a ayudar y los que desatiendes es a la familia</a:t>
            </a:r>
            <a:endParaRPr lang="es-AR"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772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1"/>
            <a:ext cx="12192000" cy="1636295"/>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Miedos que pueden pucharnos a una vida insostenible</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1) Miedo a perdernos la información- Algunas veces dejamos responsabilidades pero aun queremos ir a la junta porque tenemos miedo de perdernos lo que digan</a:t>
            </a:r>
          </a:p>
          <a:p>
            <a:r>
              <a:rPr lang="es-AR" sz="3600" b="1" dirty="0">
                <a:latin typeface="Times New Roman" panose="02020603050405020304" pitchFamily="18" charset="0"/>
                <a:cs typeface="Times New Roman" panose="02020603050405020304" pitchFamily="18" charset="0"/>
              </a:rPr>
              <a:t>2) miedo a atrasarnos- Miedo a que voy a tener mas que hacer porque deje un día sin hacer lo que hago</a:t>
            </a:r>
          </a:p>
          <a:p>
            <a:r>
              <a:rPr lang="es-AR" sz="3600" b="1" dirty="0">
                <a:latin typeface="Times New Roman" panose="02020603050405020304" pitchFamily="18" charset="0"/>
                <a:cs typeface="Times New Roman" panose="02020603050405020304" pitchFamily="18" charset="0"/>
              </a:rPr>
              <a:t>3) Miedo a perder la oportunidad- Creamos este limite y que si perdemos algo muy significativo en sus vidas</a:t>
            </a:r>
          </a:p>
          <a:p>
            <a:r>
              <a:rPr lang="es-AR" sz="3600" b="1" dirty="0">
                <a:latin typeface="Times New Roman" panose="02020603050405020304" pitchFamily="18" charset="0"/>
                <a:cs typeface="Times New Roman" panose="02020603050405020304" pitchFamily="18" charset="0"/>
              </a:rPr>
              <a:t>4) Miedo a que no importe- no queremos que nos vean como que no nos importa pues estamos en el ministerio</a:t>
            </a:r>
          </a:p>
        </p:txBody>
      </p:sp>
    </p:spTree>
    <p:extLst>
      <p:ext uri="{BB962C8B-B14F-4D97-AF65-F5344CB8AC3E}">
        <p14:creationId xmlns:p14="http://schemas.microsoft.com/office/powerpoint/2010/main" val="4066720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Responsabilidades en el ministerio VS la familia</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842211"/>
            <a:ext cx="12192000" cy="6400800"/>
          </a:xfrm>
        </p:spPr>
        <p:txBody>
          <a:bodyPr>
            <a:normAutofit fontScale="62500" lnSpcReduction="20000"/>
          </a:bodyPr>
          <a:lstStyle/>
          <a:p>
            <a:r>
              <a:rPr lang="es-AR" sz="5400" b="1" dirty="0">
                <a:latin typeface="Times New Roman" panose="02020603050405020304" pitchFamily="18" charset="0"/>
                <a:cs typeface="Times New Roman" panose="02020603050405020304" pitchFamily="18" charset="0"/>
              </a:rPr>
              <a:t>Las responsabilidades en el ministerio nunca terminan, siempre hay algo que hacer nunca terminas y dices ya se resolvió todo, no pasa, debemos entender que el ministerio siempre estará ahí. Yo me daba de voluntario y aprendí que necesito cosas en mi vida que cuando están echas se acabo eso crea que complete algo. </a:t>
            </a:r>
          </a:p>
          <a:p>
            <a:r>
              <a:rPr lang="es-AR" sz="5400" b="1" dirty="0">
                <a:latin typeface="Times New Roman" panose="02020603050405020304" pitchFamily="18" charset="0"/>
                <a:cs typeface="Times New Roman" panose="02020603050405020304" pitchFamily="18" charset="0"/>
              </a:rPr>
              <a:t>Ministerio nos da gran satisfacción- es por eso que es intoxícate, lo ministras a alguien y vez que algo paso en la vida de alguien es un momento grande que quieres volver a vivir</a:t>
            </a:r>
          </a:p>
          <a:p>
            <a:r>
              <a:rPr lang="es-AR" sz="5400" b="1" dirty="0">
                <a:latin typeface="Times New Roman" panose="02020603050405020304" pitchFamily="18" charset="0"/>
                <a:cs typeface="Times New Roman" panose="02020603050405020304" pitchFamily="18" charset="0"/>
              </a:rPr>
              <a:t>La familia es el ministerio mas grande y difícil que puedas tener</a:t>
            </a:r>
          </a:p>
          <a:p>
            <a:r>
              <a:rPr lang="es-AR" sz="5400" b="1" dirty="0">
                <a:latin typeface="Times New Roman" panose="02020603050405020304" pitchFamily="18" charset="0"/>
                <a:cs typeface="Times New Roman" panose="02020603050405020304" pitchFamily="18" charset="0"/>
              </a:rPr>
              <a:t>Debemos determinar cuantas noches serviremos y que sea igual a las expectativas con los miembros de la iglesia y haz un contracto con la familia que estén de acuerdo</a:t>
            </a:r>
          </a:p>
          <a:p>
            <a:r>
              <a:rPr lang="es-AR" sz="5400" b="1" dirty="0">
                <a:latin typeface="Times New Roman" panose="02020603050405020304" pitchFamily="18" charset="0"/>
                <a:cs typeface="Times New Roman" panose="02020603050405020304" pitchFamily="18" charset="0"/>
              </a:rPr>
              <a:t>Encuentra el balance entre la familia y el ministerio, no puedes salvar al mundo y perder a tu familia</a:t>
            </a:r>
          </a:p>
        </p:txBody>
      </p:sp>
    </p:spTree>
    <p:extLst>
      <p:ext uri="{BB962C8B-B14F-4D97-AF65-F5344CB8AC3E}">
        <p14:creationId xmlns:p14="http://schemas.microsoft.com/office/powerpoint/2010/main" val="2568608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3600" b="1" u="sng" dirty="0">
                <a:latin typeface="Times New Roman" panose="02020603050405020304" pitchFamily="18" charset="0"/>
                <a:cs typeface="Times New Roman" panose="02020603050405020304" pitchFamily="18" charset="0"/>
              </a:rPr>
              <a:t>Horarios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47500" lnSpcReduction="20000"/>
          </a:bodyPr>
          <a:lstStyle/>
          <a:p>
            <a:r>
              <a:rPr lang="es-AR" sz="5400" b="1" dirty="0">
                <a:latin typeface="Times New Roman" panose="02020603050405020304" pitchFamily="18" charset="0"/>
                <a:cs typeface="Times New Roman" panose="02020603050405020304" pitchFamily="18" charset="0"/>
              </a:rPr>
              <a:t>Hay muchos que se sintieron abandonados por sus padres pastores, es por eso que debemos establecer limites.</a:t>
            </a:r>
          </a:p>
          <a:p>
            <a:r>
              <a:rPr lang="es-AR" sz="5400" b="1" dirty="0">
                <a:latin typeface="Times New Roman" panose="02020603050405020304" pitchFamily="18" charset="0"/>
                <a:cs typeface="Times New Roman" panose="02020603050405020304" pitchFamily="18" charset="0"/>
              </a:rPr>
              <a:t>El Horario fluctúa para un ministro, dependiendo de la época en nuestras familias</a:t>
            </a:r>
          </a:p>
          <a:p>
            <a:r>
              <a:rPr lang="es-AR" sz="5400" b="1" dirty="0">
                <a:latin typeface="Times New Roman" panose="02020603050405020304" pitchFamily="18" charset="0"/>
                <a:cs typeface="Times New Roman" panose="02020603050405020304" pitchFamily="18" charset="0"/>
              </a:rPr>
              <a:t>El estar con la esposa es una prioridad principal- Debes nutrir y pasar tiempo de calidad con tu esposa. Encuentra el balance y lo que ella necesita saber de la iglesia. Cuidado con lo que compartes de la iglesia con ella. “yo le comparto lo que necesita saber de otros pero no que cambie la manera de verles.” No la lastimes ni la dañes con demasiada información.</a:t>
            </a:r>
          </a:p>
          <a:p>
            <a:r>
              <a:rPr lang="es-AR" sz="5400" b="1" dirty="0">
                <a:latin typeface="Times New Roman" panose="02020603050405020304" pitchFamily="18" charset="0"/>
                <a:cs typeface="Times New Roman" panose="02020603050405020304" pitchFamily="18" charset="0"/>
              </a:rPr>
              <a:t>Mark </a:t>
            </a:r>
            <a:r>
              <a:rPr lang="es-AR" sz="5400" b="1" dirty="0" err="1">
                <a:latin typeface="Times New Roman" panose="02020603050405020304" pitchFamily="18" charset="0"/>
                <a:cs typeface="Times New Roman" panose="02020603050405020304" pitchFamily="18" charset="0"/>
              </a:rPr>
              <a:t>Vison</a:t>
            </a:r>
            <a:r>
              <a:rPr lang="es-AR" sz="5400" b="1" dirty="0">
                <a:latin typeface="Times New Roman" panose="02020603050405020304" pitchFamily="18" charset="0"/>
                <a:cs typeface="Times New Roman" panose="02020603050405020304" pitchFamily="18" charset="0"/>
              </a:rPr>
              <a:t>: “Nos preguntan de nuestro matrimonio, como manejamos el dinero y los hijos adultos, que ayuda el matrimonio y que no, le pedí a mi esposa que me dijera: ¿Que quieres que logre? ¿Que celebraremos en 10 años? Tu esposa es tu mejor valor activo en el ministerio, ella te conoce muy bien, la pregunta es ¿la escuchas? Debemos tener estas platicas con la esposa, ¿Como te sientes, ¿Como esta tu corazón? ¿estas creciendo espiritualmente? ¿Que necesitas decirme que no quiero </a:t>
            </a:r>
            <a:r>
              <a:rPr lang="es-AR" sz="5400" b="1" dirty="0" err="1">
                <a:latin typeface="Times New Roman" panose="02020603050405020304" pitchFamily="18" charset="0"/>
                <a:cs typeface="Times New Roman" panose="02020603050405020304" pitchFamily="18" charset="0"/>
              </a:rPr>
              <a:t>oir</a:t>
            </a:r>
            <a:r>
              <a:rPr lang="es-AR" sz="5400" b="1" dirty="0">
                <a:latin typeface="Times New Roman" panose="02020603050405020304" pitchFamily="18" charset="0"/>
                <a:cs typeface="Times New Roman" panose="02020603050405020304" pitchFamily="18" charset="0"/>
              </a:rPr>
              <a:t>, pero necesito </a:t>
            </a:r>
            <a:r>
              <a:rPr lang="es-AR" sz="5400" b="1" dirty="0" err="1">
                <a:latin typeface="Times New Roman" panose="02020603050405020304" pitchFamily="18" charset="0"/>
                <a:cs typeface="Times New Roman" panose="02020603050405020304" pitchFamily="18" charset="0"/>
              </a:rPr>
              <a:t>oir</a:t>
            </a:r>
            <a:r>
              <a:rPr lang="es-AR" sz="5400" b="1" dirty="0">
                <a:latin typeface="Times New Roman" panose="02020603050405020304" pitchFamily="18" charset="0"/>
                <a:cs typeface="Times New Roman" panose="02020603050405020304" pitchFamily="18" charset="0"/>
              </a:rPr>
              <a:t>? Dr. </a:t>
            </a:r>
            <a:r>
              <a:rPr lang="es-AR" sz="5400" b="1" dirty="0" err="1">
                <a:latin typeface="Times New Roman" panose="02020603050405020304" pitchFamily="18" charset="0"/>
                <a:cs typeface="Times New Roman" panose="02020603050405020304" pitchFamily="18" charset="0"/>
              </a:rPr>
              <a:t>Crofort</a:t>
            </a:r>
            <a:r>
              <a:rPr lang="es-AR" sz="5400" b="1" dirty="0">
                <a:latin typeface="Times New Roman" panose="02020603050405020304" pitchFamily="18" charset="0"/>
                <a:cs typeface="Times New Roman" panose="02020603050405020304" pitchFamily="18" charset="0"/>
              </a:rPr>
              <a:t>: “ Mi esposa tiene  poder de Voto en mi calendario”</a:t>
            </a:r>
          </a:p>
        </p:txBody>
      </p:sp>
    </p:spTree>
    <p:extLst>
      <p:ext uri="{BB962C8B-B14F-4D97-AF65-F5344CB8AC3E}">
        <p14:creationId xmlns:p14="http://schemas.microsoft.com/office/powerpoint/2010/main" val="513136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6DB-A2EB-4609-9042-1A8711AE29A2}"/>
              </a:ext>
            </a:extLst>
          </p:cNvPr>
          <p:cNvSpPr>
            <a:spLocks noGrp="1"/>
          </p:cNvSpPr>
          <p:nvPr>
            <p:ph type="title"/>
          </p:nvPr>
        </p:nvSpPr>
        <p:spPr>
          <a:xfrm>
            <a:off x="0" y="0"/>
            <a:ext cx="12192000" cy="986589"/>
          </a:xfrm>
        </p:spPr>
        <p:txBody>
          <a:bodyPr>
            <a:normAutofit/>
          </a:bodyPr>
          <a:lstStyle/>
          <a:p>
            <a:pPr algn="ctr"/>
            <a:r>
              <a:rPr lang="es-AR" sz="5400" b="1" u="sng" dirty="0">
                <a:latin typeface="Times New Roman" panose="02020603050405020304" pitchFamily="18" charset="0"/>
                <a:cs typeface="Times New Roman" panose="02020603050405020304" pitchFamily="18" charset="0"/>
              </a:rPr>
              <a:t>Roles</a:t>
            </a:r>
          </a:p>
        </p:txBody>
      </p:sp>
      <p:sp>
        <p:nvSpPr>
          <p:cNvPr id="3" name="Content Placeholder 2">
            <a:extLst>
              <a:ext uri="{FF2B5EF4-FFF2-40B4-BE49-F238E27FC236}">
                <a16:creationId xmlns:a16="http://schemas.microsoft.com/office/drawing/2014/main" id="{CD387DD3-260E-4863-9300-26DE96DC4E44}"/>
              </a:ext>
            </a:extLst>
          </p:cNvPr>
          <p:cNvSpPr>
            <a:spLocks noGrp="1"/>
          </p:cNvSpPr>
          <p:nvPr>
            <p:ph idx="1"/>
          </p:nvPr>
        </p:nvSpPr>
        <p:spPr>
          <a:xfrm>
            <a:off x="0" y="1325562"/>
            <a:ext cx="12192000" cy="5532437"/>
          </a:xfrm>
        </p:spPr>
        <p:txBody>
          <a:bodyPr>
            <a:normAutofit fontScale="92500" lnSpcReduction="20000"/>
          </a:bodyPr>
          <a:lstStyle/>
          <a:p>
            <a:r>
              <a:rPr lang="es-AR" sz="4000" b="1" dirty="0">
                <a:latin typeface="Times New Roman" panose="02020603050405020304" pitchFamily="18" charset="0"/>
                <a:cs typeface="Times New Roman" panose="02020603050405020304" pitchFamily="18" charset="0"/>
              </a:rPr>
              <a:t>Es nuestra responsabilidad enseñar cual son nuestros roles en la iglesia y que no. Ellos no sabrán a menos que les ensenemos. Nos estarán llamando en medio de una cena familiar. (un pastor dejo su familia en cena de navidad para ministrar a alguien pero otro dijo, si no estas muriendo te marco mañana). </a:t>
            </a:r>
          </a:p>
          <a:p>
            <a:r>
              <a:rPr lang="es-AR" sz="4000" b="1" dirty="0">
                <a:latin typeface="Times New Roman" panose="02020603050405020304" pitchFamily="18" charset="0"/>
                <a:cs typeface="Times New Roman" panose="02020603050405020304" pitchFamily="18" charset="0"/>
              </a:rPr>
              <a:t>Debes comunicar a tu iglesia: ¿Que prefieres, el 80 % de mi el 100% del tiempo, o el 100% de mi el 80 % del tiempo? Si me doy el 100% de mi el 100% del tiempo me fatigare muy pronto emocionalmente y tu ministerio terminara muy pronto o perderás mucho tiempo hermoso familiar o de tu tiempo con Dios. Debes darte el 100 % de ti  el 80 % del tiempo y encontrar ese balance</a:t>
            </a:r>
          </a:p>
        </p:txBody>
      </p:sp>
    </p:spTree>
    <p:extLst>
      <p:ext uri="{BB962C8B-B14F-4D97-AF65-F5344CB8AC3E}">
        <p14:creationId xmlns:p14="http://schemas.microsoft.com/office/powerpoint/2010/main" val="1158989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2980</TotalTime>
  <Words>1320</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Unidad 5: Enseñando limites en tu vida y en la vida de los que amas(Presentación 14)</vt:lpstr>
      <vt:lpstr>Introducción</vt:lpstr>
      <vt:lpstr>Limites</vt:lpstr>
      <vt:lpstr>Limites y Margen</vt:lpstr>
      <vt:lpstr>Cuando el margen empieza a encogerse</vt:lpstr>
      <vt:lpstr>Miedos que pueden pucharnos a una vida insostenible</vt:lpstr>
      <vt:lpstr>Responsabilidades en el ministerio VS la familia</vt:lpstr>
      <vt:lpstr>Horarios</vt:lpstr>
      <vt:lpstr>Roles</vt:lpstr>
      <vt:lpstr>Nota final: Resumiendo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Cuidado pastoral y Matrimonio (Presentacion 7)</dc:title>
  <dc:creator>Aaron Moreno</dc:creator>
  <cp:lastModifiedBy>Aaron Moreno</cp:lastModifiedBy>
  <cp:revision>46</cp:revision>
  <dcterms:created xsi:type="dcterms:W3CDTF">2017-10-03T19:37:14Z</dcterms:created>
  <dcterms:modified xsi:type="dcterms:W3CDTF">2017-10-24T17:47:27Z</dcterms:modified>
</cp:coreProperties>
</file>