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72" r:id="rId2"/>
    <p:sldId id="274" r:id="rId3"/>
    <p:sldId id="287" r:id="rId4"/>
    <p:sldId id="280" r:id="rId5"/>
    <p:sldId id="288" r:id="rId6"/>
    <p:sldId id="289" r:id="rId7"/>
    <p:sldId id="290" r:id="rId8"/>
    <p:sldId id="291" r:id="rId9"/>
    <p:sldId id="292" r:id="rId10"/>
    <p:sldId id="28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0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9/7/2018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9/7/2018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16372" y="-7144"/>
            <a:ext cx="12217400" cy="6879658"/>
            <a:chOff x="12656" y="-21658"/>
            <a:chExt cx="12217400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2656" y="-21658"/>
              <a:ext cx="12217400" cy="1041400"/>
              <a:chOff x="-12700" y="-7144"/>
              <a:chExt cx="12217400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9/7/2018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Ron Carter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Summary - What have we learned? </a:t>
            </a:r>
          </a:p>
          <a:p>
            <a:pPr lvl="1"/>
            <a:r>
              <a:rPr lang="en-US" dirty="0"/>
              <a:t>Constructive communication is essential to group performance.</a:t>
            </a:r>
          </a:p>
          <a:p>
            <a:pPr lvl="1"/>
            <a:r>
              <a:rPr lang="en-US" dirty="0"/>
              <a:t>Communication approaches are varied.</a:t>
            </a:r>
          </a:p>
          <a:p>
            <a:pPr lvl="1"/>
            <a:r>
              <a:rPr lang="en-US" dirty="0"/>
              <a:t>There are benefits and limitations for each communication approach.</a:t>
            </a:r>
          </a:p>
          <a:p>
            <a:endParaRPr lang="en-US" dirty="0"/>
          </a:p>
          <a:p>
            <a:r>
              <a:rPr lang="en-US" dirty="0"/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174581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What have you learned throughout your life about constructive communication?</a:t>
            </a:r>
          </a:p>
          <a:p>
            <a:endParaRPr lang="en-US" dirty="0"/>
          </a:p>
          <a:p>
            <a:r>
              <a:rPr lang="en-US" dirty="0"/>
              <a:t>Have different settings or situations required different communication approaches?</a:t>
            </a:r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Why is constructive communication important to the performance of a group? </a:t>
            </a:r>
          </a:p>
          <a:p>
            <a:endParaRPr lang="en-US" dirty="0"/>
          </a:p>
          <a:p>
            <a:r>
              <a:rPr lang="en-US" dirty="0"/>
              <a:t>What real-world barriers prevent healthy communication even among people who have a compelling need or desire to work well together? </a:t>
            </a:r>
          </a:p>
        </p:txBody>
      </p:sp>
    </p:spTree>
    <p:extLst>
      <p:ext uri="{BB962C8B-B14F-4D97-AF65-F5344CB8AC3E}">
        <p14:creationId xmlns:p14="http://schemas.microsoft.com/office/powerpoint/2010/main" val="397071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From Debate to Dialogue</a:t>
            </a:r>
          </a:p>
          <a:p>
            <a:pPr lvl="1"/>
            <a:r>
              <a:rPr lang="en-US" dirty="0"/>
              <a:t>Debate</a:t>
            </a:r>
          </a:p>
          <a:p>
            <a:pPr lvl="1"/>
            <a:r>
              <a:rPr lang="en-US" dirty="0"/>
              <a:t>Polite Discussion</a:t>
            </a:r>
          </a:p>
          <a:p>
            <a:pPr lvl="1"/>
            <a:r>
              <a:rPr lang="en-US" dirty="0"/>
              <a:t>Skilled Discussion</a:t>
            </a:r>
          </a:p>
          <a:p>
            <a:pPr lvl="1"/>
            <a:r>
              <a:rPr lang="en-US" dirty="0"/>
              <a:t>Dialogue</a:t>
            </a:r>
          </a:p>
        </p:txBody>
      </p:sp>
    </p:spTree>
    <p:extLst>
      <p:ext uri="{BB962C8B-B14F-4D97-AF65-F5344CB8AC3E}">
        <p14:creationId xmlns:p14="http://schemas.microsoft.com/office/powerpoint/2010/main" val="352279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/>
              <a:t>Debate</a:t>
            </a:r>
          </a:p>
          <a:p>
            <a:pPr lvl="1"/>
            <a:r>
              <a:rPr lang="en-US" dirty="0"/>
              <a:t>Definition: To beat down and argue with an unmovable point of view</a:t>
            </a:r>
          </a:p>
          <a:p>
            <a:pPr lvl="1"/>
            <a:r>
              <a:rPr lang="en-US" dirty="0"/>
              <a:t>Goal: To win</a:t>
            </a:r>
          </a:p>
          <a:p>
            <a:pPr lvl="1"/>
            <a:r>
              <a:rPr lang="en-US" dirty="0"/>
              <a:t>Benefits: Gets multiple positions on the table, looks at all points of view to make a point</a:t>
            </a:r>
          </a:p>
          <a:p>
            <a:pPr lvl="1"/>
            <a:r>
              <a:rPr lang="en-US" dirty="0"/>
              <a:t>Limitation: Produces winners and losers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04EF7A-2C30-44C3-85FF-77B6D55DA977}"/>
              </a:ext>
            </a:extLst>
          </p:cNvPr>
          <p:cNvSpPr txBox="1"/>
          <p:nvPr/>
        </p:nvSpPr>
        <p:spPr>
          <a:xfrm>
            <a:off x="8514390" y="6611779"/>
            <a:ext cx="3677610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</p:spTree>
    <p:extLst>
      <p:ext uri="{BB962C8B-B14F-4D97-AF65-F5344CB8AC3E}">
        <p14:creationId xmlns:p14="http://schemas.microsoft.com/office/powerpoint/2010/main" val="186784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/>
              <a:t>Polite Discussion</a:t>
            </a:r>
          </a:p>
          <a:p>
            <a:pPr lvl="1"/>
            <a:r>
              <a:rPr lang="en-US" dirty="0"/>
              <a:t>Definition: To beat around and keep things at a surface level</a:t>
            </a:r>
          </a:p>
          <a:p>
            <a:pPr lvl="1"/>
            <a:r>
              <a:rPr lang="en-US" dirty="0"/>
              <a:t>Goal: To avoid threat or discomfort</a:t>
            </a:r>
          </a:p>
          <a:p>
            <a:pPr lvl="1"/>
            <a:r>
              <a:rPr lang="en-US" dirty="0"/>
              <a:t>Benefits: Allows space and time to develop the relationship and build trust</a:t>
            </a:r>
          </a:p>
          <a:p>
            <a:pPr lvl="1"/>
            <a:r>
              <a:rPr lang="en-US" dirty="0"/>
              <a:t>Limitation: Important things don’t get said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731F5-0F84-4899-8200-0EAC32E9CF93}"/>
              </a:ext>
            </a:extLst>
          </p:cNvPr>
          <p:cNvSpPr txBox="1"/>
          <p:nvPr/>
        </p:nvSpPr>
        <p:spPr>
          <a:xfrm>
            <a:off x="8514390" y="6611779"/>
            <a:ext cx="3677610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</p:spTree>
    <p:extLst>
      <p:ext uri="{BB962C8B-B14F-4D97-AF65-F5344CB8AC3E}">
        <p14:creationId xmlns:p14="http://schemas.microsoft.com/office/powerpoint/2010/main" val="55131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/>
              <a:t>Skilled Discussion</a:t>
            </a:r>
          </a:p>
          <a:p>
            <a:pPr lvl="1"/>
            <a:r>
              <a:rPr lang="en-US" dirty="0"/>
              <a:t>Definition: To seek and tell the truth; to plan and problem solve</a:t>
            </a:r>
          </a:p>
          <a:p>
            <a:pPr lvl="1"/>
            <a:r>
              <a:rPr lang="en-US" dirty="0"/>
              <a:t>Goal: To act effectively together</a:t>
            </a:r>
          </a:p>
          <a:p>
            <a:pPr lvl="1"/>
            <a:r>
              <a:rPr lang="en-US" dirty="0"/>
              <a:t>Benefits: Produces good decisions and plans; maximizes group productivity </a:t>
            </a:r>
          </a:p>
          <a:p>
            <a:pPr lvl="1"/>
            <a:r>
              <a:rPr lang="en-US" dirty="0"/>
              <a:t>Limitation: Requires everyone’s commitment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731F5-0F84-4899-8200-0EAC32E9CF93}"/>
              </a:ext>
            </a:extLst>
          </p:cNvPr>
          <p:cNvSpPr txBox="1"/>
          <p:nvPr/>
        </p:nvSpPr>
        <p:spPr>
          <a:xfrm>
            <a:off x="8514390" y="6611779"/>
            <a:ext cx="3677610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</p:spTree>
    <p:extLst>
      <p:ext uri="{BB962C8B-B14F-4D97-AF65-F5344CB8AC3E}">
        <p14:creationId xmlns:p14="http://schemas.microsoft.com/office/powerpoint/2010/main" val="422290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/>
              <a:t>Dialogue</a:t>
            </a:r>
          </a:p>
          <a:p>
            <a:pPr lvl="1"/>
            <a:r>
              <a:rPr lang="en-US" dirty="0"/>
              <a:t>Definition: To let meaning flow through us; solve complex problems together where uncertainty or differences of opinion exist, all to deepen shared understanding and wisdom </a:t>
            </a:r>
          </a:p>
          <a:p>
            <a:pPr lvl="1"/>
            <a:r>
              <a:rPr lang="en-US" dirty="0"/>
              <a:t>Goal: To deepen shared understanding and wisdom</a:t>
            </a:r>
          </a:p>
          <a:p>
            <a:pPr lvl="1"/>
            <a:r>
              <a:rPr lang="en-US" dirty="0"/>
              <a:t>Benefits: Helps everyone to understand complex situations and differing positions well, leading to deeper understanding, respect and action</a:t>
            </a:r>
          </a:p>
          <a:p>
            <a:pPr lvl="1"/>
            <a:r>
              <a:rPr lang="en-US" dirty="0"/>
              <a:t>Limitation: Takes more time and more commitment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731F5-0F84-4899-8200-0EAC32E9CF93}"/>
              </a:ext>
            </a:extLst>
          </p:cNvPr>
          <p:cNvSpPr txBox="1"/>
          <p:nvPr/>
        </p:nvSpPr>
        <p:spPr>
          <a:xfrm>
            <a:off x="8514390" y="6611779"/>
            <a:ext cx="3677610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</p:spTree>
    <p:extLst>
      <p:ext uri="{BB962C8B-B14F-4D97-AF65-F5344CB8AC3E}">
        <p14:creationId xmlns:p14="http://schemas.microsoft.com/office/powerpoint/2010/main" val="220190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704088"/>
            <a:ext cx="11389895" cy="1143000"/>
          </a:xfrm>
        </p:spPr>
        <p:txBody>
          <a:bodyPr>
            <a:normAutofit/>
          </a:bodyPr>
          <a:lstStyle/>
          <a:p>
            <a:r>
              <a:rPr lang="en-US" dirty="0"/>
              <a:t>Constructive Communication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731F5-0F84-4899-8200-0EAC32E9CF93}"/>
              </a:ext>
            </a:extLst>
          </p:cNvPr>
          <p:cNvSpPr txBox="1"/>
          <p:nvPr/>
        </p:nvSpPr>
        <p:spPr>
          <a:xfrm>
            <a:off x="8514390" y="6611779"/>
            <a:ext cx="3677610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- Adapted from </a:t>
            </a:r>
            <a:r>
              <a:rPr lang="en-US" sz="1000" i="1" dirty="0"/>
              <a:t>The Fifth Discipline Fieldbook</a:t>
            </a:r>
            <a:r>
              <a:rPr lang="en-US" sz="1000" dirty="0"/>
              <a:t>, Peter Senge et al.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01488C-8D20-4C15-9BBB-23BD43B5FCD2}"/>
              </a:ext>
            </a:extLst>
          </p:cNvPr>
          <p:cNvSpPr txBox="1"/>
          <p:nvPr/>
        </p:nvSpPr>
        <p:spPr>
          <a:xfrm>
            <a:off x="1696077" y="2543175"/>
            <a:ext cx="8799845" cy="49244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600" dirty="0"/>
              <a:t>Debate | Polite Discussion | Skilled Discussion | Dialogue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F1B0D2B-9570-4B66-92E4-D827A24241AD}"/>
              </a:ext>
            </a:extLst>
          </p:cNvPr>
          <p:cNvCxnSpPr>
            <a:cxnSpLocks/>
          </p:cNvCxnSpPr>
          <p:nvPr/>
        </p:nvCxnSpPr>
        <p:spPr>
          <a:xfrm>
            <a:off x="1809750" y="3429000"/>
            <a:ext cx="8543445" cy="0"/>
          </a:xfrm>
          <a:prstGeom prst="straightConnector1">
            <a:avLst/>
          </a:prstGeom>
          <a:ln w="44450" cap="flat" algn="ctr">
            <a:solidFill>
              <a:schemeClr val="accent1">
                <a:lumMod val="75000"/>
              </a:schemeClr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93C4ECA-B9A2-4F05-A9B1-21299715EFB5}"/>
              </a:ext>
            </a:extLst>
          </p:cNvPr>
          <p:cNvSpPr txBox="1"/>
          <p:nvPr/>
        </p:nvSpPr>
        <p:spPr>
          <a:xfrm>
            <a:off x="1809750" y="3960501"/>
            <a:ext cx="275222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More conventional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81F4A-6BB3-4952-AD0B-94D7B1E5BDD4}"/>
              </a:ext>
            </a:extLst>
          </p:cNvPr>
          <p:cNvSpPr txBox="1"/>
          <p:nvPr/>
        </p:nvSpPr>
        <p:spPr>
          <a:xfrm>
            <a:off x="7248524" y="3960501"/>
            <a:ext cx="32473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More attuned to the sources of group thought and bringing them to the surface</a:t>
            </a:r>
          </a:p>
        </p:txBody>
      </p:sp>
    </p:spTree>
    <p:extLst>
      <p:ext uri="{BB962C8B-B14F-4D97-AF65-F5344CB8AC3E}">
        <p14:creationId xmlns:p14="http://schemas.microsoft.com/office/powerpoint/2010/main" val="228742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215</TotalTime>
  <Words>396</Words>
  <Application>Microsoft Office PowerPoint</Application>
  <PresentationFormat>Widescreen</PresentationFormat>
  <Paragraphs>65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Palatino Linotype</vt:lpstr>
      <vt:lpstr>Wingdings 2</vt:lpstr>
      <vt:lpstr>Presentation on brainstorming</vt:lpstr>
      <vt:lpstr>Constructive Communication</vt:lpstr>
      <vt:lpstr>Constructive Communication</vt:lpstr>
      <vt:lpstr>Constructive Communication</vt:lpstr>
      <vt:lpstr>Constructive Communication</vt:lpstr>
      <vt:lpstr>Constructive Communication</vt:lpstr>
      <vt:lpstr>Constructive Communication</vt:lpstr>
      <vt:lpstr>Constructive Communication</vt:lpstr>
      <vt:lpstr>Constructive Communication</vt:lpstr>
      <vt:lpstr>Constructive Communication</vt:lpstr>
      <vt:lpstr>Constructive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 Week 1 Lecture 2 Constructive Communication</dc:title>
  <dc:creator>Daniels, Carlo (RDV Corp - Foundations)</dc:creator>
  <cp:lastModifiedBy>Daniels, Carlo (RDV Corp - Foundations)</cp:lastModifiedBy>
  <cp:revision>25</cp:revision>
  <dcterms:created xsi:type="dcterms:W3CDTF">2018-09-06T18:10:03Z</dcterms:created>
  <dcterms:modified xsi:type="dcterms:W3CDTF">2018-09-07T15:13:39Z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