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08" r:id="rId1"/>
  </p:sldMasterIdLst>
  <p:notesMasterIdLst>
    <p:notesMasterId r:id="rId70"/>
  </p:notesMasterIdLst>
  <p:sldIdLst>
    <p:sldId id="256" r:id="rId2"/>
    <p:sldId id="337" r:id="rId3"/>
    <p:sldId id="262" r:id="rId4"/>
    <p:sldId id="334" r:id="rId5"/>
    <p:sldId id="338" r:id="rId6"/>
    <p:sldId id="339" r:id="rId7"/>
    <p:sldId id="341" r:id="rId8"/>
    <p:sldId id="342" r:id="rId9"/>
    <p:sldId id="343" r:id="rId10"/>
    <p:sldId id="340" r:id="rId11"/>
    <p:sldId id="344" r:id="rId12"/>
    <p:sldId id="345" r:id="rId13"/>
    <p:sldId id="346" r:id="rId14"/>
    <p:sldId id="347" r:id="rId15"/>
    <p:sldId id="348" r:id="rId16"/>
    <p:sldId id="327" r:id="rId17"/>
    <p:sldId id="349" r:id="rId18"/>
    <p:sldId id="350" r:id="rId19"/>
    <p:sldId id="351" r:id="rId20"/>
    <p:sldId id="352" r:id="rId21"/>
    <p:sldId id="353" r:id="rId22"/>
    <p:sldId id="354" r:id="rId23"/>
    <p:sldId id="355" r:id="rId24"/>
    <p:sldId id="356" r:id="rId25"/>
    <p:sldId id="357" r:id="rId26"/>
    <p:sldId id="359" r:id="rId27"/>
    <p:sldId id="358" r:id="rId28"/>
    <p:sldId id="360" r:id="rId29"/>
    <p:sldId id="361" r:id="rId30"/>
    <p:sldId id="362" r:id="rId31"/>
    <p:sldId id="363" r:id="rId32"/>
    <p:sldId id="364" r:id="rId33"/>
    <p:sldId id="365" r:id="rId34"/>
    <p:sldId id="366" r:id="rId35"/>
    <p:sldId id="367" r:id="rId36"/>
    <p:sldId id="368" r:id="rId37"/>
    <p:sldId id="369" r:id="rId38"/>
    <p:sldId id="372" r:id="rId39"/>
    <p:sldId id="373" r:id="rId40"/>
    <p:sldId id="379" r:id="rId41"/>
    <p:sldId id="375" r:id="rId42"/>
    <p:sldId id="378" r:id="rId43"/>
    <p:sldId id="377" r:id="rId44"/>
    <p:sldId id="376" r:id="rId45"/>
    <p:sldId id="381" r:id="rId46"/>
    <p:sldId id="380" r:id="rId47"/>
    <p:sldId id="382" r:id="rId48"/>
    <p:sldId id="383" r:id="rId49"/>
    <p:sldId id="384" r:id="rId50"/>
    <p:sldId id="385" r:id="rId51"/>
    <p:sldId id="386" r:id="rId52"/>
    <p:sldId id="370" r:id="rId53"/>
    <p:sldId id="371" r:id="rId54"/>
    <p:sldId id="388" r:id="rId55"/>
    <p:sldId id="389" r:id="rId56"/>
    <p:sldId id="390" r:id="rId57"/>
    <p:sldId id="391" r:id="rId58"/>
    <p:sldId id="392" r:id="rId59"/>
    <p:sldId id="393" r:id="rId60"/>
    <p:sldId id="394" r:id="rId61"/>
    <p:sldId id="395" r:id="rId62"/>
    <p:sldId id="396" r:id="rId63"/>
    <p:sldId id="397" r:id="rId64"/>
    <p:sldId id="399" r:id="rId65"/>
    <p:sldId id="400" r:id="rId66"/>
    <p:sldId id="401" r:id="rId67"/>
    <p:sldId id="402" r:id="rId68"/>
    <p:sldId id="387" r:id="rId6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9D9D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820"/>
    <p:restoredTop sz="95680"/>
  </p:normalViewPr>
  <p:slideViewPr>
    <p:cSldViewPr snapToGrid="0" snapToObjects="1">
      <p:cViewPr varScale="1">
        <p:scale>
          <a:sx n="133" d="100"/>
          <a:sy n="133" d="100"/>
        </p:scale>
        <p:origin x="232" y="48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tableStyles" Target="tableStyles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viewProps" Target="view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" Type="http://schemas.openxmlformats.org/officeDocument/2006/relationships/slide" Target="slides/slide6.xml"/><Relationship Id="rId71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CF90022-5802-6149-82BB-0EA5F4B63445}" type="datetimeFigureOut">
              <a:rPr lang="en-US" smtClean="0"/>
              <a:t>9/8/22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5AAA749-EBAC-EB4A-9796-D28EF7BB8D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952450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C8382D0-02C7-4C7C-BDFA-470E6AFB4C24}" type="slidenum">
              <a:rPr lang="en-US" smtClean="0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1046099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C8382D0-02C7-4C7C-BDFA-470E6AFB4C24}" type="slidenum">
              <a:rPr lang="en-US" smtClean="0"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1046099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446534" y="3085765"/>
            <a:ext cx="11262866" cy="330480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81191" y="1020431"/>
            <a:ext cx="10993549" cy="1475013"/>
          </a:xfrm>
          <a:effectLst/>
        </p:spPr>
        <p:txBody>
          <a:bodyPr anchor="b">
            <a:normAutofit/>
          </a:bodyPr>
          <a:lstStyle>
            <a:lvl1pPr>
              <a:defRPr sz="36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81194" y="2495445"/>
            <a:ext cx="10993546" cy="590321"/>
          </a:xfrm>
        </p:spPr>
        <p:txBody>
          <a:bodyPr anchor="t">
            <a:normAutofit/>
          </a:bodyPr>
          <a:lstStyle>
            <a:lvl1pPr marL="0" indent="0" algn="l">
              <a:buNone/>
              <a:defRPr sz="1600" cap="all">
                <a:solidFill>
                  <a:schemeClr val="accent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605951" y="5956137"/>
            <a:ext cx="2844800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5AE93BA6-42AE-CB46-B381-4097FC099B78}" type="datetimeFigureOut">
              <a:rPr lang="en-US" smtClean="0"/>
              <a:t>9/8/22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81192" y="5951811"/>
            <a:ext cx="6917210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558300" y="5956137"/>
            <a:ext cx="1016440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2E1F9DB9-D602-4B44-BACF-1AC7000C333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65044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spect="1"/>
          </p:cNvSpPr>
          <p:nvPr/>
        </p:nvSpPr>
        <p:spPr>
          <a:xfrm>
            <a:off x="440286" y="614407"/>
            <a:ext cx="11309338" cy="1189298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1013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E93BA6-42AE-CB46-B381-4097FC099B78}" type="datetimeFigureOut">
              <a:rPr lang="en-US" smtClean="0"/>
              <a:t>9/8/22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1F9DB9-D602-4B44-BACF-1AC7000C333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29299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8839201" y="599725"/>
            <a:ext cx="2906817" cy="581695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1" y="675726"/>
            <a:ext cx="2004164" cy="5183073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74923" y="675726"/>
            <a:ext cx="7896279" cy="5183073"/>
          </a:xfrm>
        </p:spPr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993673" y="5956137"/>
            <a:ext cx="1328141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5AE93BA6-42AE-CB46-B381-4097FC099B78}" type="datetimeFigureOut">
              <a:rPr lang="en-US" smtClean="0"/>
              <a:t>9/8/22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774923" y="5951811"/>
            <a:ext cx="7896279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46615" y="5956137"/>
            <a:ext cx="1164195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2E1F9DB9-D602-4B44-BACF-1AC7000C333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2153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1192" y="2180496"/>
            <a:ext cx="11029615" cy="3678303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E93BA6-42AE-CB46-B381-4097FC099B78}" type="datetimeFigureOut">
              <a:rPr lang="en-US" smtClean="0"/>
              <a:t>9/8/22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558300" y="5956137"/>
            <a:ext cx="1052508" cy="365125"/>
          </a:xfrm>
        </p:spPr>
        <p:txBody>
          <a:bodyPr/>
          <a:lstStyle/>
          <a:p>
            <a:fld id="{2E1F9DB9-D602-4B44-BACF-1AC7000C333C}" type="slidenum">
              <a:rPr lang="en-US" smtClean="0"/>
              <a:t>‹#›</a:t>
            </a:fld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06CDB30D-C3B2-0E90-1BFB-2FCA2B6D69BA}"/>
              </a:ext>
            </a:extLst>
          </p:cNvPr>
          <p:cNvSpPr>
            <a:spLocks noChangeAspect="1"/>
          </p:cNvSpPr>
          <p:nvPr userDrawn="1"/>
        </p:nvSpPr>
        <p:spPr>
          <a:xfrm>
            <a:off x="445982" y="606554"/>
            <a:ext cx="11300036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D6F0AA9E-C848-FDFA-4AD1-A4247EAA8B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193" y="729658"/>
            <a:ext cx="11029616" cy="98833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071405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spect="1"/>
          </p:cNvSpPr>
          <p:nvPr/>
        </p:nvSpPr>
        <p:spPr>
          <a:xfrm>
            <a:off x="447817" y="5141974"/>
            <a:ext cx="11290860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3043910"/>
            <a:ext cx="11029615" cy="1497507"/>
          </a:xfrm>
        </p:spPr>
        <p:txBody>
          <a:bodyPr anchor="b">
            <a:normAutofit/>
          </a:bodyPr>
          <a:lstStyle>
            <a:lvl1pPr algn="l">
              <a:defRPr sz="3600" b="0" cap="all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81192" y="4541417"/>
            <a:ext cx="11029615" cy="600556"/>
          </a:xfrm>
        </p:spPr>
        <p:txBody>
          <a:bodyPr anchor="t">
            <a:normAutofit/>
          </a:bodyPr>
          <a:lstStyle>
            <a:lvl1pPr marL="0" indent="0" algn="l">
              <a:buNone/>
              <a:defRPr sz="1800" cap="all">
                <a:solidFill>
                  <a:schemeClr val="accent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5AE93BA6-42AE-CB46-B381-4097FC099B78}" type="datetimeFigureOut">
              <a:rPr lang="en-US" smtClean="0"/>
              <a:t>9/8/22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2E1F9DB9-D602-4B44-BACF-1AC7000C333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73572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spect="1"/>
          </p:cNvSpPr>
          <p:nvPr/>
        </p:nvSpPr>
        <p:spPr>
          <a:xfrm>
            <a:off x="445982" y="606554"/>
            <a:ext cx="11300036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729658"/>
            <a:ext cx="11029616" cy="98833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81193" y="2228003"/>
            <a:ext cx="5422390" cy="3633047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8417" y="2228003"/>
            <a:ext cx="5422392" cy="3633047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E93BA6-42AE-CB46-B381-4097FC099B78}" type="datetimeFigureOut">
              <a:rPr lang="en-US" smtClean="0"/>
              <a:t>9/8/22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1F9DB9-D602-4B44-BACF-1AC7000C333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12014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>
            <a:spLocks noChangeAspect="1"/>
          </p:cNvSpPr>
          <p:nvPr/>
        </p:nvSpPr>
        <p:spPr>
          <a:xfrm>
            <a:off x="445982" y="606554"/>
            <a:ext cx="11300036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581193" y="729658"/>
            <a:ext cx="11029616" cy="98833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87219" y="2250892"/>
            <a:ext cx="5087075" cy="536005"/>
          </a:xfrm>
        </p:spPr>
        <p:txBody>
          <a:bodyPr anchor="b">
            <a:noAutofit/>
          </a:bodyPr>
          <a:lstStyle>
            <a:lvl1pPr marL="0" indent="0">
              <a:buNone/>
              <a:defRPr sz="2200" b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1194" y="2926052"/>
            <a:ext cx="5393100" cy="2934999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23735" y="2250892"/>
            <a:ext cx="5087073" cy="553373"/>
          </a:xfrm>
        </p:spPr>
        <p:txBody>
          <a:bodyPr anchor="b">
            <a:noAutofit/>
          </a:bodyPr>
          <a:lstStyle>
            <a:lvl1pPr marL="0" indent="0">
              <a:buNone/>
              <a:defRPr sz="2200" b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709" y="2926052"/>
            <a:ext cx="5393100" cy="2934999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E93BA6-42AE-CB46-B381-4097FC099B78}" type="datetimeFigureOut">
              <a:rPr lang="en-US" smtClean="0"/>
              <a:t>9/8/22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1F9DB9-D602-4B44-BACF-1AC7000C333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01494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E93BA6-42AE-CB46-B381-4097FC099B78}" type="datetimeFigureOut">
              <a:rPr lang="en-US" smtClean="0"/>
              <a:t>9/8/22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1F9DB9-D602-4B44-BACF-1AC7000C333C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/>
          <p:cNvSpPr>
            <a:spLocks noChangeAspect="1"/>
          </p:cNvSpPr>
          <p:nvPr/>
        </p:nvSpPr>
        <p:spPr>
          <a:xfrm>
            <a:off x="440683" y="606554"/>
            <a:ext cx="11300036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575894" y="729658"/>
            <a:ext cx="11029616" cy="98833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209946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E93BA6-42AE-CB46-B381-4097FC099B78}" type="datetimeFigureOut">
              <a:rPr lang="en-US" smtClean="0"/>
              <a:t>9/8/22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1F9DB9-D602-4B44-BACF-1AC7000C333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79264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>
            <a:spLocks noChangeAspect="1"/>
          </p:cNvSpPr>
          <p:nvPr/>
        </p:nvSpPr>
        <p:spPr>
          <a:xfrm>
            <a:off x="447817" y="5141973"/>
            <a:ext cx="11298200" cy="1274702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2" y="5262296"/>
            <a:ext cx="4909445" cy="689514"/>
          </a:xfrm>
        </p:spPr>
        <p:txBody>
          <a:bodyPr anchor="ctr"/>
          <a:lstStyle>
            <a:lvl1pPr algn="l">
              <a:defRPr sz="2000" b="0"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7816" y="601200"/>
            <a:ext cx="11292840" cy="4204800"/>
          </a:xfrm>
        </p:spPr>
        <p:txBody>
          <a:bodyPr anchor="ctr">
            <a:normAutofit/>
          </a:bodyPr>
          <a:lstStyle>
            <a:lvl1pPr>
              <a:defRPr sz="2000">
                <a:solidFill>
                  <a:schemeClr val="tx2"/>
                </a:solidFill>
              </a:defRPr>
            </a:lvl1pPr>
            <a:lvl2pPr>
              <a:defRPr sz="1800">
                <a:solidFill>
                  <a:schemeClr val="tx2"/>
                </a:solidFill>
              </a:defRPr>
            </a:lvl2pPr>
            <a:lvl3pPr>
              <a:defRPr sz="1600">
                <a:solidFill>
                  <a:schemeClr val="tx2"/>
                </a:solidFill>
              </a:defRPr>
            </a:lvl3pPr>
            <a:lvl4pPr>
              <a:defRPr sz="1400">
                <a:solidFill>
                  <a:schemeClr val="tx2"/>
                </a:solidFill>
              </a:defRPr>
            </a:lvl4pPr>
            <a:lvl5pPr>
              <a:defRPr sz="1400">
                <a:solidFill>
                  <a:schemeClr val="tx2"/>
                </a:solidFill>
              </a:defRPr>
            </a:lvl5pPr>
            <a:lvl6pPr>
              <a:defRPr sz="1400">
                <a:solidFill>
                  <a:schemeClr val="tx2"/>
                </a:solidFill>
              </a:defRPr>
            </a:lvl6pPr>
            <a:lvl7pPr>
              <a:defRPr sz="1400">
                <a:solidFill>
                  <a:schemeClr val="tx2"/>
                </a:solidFill>
              </a:defRPr>
            </a:lvl7pPr>
            <a:lvl8pPr>
              <a:defRPr sz="1400">
                <a:solidFill>
                  <a:schemeClr val="tx2"/>
                </a:solidFill>
              </a:defRPr>
            </a:lvl8pPr>
            <a:lvl9pPr>
              <a:defRPr sz="1400">
                <a:solidFill>
                  <a:schemeClr val="tx2"/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740823" y="5262296"/>
            <a:ext cx="5869987" cy="689515"/>
          </a:xfrm>
        </p:spPr>
        <p:txBody>
          <a:bodyPr anchor="ctr">
            <a:normAutofit/>
          </a:bodyPr>
          <a:lstStyle>
            <a:lvl1pPr marL="0" indent="0" algn="r">
              <a:buNone/>
              <a:defRPr sz="1100">
                <a:solidFill>
                  <a:schemeClr val="bg1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5AE93BA6-42AE-CB46-B381-4097FC099B78}" type="datetimeFigureOut">
              <a:rPr lang="en-US" smtClean="0"/>
              <a:t>9/8/22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2E1F9DB9-D602-4B44-BACF-1AC7000C333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52420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4693389"/>
            <a:ext cx="11029616" cy="566738"/>
          </a:xfrm>
        </p:spPr>
        <p:txBody>
          <a:bodyPr anchor="b">
            <a:normAutofit/>
          </a:bodyPr>
          <a:lstStyle>
            <a:lvl1pPr algn="l">
              <a:defRPr sz="2400" b="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47817" y="599725"/>
            <a:ext cx="11290859" cy="3557252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81192" y="5260127"/>
            <a:ext cx="11029617" cy="598671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E93BA6-42AE-CB46-B381-4097FC099B78}" type="datetimeFigureOut">
              <a:rPr lang="en-US" smtClean="0"/>
              <a:t>9/8/22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1F9DB9-D602-4B44-BACF-1AC7000C333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53645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81192" y="705124"/>
            <a:ext cx="11029616" cy="118955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81192" y="2336003"/>
            <a:ext cx="11029616" cy="3522794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05951" y="5956137"/>
            <a:ext cx="28447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2"/>
                </a:solidFill>
              </a:defRPr>
            </a:lvl1pPr>
          </a:lstStyle>
          <a:p>
            <a:fld id="{5AE93BA6-42AE-CB46-B381-4097FC099B78}" type="datetimeFigureOut">
              <a:rPr lang="en-US" smtClean="0"/>
              <a:t>9/8/22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81192" y="5951811"/>
            <a:ext cx="69172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cap="all">
                <a:solidFill>
                  <a:schemeClr val="accent2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58300" y="5956137"/>
            <a:ext cx="10525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2"/>
                </a:solidFill>
              </a:defRPr>
            </a:lvl1pPr>
          </a:lstStyle>
          <a:p>
            <a:fld id="{2E1F9DB9-D602-4B44-BACF-1AC7000C333C}" type="slidenum">
              <a:rPr lang="en-US" smtClean="0"/>
              <a:t>‹#›</a:t>
            </a:fld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446534" y="457200"/>
            <a:ext cx="3703320" cy="9499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8042147" y="453643"/>
            <a:ext cx="3703320" cy="98554"/>
          </a:xfrm>
          <a:prstGeom prst="rect">
            <a:avLst/>
          </a:prstGeom>
          <a:solidFill>
            <a:schemeClr val="accent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4241830" y="457200"/>
            <a:ext cx="3703320" cy="9144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30852281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defTabSz="457200" rtl="0" eaLnBrk="1" latinLnBrk="0" hangingPunct="1">
        <a:spcBef>
          <a:spcPct val="0"/>
        </a:spcBef>
        <a:buNone/>
        <a:defRPr sz="2800" b="0" kern="1200" cap="all">
          <a:solidFill>
            <a:schemeClr val="bg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06000" indent="-306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630000" indent="-306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2000" kern="1200">
          <a:solidFill>
            <a:schemeClr val="tx2"/>
          </a:solidFill>
          <a:latin typeface="+mn-lt"/>
          <a:ea typeface="+mn-ea"/>
          <a:cs typeface="+mn-cs"/>
        </a:defRPr>
      </a:lvl2pPr>
      <a:lvl3pPr marL="900000" indent="-270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800" kern="1200">
          <a:solidFill>
            <a:schemeClr val="tx2"/>
          </a:solidFill>
          <a:latin typeface="+mn-lt"/>
          <a:ea typeface="+mn-ea"/>
          <a:cs typeface="+mn-cs"/>
        </a:defRPr>
      </a:lvl3pPr>
      <a:lvl4pPr marL="1242000" indent="-234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600" kern="1200">
          <a:solidFill>
            <a:schemeClr val="tx2"/>
          </a:solidFill>
          <a:latin typeface="+mn-lt"/>
          <a:ea typeface="+mn-ea"/>
          <a:cs typeface="+mn-cs"/>
        </a:defRPr>
      </a:lvl4pPr>
      <a:lvl5pPr marL="1602000" indent="-234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9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6pPr>
      <a:lvl7pPr marL="22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7pPr>
      <a:lvl8pPr marL="25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8pPr>
      <a:lvl9pPr marL="28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5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5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.png"/><Relationship Id="rId4" Type="http://schemas.openxmlformats.org/officeDocument/2006/relationships/image" Target="../media/image17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0.png"/><Relationship Id="rId4" Type="http://schemas.openxmlformats.org/officeDocument/2006/relationships/image" Target="../media/image25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png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png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png"/><Relationship Id="rId5" Type="http://schemas.openxmlformats.org/officeDocument/2006/relationships/image" Target="../media/image27.png"/><Relationship Id="rId4" Type="http://schemas.openxmlformats.org/officeDocument/2006/relationships/image" Target="../media/image29.pn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3" Type="http://schemas.openxmlformats.org/officeDocument/2006/relationships/image" Target="../media/image28.png"/><Relationship Id="rId7" Type="http://schemas.openxmlformats.org/officeDocument/2006/relationships/image" Target="../media/image20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0.png"/><Relationship Id="rId5" Type="http://schemas.openxmlformats.org/officeDocument/2006/relationships/image" Target="../media/image27.png"/><Relationship Id="rId4" Type="http://schemas.openxmlformats.org/officeDocument/2006/relationships/image" Target="../media/image29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4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5.png"/><Relationship Id="rId4" Type="http://schemas.openxmlformats.org/officeDocument/2006/relationships/image" Target="../media/image34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7.png"/><Relationship Id="rId5" Type="http://schemas.openxmlformats.org/officeDocument/2006/relationships/image" Target="../media/image36.png"/><Relationship Id="rId4" Type="http://schemas.openxmlformats.org/officeDocument/2006/relationships/image" Target="../media/image34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7" Type="http://schemas.openxmlformats.org/officeDocument/2006/relationships/image" Target="../media/image39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8.png"/><Relationship Id="rId5" Type="http://schemas.openxmlformats.org/officeDocument/2006/relationships/image" Target="../media/image36.png"/><Relationship Id="rId4" Type="http://schemas.openxmlformats.org/officeDocument/2006/relationships/image" Target="../media/image34.png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png"/><Relationship Id="rId3" Type="http://schemas.openxmlformats.org/officeDocument/2006/relationships/image" Target="../media/image33.png"/><Relationship Id="rId7" Type="http://schemas.openxmlformats.org/officeDocument/2006/relationships/image" Target="../media/image40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8.png"/><Relationship Id="rId5" Type="http://schemas.openxmlformats.org/officeDocument/2006/relationships/image" Target="../media/image36.png"/><Relationship Id="rId4" Type="http://schemas.openxmlformats.org/officeDocument/2006/relationships/image" Target="../media/image34.png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png"/><Relationship Id="rId3" Type="http://schemas.openxmlformats.org/officeDocument/2006/relationships/image" Target="../media/image33.png"/><Relationship Id="rId7" Type="http://schemas.openxmlformats.org/officeDocument/2006/relationships/image" Target="../media/image40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8.png"/><Relationship Id="rId5" Type="http://schemas.openxmlformats.org/officeDocument/2006/relationships/image" Target="../media/image36.png"/><Relationship Id="rId4" Type="http://schemas.openxmlformats.org/officeDocument/2006/relationships/image" Target="../media/image34.png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png"/><Relationship Id="rId3" Type="http://schemas.openxmlformats.org/officeDocument/2006/relationships/image" Target="../media/image33.png"/><Relationship Id="rId7" Type="http://schemas.openxmlformats.org/officeDocument/2006/relationships/image" Target="../media/image40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8.png"/><Relationship Id="rId5" Type="http://schemas.openxmlformats.org/officeDocument/2006/relationships/image" Target="../media/image36.png"/><Relationship Id="rId10" Type="http://schemas.openxmlformats.org/officeDocument/2006/relationships/image" Target="../media/image31.png"/><Relationship Id="rId4" Type="http://schemas.openxmlformats.org/officeDocument/2006/relationships/image" Target="../media/image34.png"/><Relationship Id="rId9" Type="http://schemas.openxmlformats.org/officeDocument/2006/relationships/image" Target="../media/image30.png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6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7.png"/><Relationship Id="rId4" Type="http://schemas.openxmlformats.org/officeDocument/2006/relationships/image" Target="../media/image46.png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5.png"/><Relationship Id="rId4" Type="http://schemas.openxmlformats.org/officeDocument/2006/relationships/image" Target="../media/image54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9.png"/><Relationship Id="rId4" Type="http://schemas.openxmlformats.org/officeDocument/2006/relationships/image" Target="../media/image58.pn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1.png"/><Relationship Id="rId4" Type="http://schemas.openxmlformats.org/officeDocument/2006/relationships/image" Target="../media/image60.pn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4.pn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4.png"/><Relationship Id="rId5" Type="http://schemas.openxmlformats.org/officeDocument/2006/relationships/image" Target="../media/image65.png"/><Relationship Id="rId4" Type="http://schemas.openxmlformats.org/officeDocument/2006/relationships/image" Target="../media/image60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3.png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3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png"/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png"/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8.png"/><Relationship Id="rId4" Type="http://schemas.openxmlformats.org/officeDocument/2006/relationships/image" Target="../media/image77.png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png"/><Relationship Id="rId2" Type="http://schemas.openxmlformats.org/officeDocument/2006/relationships/image" Target="../media/image7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1.png"/><Relationship Id="rId4" Type="http://schemas.openxmlformats.org/officeDocument/2006/relationships/image" Target="../media/image80.png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png"/><Relationship Id="rId2" Type="http://schemas.openxmlformats.org/officeDocument/2006/relationships/image" Target="../media/image7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1.png"/><Relationship Id="rId4" Type="http://schemas.openxmlformats.org/officeDocument/2006/relationships/image" Target="../media/image80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png"/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1.png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png"/><Relationship Id="rId2" Type="http://schemas.openxmlformats.org/officeDocument/2006/relationships/image" Target="../media/image8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5.png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7.png"/><Relationship Id="rId2" Type="http://schemas.openxmlformats.org/officeDocument/2006/relationships/image" Target="../media/image86.png"/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9.png"/><Relationship Id="rId2" Type="http://schemas.openxmlformats.org/officeDocument/2006/relationships/image" Target="../media/image88.png"/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png"/><Relationship Id="rId2" Type="http://schemas.openxmlformats.org/officeDocument/2006/relationships/image" Target="../media/image88.png"/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1.png"/><Relationship Id="rId2" Type="http://schemas.openxmlformats.org/officeDocument/2006/relationships/image" Target="../media/image8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2.png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3.png"/><Relationship Id="rId2" Type="http://schemas.openxmlformats.org/officeDocument/2006/relationships/image" Target="../media/image8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6.png"/><Relationship Id="rId5" Type="http://schemas.openxmlformats.org/officeDocument/2006/relationships/image" Target="../media/image95.png"/><Relationship Id="rId4" Type="http://schemas.openxmlformats.org/officeDocument/2006/relationships/image" Target="../media/image94.png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CA1BA2DB-01AE-3E45-A801-90828AD1AB7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Distributions of Statistics From Data</a:t>
            </a:r>
          </a:p>
        </p:txBody>
      </p:sp>
      <p:sp>
        <p:nvSpPr>
          <p:cNvPr id="7" name="Subtitle 6">
            <a:extLst>
              <a:ext uri="{FF2B5EF4-FFF2-40B4-BE49-F238E27FC236}">
                <a16:creationId xmlns:a16="http://schemas.microsoft.com/office/drawing/2014/main" id="{8999096F-9F90-944E-A4EC-FD590817CBC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ST101 – Dr. Aric </a:t>
            </a:r>
            <a:r>
              <a:rPr lang="en-US" dirty="0" err="1"/>
              <a:t>LaBarr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0062482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DA6FD2D6-7DF2-500F-3FA9-F54B0C072EB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Samples are </a:t>
            </a:r>
            <a:r>
              <a:rPr lang="en-US" i="1" dirty="0"/>
              <a:t>estimates</a:t>
            </a:r>
            <a:r>
              <a:rPr lang="en-US" dirty="0"/>
              <a:t> of the population.</a:t>
            </a:r>
          </a:p>
          <a:p>
            <a:r>
              <a:rPr lang="en-US" dirty="0"/>
              <a:t>Statistics are </a:t>
            </a:r>
            <a:r>
              <a:rPr lang="en-US" i="1" dirty="0"/>
              <a:t>estimates</a:t>
            </a:r>
            <a:r>
              <a:rPr lang="en-US" dirty="0"/>
              <a:t> of the parameters.</a:t>
            </a:r>
          </a:p>
          <a:p>
            <a:r>
              <a:rPr lang="en-US" dirty="0"/>
              <a:t>With any estimation, comes a chance of making errors.</a:t>
            </a:r>
          </a:p>
          <a:p>
            <a:r>
              <a:rPr lang="en-US" b="1" dirty="0"/>
              <a:t>Sampling error </a:t>
            </a:r>
            <a:r>
              <a:rPr lang="en-US" dirty="0"/>
              <a:t>occurs when there is a difference between a sample point estimate and the corresponding population parameter.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DE0307B4-C015-88AC-1BDC-B36177495D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Sampling Error</a:t>
            </a:r>
          </a:p>
        </p:txBody>
      </p:sp>
    </p:spTree>
    <p:extLst>
      <p:ext uri="{BB962C8B-B14F-4D97-AF65-F5344CB8AC3E}">
        <p14:creationId xmlns:p14="http://schemas.microsoft.com/office/powerpoint/2010/main" val="77173094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FB6D86B0-6763-2085-8D31-49DC241B93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Sampling Error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9799D9C-7E78-D841-F08C-84D4E506554B}"/>
              </a:ext>
            </a:extLst>
          </p:cNvPr>
          <p:cNvSpPr txBox="1"/>
          <p:nvPr/>
        </p:nvSpPr>
        <p:spPr>
          <a:xfrm>
            <a:off x="1718601" y="2395330"/>
            <a:ext cx="611128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chemeClr val="accent2"/>
                </a:solidFill>
              </a:rPr>
              <a:t>Population:   1,   3,   5,   5,   7,   9,   4,   6,   10,   2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CDA9B8C3-56CB-0935-8E66-CA4D8AE65E9B}"/>
                  </a:ext>
                </a:extLst>
              </p:cNvPr>
              <p:cNvSpPr txBox="1"/>
              <p:nvPr/>
            </p:nvSpPr>
            <p:spPr>
              <a:xfrm>
                <a:off x="8967787" y="2395330"/>
                <a:ext cx="1064074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𝜇</m:t>
                      </m:r>
                      <m:r>
                        <a:rPr lang="en-US" sz="24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=5.2</m:t>
                      </m:r>
                    </m:oMath>
                  </m:oMathPara>
                </a14:m>
                <a:endParaRPr lang="en-US" sz="2400" dirty="0">
                  <a:solidFill>
                    <a:schemeClr val="accent2"/>
                  </a:solidFill>
                </a:endParaRPr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CDA9B8C3-56CB-0935-8E66-CA4D8AE65E9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967787" y="2395330"/>
                <a:ext cx="1064074" cy="369332"/>
              </a:xfrm>
              <a:prstGeom prst="rect">
                <a:avLst/>
              </a:prstGeom>
              <a:blipFill>
                <a:blip r:embed="rId2"/>
                <a:stretch>
                  <a:fillRect l="-5882" r="-4706" b="-2333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TextBox 1">
            <a:extLst>
              <a:ext uri="{FF2B5EF4-FFF2-40B4-BE49-F238E27FC236}">
                <a16:creationId xmlns:a16="http://schemas.microsoft.com/office/drawing/2014/main" id="{0A73E54F-1826-51A6-9962-BAA5A823BEE5}"/>
              </a:ext>
            </a:extLst>
          </p:cNvPr>
          <p:cNvSpPr txBox="1"/>
          <p:nvPr/>
        </p:nvSpPr>
        <p:spPr>
          <a:xfrm>
            <a:off x="1996897" y="3539341"/>
            <a:ext cx="323710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Sample 1:   1,   10,   6,   9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9977164A-53E1-6C4D-B011-B4ECF3DA2E84}"/>
                  </a:ext>
                </a:extLst>
              </p:cNvPr>
              <p:cNvSpPr txBox="1"/>
              <p:nvPr/>
            </p:nvSpPr>
            <p:spPr>
              <a:xfrm>
                <a:off x="5836961" y="3585507"/>
                <a:ext cx="1183464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̅"/>
                              <m:ctrlPr>
                                <a:rPr lang="en-US" sz="24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sz="24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</m:acc>
                        </m:e>
                        <m:sub>
                          <m:r>
                            <a:rPr lang="en-US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n-US" sz="2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=6.5</m:t>
                      </m:r>
                    </m:oMath>
                  </m:oMathPara>
                </a14:m>
                <a:endParaRPr lang="en-US" sz="24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9977164A-53E1-6C4D-B011-B4ECF3DA2E8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36961" y="3585507"/>
                <a:ext cx="1183464" cy="369332"/>
              </a:xfrm>
              <a:prstGeom prst="rect">
                <a:avLst/>
              </a:prstGeom>
              <a:blipFill>
                <a:blip r:embed="rId3"/>
                <a:stretch>
                  <a:fillRect l="-2128" r="-5319" b="-1333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TextBox 6">
            <a:extLst>
              <a:ext uri="{FF2B5EF4-FFF2-40B4-BE49-F238E27FC236}">
                <a16:creationId xmlns:a16="http://schemas.microsoft.com/office/drawing/2014/main" id="{6B8B2470-478E-1F25-E2B0-06998DFDCEC3}"/>
              </a:ext>
            </a:extLst>
          </p:cNvPr>
          <p:cNvSpPr txBox="1"/>
          <p:nvPr/>
        </p:nvSpPr>
        <p:spPr>
          <a:xfrm>
            <a:off x="1996897" y="4592889"/>
            <a:ext cx="308321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Sample 2:   1,   3,   2,   5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8E3FCCC0-27B7-D336-F9AF-8968B56FB0CE}"/>
                  </a:ext>
                </a:extLst>
              </p:cNvPr>
              <p:cNvSpPr txBox="1"/>
              <p:nvPr/>
            </p:nvSpPr>
            <p:spPr>
              <a:xfrm>
                <a:off x="5836961" y="4639055"/>
                <a:ext cx="1360501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̅"/>
                              <m:ctrlP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</m:acc>
                        </m:e>
                        <m:sub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=2.75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8E3FCCC0-27B7-D336-F9AF-8968B56FB0C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36961" y="4639055"/>
                <a:ext cx="1360501" cy="369332"/>
              </a:xfrm>
              <a:prstGeom prst="rect">
                <a:avLst/>
              </a:prstGeom>
              <a:blipFill>
                <a:blip r:embed="rId4"/>
                <a:stretch>
                  <a:fillRect l="-1852" r="-4630" b="-1333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3065103E-C528-C552-2676-1B3DDDBCE0D1}"/>
                  </a:ext>
                </a:extLst>
              </p:cNvPr>
              <p:cNvSpPr txBox="1"/>
              <p:nvPr/>
            </p:nvSpPr>
            <p:spPr>
              <a:xfrm>
                <a:off x="8127519" y="3585507"/>
                <a:ext cx="3297056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̅"/>
                              <m:ctrlPr>
                                <a:rPr lang="en-US" sz="24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sz="24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</m:acc>
                        </m:e>
                        <m:sub>
                          <m:r>
                            <a:rPr lang="en-US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n-US" sz="2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sz="2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𝜇</m:t>
                      </m:r>
                      <m:r>
                        <a:rPr lang="en-US" sz="2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=6.5−5.2=1.3</m:t>
                      </m:r>
                    </m:oMath>
                  </m:oMathPara>
                </a14:m>
                <a:endParaRPr lang="en-US" sz="24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3065103E-C528-C552-2676-1B3DDDBCE0D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27519" y="3585507"/>
                <a:ext cx="3297056" cy="369332"/>
              </a:xfrm>
              <a:prstGeom prst="rect">
                <a:avLst/>
              </a:prstGeom>
              <a:blipFill>
                <a:blip r:embed="rId5"/>
                <a:stretch>
                  <a:fillRect l="-383" r="-1533" b="-2333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CED900F4-5C70-D08D-3AF4-4277036BE60C}"/>
                  </a:ext>
                </a:extLst>
              </p:cNvPr>
              <p:cNvSpPr txBox="1"/>
              <p:nvPr/>
            </p:nvSpPr>
            <p:spPr>
              <a:xfrm>
                <a:off x="8127519" y="4639055"/>
                <a:ext cx="3873240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̅"/>
                              <m:ctrlP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</m:acc>
                        </m:e>
                        <m:sub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𝜇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=2.75−5.2=−2.45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CED900F4-5C70-D08D-3AF4-4277036BE60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27519" y="4639055"/>
                <a:ext cx="3873240" cy="369332"/>
              </a:xfrm>
              <a:prstGeom prst="rect">
                <a:avLst/>
              </a:prstGeom>
              <a:blipFill>
                <a:blip r:embed="rId6"/>
                <a:stretch>
                  <a:fillRect l="-326" r="-977" b="-2333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18374413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FB6D86B0-6763-2085-8D31-49DC241B93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Sampling Error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9799D9C-7E78-D841-F08C-84D4E506554B}"/>
              </a:ext>
            </a:extLst>
          </p:cNvPr>
          <p:cNvSpPr txBox="1"/>
          <p:nvPr/>
        </p:nvSpPr>
        <p:spPr>
          <a:xfrm>
            <a:off x="1718601" y="2395330"/>
            <a:ext cx="611128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chemeClr val="accent2"/>
                </a:solidFill>
              </a:rPr>
              <a:t>Population:   1,   3,   5,   5,   7,   9,   4,   6,   10,   2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CDA9B8C3-56CB-0935-8E66-CA4D8AE65E9B}"/>
                  </a:ext>
                </a:extLst>
              </p:cNvPr>
              <p:cNvSpPr txBox="1"/>
              <p:nvPr/>
            </p:nvSpPr>
            <p:spPr>
              <a:xfrm>
                <a:off x="8967787" y="2395330"/>
                <a:ext cx="1064074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𝜇</m:t>
                      </m:r>
                      <m:r>
                        <a:rPr lang="en-US" sz="24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=5.2</m:t>
                      </m:r>
                    </m:oMath>
                  </m:oMathPara>
                </a14:m>
                <a:endParaRPr lang="en-US" sz="2400" dirty="0">
                  <a:solidFill>
                    <a:schemeClr val="accent2"/>
                  </a:solidFill>
                </a:endParaRPr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CDA9B8C3-56CB-0935-8E66-CA4D8AE65E9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967787" y="2395330"/>
                <a:ext cx="1064074" cy="369332"/>
              </a:xfrm>
              <a:prstGeom prst="rect">
                <a:avLst/>
              </a:prstGeom>
              <a:blipFill>
                <a:blip r:embed="rId2"/>
                <a:stretch>
                  <a:fillRect l="-5882" r="-4706" b="-2333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TextBox 1">
            <a:extLst>
              <a:ext uri="{FF2B5EF4-FFF2-40B4-BE49-F238E27FC236}">
                <a16:creationId xmlns:a16="http://schemas.microsoft.com/office/drawing/2014/main" id="{0A73E54F-1826-51A6-9962-BAA5A823BEE5}"/>
              </a:ext>
            </a:extLst>
          </p:cNvPr>
          <p:cNvSpPr txBox="1"/>
          <p:nvPr/>
        </p:nvSpPr>
        <p:spPr>
          <a:xfrm>
            <a:off x="1996897" y="3539341"/>
            <a:ext cx="323710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Sample 1:   1,   10,   6,   9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9977164A-53E1-6C4D-B011-B4ECF3DA2E84}"/>
                  </a:ext>
                </a:extLst>
              </p:cNvPr>
              <p:cNvSpPr txBox="1"/>
              <p:nvPr/>
            </p:nvSpPr>
            <p:spPr>
              <a:xfrm>
                <a:off x="5836961" y="3585507"/>
                <a:ext cx="1183464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̅"/>
                              <m:ctrlPr>
                                <a:rPr lang="en-US" sz="24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sz="24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</m:acc>
                        </m:e>
                        <m:sub>
                          <m:r>
                            <a:rPr lang="en-US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n-US" sz="2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=6.5</m:t>
                      </m:r>
                    </m:oMath>
                  </m:oMathPara>
                </a14:m>
                <a:endParaRPr lang="en-US" sz="24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9977164A-53E1-6C4D-B011-B4ECF3DA2E8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36961" y="3585507"/>
                <a:ext cx="1183464" cy="369332"/>
              </a:xfrm>
              <a:prstGeom prst="rect">
                <a:avLst/>
              </a:prstGeom>
              <a:blipFill>
                <a:blip r:embed="rId3"/>
                <a:stretch>
                  <a:fillRect l="-2128" r="-5319" b="-1333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TextBox 6">
            <a:extLst>
              <a:ext uri="{FF2B5EF4-FFF2-40B4-BE49-F238E27FC236}">
                <a16:creationId xmlns:a16="http://schemas.microsoft.com/office/drawing/2014/main" id="{6B8B2470-478E-1F25-E2B0-06998DFDCEC3}"/>
              </a:ext>
            </a:extLst>
          </p:cNvPr>
          <p:cNvSpPr txBox="1"/>
          <p:nvPr/>
        </p:nvSpPr>
        <p:spPr>
          <a:xfrm>
            <a:off x="1996897" y="4592889"/>
            <a:ext cx="308321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Sample 2:   1,   3,   2,   5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8E3FCCC0-27B7-D336-F9AF-8968B56FB0CE}"/>
                  </a:ext>
                </a:extLst>
              </p:cNvPr>
              <p:cNvSpPr txBox="1"/>
              <p:nvPr/>
            </p:nvSpPr>
            <p:spPr>
              <a:xfrm>
                <a:off x="5836961" y="4639055"/>
                <a:ext cx="1360501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̅"/>
                              <m:ctrlP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</m:acc>
                        </m:e>
                        <m:sub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=2.75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8E3FCCC0-27B7-D336-F9AF-8968B56FB0C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36961" y="4639055"/>
                <a:ext cx="1360501" cy="369332"/>
              </a:xfrm>
              <a:prstGeom prst="rect">
                <a:avLst/>
              </a:prstGeom>
              <a:blipFill>
                <a:blip r:embed="rId4"/>
                <a:stretch>
                  <a:fillRect l="-1852" r="-4630" b="-1333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3065103E-C528-C552-2676-1B3DDDBCE0D1}"/>
                  </a:ext>
                </a:extLst>
              </p:cNvPr>
              <p:cNvSpPr txBox="1"/>
              <p:nvPr/>
            </p:nvSpPr>
            <p:spPr>
              <a:xfrm>
                <a:off x="8127519" y="3585507"/>
                <a:ext cx="3297056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̅"/>
                              <m:ctrlPr>
                                <a:rPr lang="en-US" sz="24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sz="24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</m:acc>
                        </m:e>
                        <m:sub>
                          <m:r>
                            <a:rPr lang="en-US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n-US" sz="2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sz="2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𝜇</m:t>
                      </m:r>
                      <m:r>
                        <a:rPr lang="en-US" sz="2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=6.5−5.2=1.3</m:t>
                      </m:r>
                    </m:oMath>
                  </m:oMathPara>
                </a14:m>
                <a:endParaRPr lang="en-US" sz="24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3065103E-C528-C552-2676-1B3DDDBCE0D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27519" y="3585507"/>
                <a:ext cx="3297056" cy="369332"/>
              </a:xfrm>
              <a:prstGeom prst="rect">
                <a:avLst/>
              </a:prstGeom>
              <a:blipFill>
                <a:blip r:embed="rId5"/>
                <a:stretch>
                  <a:fillRect l="-383" r="-1533" b="-2333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CED900F4-5C70-D08D-3AF4-4277036BE60C}"/>
                  </a:ext>
                </a:extLst>
              </p:cNvPr>
              <p:cNvSpPr txBox="1"/>
              <p:nvPr/>
            </p:nvSpPr>
            <p:spPr>
              <a:xfrm>
                <a:off x="8127519" y="4639055"/>
                <a:ext cx="3873240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̅"/>
                              <m:ctrlP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</m:acc>
                        </m:e>
                        <m:sub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𝜇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=2.75−5.2=−2.45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CED900F4-5C70-D08D-3AF4-4277036BE60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27519" y="4639055"/>
                <a:ext cx="3873240" cy="369332"/>
              </a:xfrm>
              <a:prstGeom prst="rect">
                <a:avLst/>
              </a:prstGeom>
              <a:blipFill>
                <a:blip r:embed="rId6"/>
                <a:stretch>
                  <a:fillRect l="-326" r="-977" b="-2333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TextBox 8">
            <a:extLst>
              <a:ext uri="{FF2B5EF4-FFF2-40B4-BE49-F238E27FC236}">
                <a16:creationId xmlns:a16="http://schemas.microsoft.com/office/drawing/2014/main" id="{C71B6AD2-49C6-1070-E102-D06C44D4DC13}"/>
              </a:ext>
            </a:extLst>
          </p:cNvPr>
          <p:cNvSpPr txBox="1"/>
          <p:nvPr/>
        </p:nvSpPr>
        <p:spPr>
          <a:xfrm>
            <a:off x="8458200" y="5943600"/>
            <a:ext cx="211519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chemeClr val="accent1"/>
                </a:solidFill>
              </a:rPr>
              <a:t>Sampling Error!</a:t>
            </a:r>
          </a:p>
        </p:txBody>
      </p: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C8CC9A35-A061-1290-5A17-8CC58479FCE6}"/>
              </a:ext>
            </a:extLst>
          </p:cNvPr>
          <p:cNvCxnSpPr>
            <a:stCxn id="9" idx="0"/>
          </p:cNvCxnSpPr>
          <p:nvPr/>
        </p:nvCxnSpPr>
        <p:spPr>
          <a:xfrm flipV="1">
            <a:off x="9515797" y="4066114"/>
            <a:ext cx="1466942" cy="187748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EDF51A8D-4191-2DAC-EBDE-C66E16E3F03A}"/>
              </a:ext>
            </a:extLst>
          </p:cNvPr>
          <p:cNvCxnSpPr>
            <a:cxnSpLocks/>
            <a:stCxn id="9" idx="0"/>
          </p:cNvCxnSpPr>
          <p:nvPr/>
        </p:nvCxnSpPr>
        <p:spPr>
          <a:xfrm flipV="1">
            <a:off x="9515797" y="5054554"/>
            <a:ext cx="1879964" cy="88904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404083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FB6D86B0-6763-2085-8D31-49DC241B93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Sampling Error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9799D9C-7E78-D841-F08C-84D4E506554B}"/>
              </a:ext>
            </a:extLst>
          </p:cNvPr>
          <p:cNvSpPr txBox="1"/>
          <p:nvPr/>
        </p:nvSpPr>
        <p:spPr>
          <a:xfrm>
            <a:off x="1718601" y="2395330"/>
            <a:ext cx="611128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chemeClr val="accent2">
                    <a:lumMod val="40000"/>
                    <a:lumOff val="60000"/>
                  </a:schemeClr>
                </a:solidFill>
              </a:rPr>
              <a:t>Population:   1,   3,   5,   5,   7,   9,   4,   6,   10,   2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CDA9B8C3-56CB-0935-8E66-CA4D8AE65E9B}"/>
                  </a:ext>
                </a:extLst>
              </p:cNvPr>
              <p:cNvSpPr txBox="1"/>
              <p:nvPr/>
            </p:nvSpPr>
            <p:spPr>
              <a:xfrm>
                <a:off x="8967787" y="2395330"/>
                <a:ext cx="1064074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solidFill>
                            <a:schemeClr val="accent2">
                              <a:lumMod val="40000"/>
                              <a:lumOff val="60000"/>
                            </a:schemeClr>
                          </a:solidFill>
                          <a:latin typeface="Cambria Math" panose="02040503050406030204" pitchFamily="18" charset="0"/>
                        </a:rPr>
                        <m:t>𝜇</m:t>
                      </m:r>
                      <m:r>
                        <a:rPr lang="en-US" sz="2400" b="0" i="1" smtClean="0">
                          <a:solidFill>
                            <a:schemeClr val="accent2">
                              <a:lumMod val="40000"/>
                              <a:lumOff val="60000"/>
                            </a:schemeClr>
                          </a:solidFill>
                          <a:latin typeface="Cambria Math" panose="02040503050406030204" pitchFamily="18" charset="0"/>
                        </a:rPr>
                        <m:t>=5.2</m:t>
                      </m:r>
                    </m:oMath>
                  </m:oMathPara>
                </a14:m>
                <a:endParaRPr lang="en-US" sz="2400" dirty="0">
                  <a:solidFill>
                    <a:schemeClr val="accent2">
                      <a:lumMod val="40000"/>
                      <a:lumOff val="60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CDA9B8C3-56CB-0935-8E66-CA4D8AE65E9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967787" y="2395330"/>
                <a:ext cx="1064074" cy="369332"/>
              </a:xfrm>
              <a:prstGeom prst="rect">
                <a:avLst/>
              </a:prstGeom>
              <a:blipFill>
                <a:blip r:embed="rId2"/>
                <a:stretch>
                  <a:fillRect l="-5882" r="-4706" b="-2333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TextBox 1">
            <a:extLst>
              <a:ext uri="{FF2B5EF4-FFF2-40B4-BE49-F238E27FC236}">
                <a16:creationId xmlns:a16="http://schemas.microsoft.com/office/drawing/2014/main" id="{0A73E54F-1826-51A6-9962-BAA5A823BEE5}"/>
              </a:ext>
            </a:extLst>
          </p:cNvPr>
          <p:cNvSpPr txBox="1"/>
          <p:nvPr/>
        </p:nvSpPr>
        <p:spPr>
          <a:xfrm>
            <a:off x="1996897" y="3539341"/>
            <a:ext cx="323710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Sample 1:   1,   10,   6,   9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9977164A-53E1-6C4D-B011-B4ECF3DA2E84}"/>
                  </a:ext>
                </a:extLst>
              </p:cNvPr>
              <p:cNvSpPr txBox="1"/>
              <p:nvPr/>
            </p:nvSpPr>
            <p:spPr>
              <a:xfrm>
                <a:off x="5836961" y="3585507"/>
                <a:ext cx="1183464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̅"/>
                              <m:ctrlPr>
                                <a:rPr lang="en-US" sz="24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sz="24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</m:acc>
                        </m:e>
                        <m:sub>
                          <m:r>
                            <a:rPr lang="en-US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n-US" sz="2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=6.5</m:t>
                      </m:r>
                    </m:oMath>
                  </m:oMathPara>
                </a14:m>
                <a:endParaRPr lang="en-US" sz="24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9977164A-53E1-6C4D-B011-B4ECF3DA2E8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36961" y="3585507"/>
                <a:ext cx="1183464" cy="369332"/>
              </a:xfrm>
              <a:prstGeom prst="rect">
                <a:avLst/>
              </a:prstGeom>
              <a:blipFill>
                <a:blip r:embed="rId3"/>
                <a:stretch>
                  <a:fillRect l="-2128" r="-5319" b="-1333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TextBox 6">
            <a:extLst>
              <a:ext uri="{FF2B5EF4-FFF2-40B4-BE49-F238E27FC236}">
                <a16:creationId xmlns:a16="http://schemas.microsoft.com/office/drawing/2014/main" id="{6B8B2470-478E-1F25-E2B0-06998DFDCEC3}"/>
              </a:ext>
            </a:extLst>
          </p:cNvPr>
          <p:cNvSpPr txBox="1"/>
          <p:nvPr/>
        </p:nvSpPr>
        <p:spPr>
          <a:xfrm>
            <a:off x="1996897" y="4592889"/>
            <a:ext cx="308321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chemeClr val="accent2">
                    <a:lumMod val="40000"/>
                    <a:lumOff val="60000"/>
                  </a:schemeClr>
                </a:solidFill>
              </a:rPr>
              <a:t>Sample 2:   1,   3,   2,   5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8E3FCCC0-27B7-D336-F9AF-8968B56FB0CE}"/>
                  </a:ext>
                </a:extLst>
              </p:cNvPr>
              <p:cNvSpPr txBox="1"/>
              <p:nvPr/>
            </p:nvSpPr>
            <p:spPr>
              <a:xfrm>
                <a:off x="5836961" y="4639055"/>
                <a:ext cx="1360501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b="0" i="1" smtClean="0">
                              <a:solidFill>
                                <a:schemeClr val="accent2">
                                  <a:lumMod val="40000"/>
                                  <a:lumOff val="6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̅"/>
                              <m:ctrlPr>
                                <a:rPr lang="en-US" sz="2400" b="0" i="1" smtClean="0">
                                  <a:solidFill>
                                    <a:schemeClr val="accent2">
                                      <a:lumMod val="40000"/>
                                      <a:lumOff val="60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sz="2400" b="0" i="1" smtClean="0">
                                  <a:solidFill>
                                    <a:schemeClr val="accent2">
                                      <a:lumMod val="40000"/>
                                      <a:lumOff val="60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</m:acc>
                        </m:e>
                        <m:sub>
                          <m:r>
                            <a:rPr lang="en-US" sz="2400" b="0" i="1" smtClean="0">
                              <a:solidFill>
                                <a:schemeClr val="accent2">
                                  <a:lumMod val="40000"/>
                                  <a:lumOff val="6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en-US" sz="2400" b="0" i="1" smtClean="0">
                          <a:solidFill>
                            <a:schemeClr val="accent2">
                              <a:lumMod val="40000"/>
                              <a:lumOff val="60000"/>
                            </a:schemeClr>
                          </a:solidFill>
                          <a:latin typeface="Cambria Math" panose="02040503050406030204" pitchFamily="18" charset="0"/>
                        </a:rPr>
                        <m:t>=2.75</m:t>
                      </m:r>
                    </m:oMath>
                  </m:oMathPara>
                </a14:m>
                <a:endParaRPr lang="en-US" sz="2400" dirty="0">
                  <a:solidFill>
                    <a:schemeClr val="accent2">
                      <a:lumMod val="40000"/>
                      <a:lumOff val="60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8E3FCCC0-27B7-D336-F9AF-8968B56FB0C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36961" y="4639055"/>
                <a:ext cx="1360501" cy="369332"/>
              </a:xfrm>
              <a:prstGeom prst="rect">
                <a:avLst/>
              </a:prstGeom>
              <a:blipFill>
                <a:blip r:embed="rId4"/>
                <a:stretch>
                  <a:fillRect l="-1852" r="-4630" b="-1333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3065103E-C528-C552-2676-1B3DDDBCE0D1}"/>
                  </a:ext>
                </a:extLst>
              </p:cNvPr>
              <p:cNvSpPr txBox="1"/>
              <p:nvPr/>
            </p:nvSpPr>
            <p:spPr>
              <a:xfrm>
                <a:off x="8127519" y="3585507"/>
                <a:ext cx="3297056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b="0" i="1" smtClean="0">
                              <a:solidFill>
                                <a:schemeClr val="accent2">
                                  <a:lumMod val="40000"/>
                                  <a:lumOff val="6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̅"/>
                              <m:ctrlPr>
                                <a:rPr lang="en-US" sz="2400" b="0" i="1" smtClean="0">
                                  <a:solidFill>
                                    <a:schemeClr val="accent2">
                                      <a:lumMod val="40000"/>
                                      <a:lumOff val="60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sz="2400" b="0" i="1" smtClean="0">
                                  <a:solidFill>
                                    <a:schemeClr val="accent2">
                                      <a:lumMod val="40000"/>
                                      <a:lumOff val="60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</m:acc>
                        </m:e>
                        <m:sub>
                          <m:r>
                            <a:rPr lang="en-US" sz="2400" b="0" i="1" smtClean="0">
                              <a:solidFill>
                                <a:schemeClr val="accent2">
                                  <a:lumMod val="40000"/>
                                  <a:lumOff val="6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n-US" sz="2400" b="0" i="1" smtClean="0">
                          <a:solidFill>
                            <a:schemeClr val="accent2">
                              <a:lumMod val="40000"/>
                              <a:lumOff val="60000"/>
                            </a:schemeClr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sz="2400" b="0" i="1" smtClean="0">
                          <a:solidFill>
                            <a:schemeClr val="accent2">
                              <a:lumMod val="40000"/>
                              <a:lumOff val="60000"/>
                            </a:schemeClr>
                          </a:solidFill>
                          <a:latin typeface="Cambria Math" panose="02040503050406030204" pitchFamily="18" charset="0"/>
                        </a:rPr>
                        <m:t>𝜇</m:t>
                      </m:r>
                      <m:r>
                        <a:rPr lang="en-US" sz="2400" b="0" i="1" smtClean="0">
                          <a:solidFill>
                            <a:schemeClr val="accent2">
                              <a:lumMod val="40000"/>
                              <a:lumOff val="60000"/>
                            </a:schemeClr>
                          </a:solidFill>
                          <a:latin typeface="Cambria Math" panose="02040503050406030204" pitchFamily="18" charset="0"/>
                        </a:rPr>
                        <m:t>=6.5−5.2=1.3</m:t>
                      </m:r>
                    </m:oMath>
                  </m:oMathPara>
                </a14:m>
                <a:endParaRPr lang="en-US" sz="2400" dirty="0">
                  <a:solidFill>
                    <a:schemeClr val="accent2">
                      <a:lumMod val="40000"/>
                      <a:lumOff val="60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3065103E-C528-C552-2676-1B3DDDBCE0D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27519" y="3585507"/>
                <a:ext cx="3297056" cy="369332"/>
              </a:xfrm>
              <a:prstGeom prst="rect">
                <a:avLst/>
              </a:prstGeom>
              <a:blipFill>
                <a:blip r:embed="rId5"/>
                <a:stretch>
                  <a:fillRect l="-383" r="-1533" b="-2333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CED900F4-5C70-D08D-3AF4-4277036BE60C}"/>
                  </a:ext>
                </a:extLst>
              </p:cNvPr>
              <p:cNvSpPr txBox="1"/>
              <p:nvPr/>
            </p:nvSpPr>
            <p:spPr>
              <a:xfrm>
                <a:off x="8127519" y="4639055"/>
                <a:ext cx="3873240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b="0" i="1" smtClean="0">
                              <a:solidFill>
                                <a:schemeClr val="accent2">
                                  <a:lumMod val="40000"/>
                                  <a:lumOff val="6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̅"/>
                              <m:ctrlPr>
                                <a:rPr lang="en-US" sz="2400" b="0" i="1" smtClean="0">
                                  <a:solidFill>
                                    <a:schemeClr val="accent2">
                                      <a:lumMod val="40000"/>
                                      <a:lumOff val="60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sz="2400" b="0" i="1" smtClean="0">
                                  <a:solidFill>
                                    <a:schemeClr val="accent2">
                                      <a:lumMod val="40000"/>
                                      <a:lumOff val="60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</m:acc>
                        </m:e>
                        <m:sub>
                          <m:r>
                            <a:rPr lang="en-US" sz="2400" b="0" i="1" smtClean="0">
                              <a:solidFill>
                                <a:schemeClr val="accent2">
                                  <a:lumMod val="40000"/>
                                  <a:lumOff val="6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en-US" sz="2400" b="0" i="1" smtClean="0">
                          <a:solidFill>
                            <a:schemeClr val="accent2">
                              <a:lumMod val="40000"/>
                              <a:lumOff val="60000"/>
                            </a:schemeClr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sz="2400" b="0" i="1" smtClean="0">
                          <a:solidFill>
                            <a:schemeClr val="accent2">
                              <a:lumMod val="40000"/>
                              <a:lumOff val="60000"/>
                            </a:schemeClr>
                          </a:solidFill>
                          <a:latin typeface="Cambria Math" panose="02040503050406030204" pitchFamily="18" charset="0"/>
                        </a:rPr>
                        <m:t>𝜇</m:t>
                      </m:r>
                      <m:r>
                        <a:rPr lang="en-US" sz="2400" b="0" i="1" smtClean="0">
                          <a:solidFill>
                            <a:schemeClr val="accent2">
                              <a:lumMod val="40000"/>
                              <a:lumOff val="60000"/>
                            </a:schemeClr>
                          </a:solidFill>
                          <a:latin typeface="Cambria Math" panose="02040503050406030204" pitchFamily="18" charset="0"/>
                        </a:rPr>
                        <m:t>=2.75−5.2=−2.45</m:t>
                      </m:r>
                    </m:oMath>
                  </m:oMathPara>
                </a14:m>
                <a:endParaRPr lang="en-US" sz="2400" dirty="0">
                  <a:solidFill>
                    <a:schemeClr val="accent2">
                      <a:lumMod val="40000"/>
                      <a:lumOff val="60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CED900F4-5C70-D08D-3AF4-4277036BE60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27519" y="4639055"/>
                <a:ext cx="3873240" cy="369332"/>
              </a:xfrm>
              <a:prstGeom prst="rect">
                <a:avLst/>
              </a:prstGeom>
              <a:blipFill>
                <a:blip r:embed="rId6"/>
                <a:stretch>
                  <a:fillRect l="-326" r="-977" b="-2333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Rounded Rectangle 9">
            <a:extLst>
              <a:ext uri="{FF2B5EF4-FFF2-40B4-BE49-F238E27FC236}">
                <a16:creationId xmlns:a16="http://schemas.microsoft.com/office/drawing/2014/main" id="{5C060192-5275-E936-D96A-D63D08EDABCD}"/>
              </a:ext>
            </a:extLst>
          </p:cNvPr>
          <p:cNvSpPr/>
          <p:nvPr/>
        </p:nvSpPr>
        <p:spPr>
          <a:xfrm>
            <a:off x="1828800" y="3429000"/>
            <a:ext cx="5555974" cy="745435"/>
          </a:xfrm>
          <a:prstGeom prst="roundRect">
            <a:avLst/>
          </a:prstGeom>
          <a:solidFill>
            <a:schemeClr val="accent1">
              <a:alpha val="3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74FC4EDD-DD5F-CD6E-71A7-260D3AA887A5}"/>
              </a:ext>
            </a:extLst>
          </p:cNvPr>
          <p:cNvSpPr txBox="1"/>
          <p:nvPr/>
        </p:nvSpPr>
        <p:spPr>
          <a:xfrm>
            <a:off x="1588778" y="5738770"/>
            <a:ext cx="967982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chemeClr val="accent1"/>
                </a:solidFill>
              </a:rPr>
              <a:t>Typically all we know! Rarely have the parameter to measure sampling error.</a:t>
            </a:r>
          </a:p>
        </p:txBody>
      </p:sp>
      <p:cxnSp>
        <p:nvCxnSpPr>
          <p:cNvPr id="15" name="Curved Connector 14">
            <a:extLst>
              <a:ext uri="{FF2B5EF4-FFF2-40B4-BE49-F238E27FC236}">
                <a16:creationId xmlns:a16="http://schemas.microsoft.com/office/drawing/2014/main" id="{9604C037-580C-2E56-53E4-EF890DBC8071}"/>
              </a:ext>
            </a:extLst>
          </p:cNvPr>
          <p:cNvCxnSpPr>
            <a:cxnSpLocks/>
            <a:stCxn id="10" idx="1"/>
            <a:endCxn id="11" idx="1"/>
          </p:cNvCxnSpPr>
          <p:nvPr/>
        </p:nvCxnSpPr>
        <p:spPr>
          <a:xfrm rot="10800000" flipV="1">
            <a:off x="1588778" y="3801717"/>
            <a:ext cx="240022" cy="2167885"/>
          </a:xfrm>
          <a:prstGeom prst="curvedConnector3">
            <a:avLst>
              <a:gd name="adj1" fmla="val 381583"/>
            </a:avLst>
          </a:prstGeom>
          <a:ln w="254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4448469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FB6D86B0-6763-2085-8D31-49DC241B93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Sampling Error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9799D9C-7E78-D841-F08C-84D4E506554B}"/>
              </a:ext>
            </a:extLst>
          </p:cNvPr>
          <p:cNvSpPr txBox="1"/>
          <p:nvPr/>
        </p:nvSpPr>
        <p:spPr>
          <a:xfrm>
            <a:off x="1718601" y="2395330"/>
            <a:ext cx="611128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chemeClr val="accent2">
                    <a:lumMod val="40000"/>
                    <a:lumOff val="60000"/>
                  </a:schemeClr>
                </a:solidFill>
              </a:rPr>
              <a:t>Population:   1,   3,   5,   5,   7,   9,   4,   6,   10,   2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CDA9B8C3-56CB-0935-8E66-CA4D8AE65E9B}"/>
                  </a:ext>
                </a:extLst>
              </p:cNvPr>
              <p:cNvSpPr txBox="1"/>
              <p:nvPr/>
            </p:nvSpPr>
            <p:spPr>
              <a:xfrm>
                <a:off x="8967787" y="2395330"/>
                <a:ext cx="1064074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solidFill>
                            <a:schemeClr val="accent2">
                              <a:lumMod val="40000"/>
                              <a:lumOff val="60000"/>
                            </a:schemeClr>
                          </a:solidFill>
                          <a:latin typeface="Cambria Math" panose="02040503050406030204" pitchFamily="18" charset="0"/>
                        </a:rPr>
                        <m:t>𝜇</m:t>
                      </m:r>
                      <m:r>
                        <a:rPr lang="en-US" sz="2400" b="0" i="1" smtClean="0">
                          <a:solidFill>
                            <a:schemeClr val="accent2">
                              <a:lumMod val="40000"/>
                              <a:lumOff val="60000"/>
                            </a:schemeClr>
                          </a:solidFill>
                          <a:latin typeface="Cambria Math" panose="02040503050406030204" pitchFamily="18" charset="0"/>
                        </a:rPr>
                        <m:t>=5.2</m:t>
                      </m:r>
                    </m:oMath>
                  </m:oMathPara>
                </a14:m>
                <a:endParaRPr lang="en-US" sz="2400" dirty="0">
                  <a:solidFill>
                    <a:schemeClr val="accent2">
                      <a:lumMod val="40000"/>
                      <a:lumOff val="60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CDA9B8C3-56CB-0935-8E66-CA4D8AE65E9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967787" y="2395330"/>
                <a:ext cx="1064074" cy="369332"/>
              </a:xfrm>
              <a:prstGeom prst="rect">
                <a:avLst/>
              </a:prstGeom>
              <a:blipFill>
                <a:blip r:embed="rId2"/>
                <a:stretch>
                  <a:fillRect l="-5882" r="-4706" b="-2333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TextBox 1">
            <a:extLst>
              <a:ext uri="{FF2B5EF4-FFF2-40B4-BE49-F238E27FC236}">
                <a16:creationId xmlns:a16="http://schemas.microsoft.com/office/drawing/2014/main" id="{0A73E54F-1826-51A6-9962-BAA5A823BEE5}"/>
              </a:ext>
            </a:extLst>
          </p:cNvPr>
          <p:cNvSpPr txBox="1"/>
          <p:nvPr/>
        </p:nvSpPr>
        <p:spPr>
          <a:xfrm>
            <a:off x="1996897" y="3539341"/>
            <a:ext cx="323710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chemeClr val="accent2">
                    <a:lumMod val="40000"/>
                    <a:lumOff val="60000"/>
                  </a:schemeClr>
                </a:solidFill>
              </a:rPr>
              <a:t>Sample 1:   1,   10,   6,   9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9977164A-53E1-6C4D-B011-B4ECF3DA2E84}"/>
                  </a:ext>
                </a:extLst>
              </p:cNvPr>
              <p:cNvSpPr txBox="1"/>
              <p:nvPr/>
            </p:nvSpPr>
            <p:spPr>
              <a:xfrm>
                <a:off x="5836961" y="3585507"/>
                <a:ext cx="1183464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̅"/>
                              <m:ctrlPr>
                                <a:rPr lang="en-US" sz="24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sz="24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</m:acc>
                        </m:e>
                        <m:sub>
                          <m:r>
                            <a:rPr lang="en-US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n-US" sz="2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=6.5</m:t>
                      </m:r>
                    </m:oMath>
                  </m:oMathPara>
                </a14:m>
                <a:endParaRPr lang="en-US" sz="24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9977164A-53E1-6C4D-B011-B4ECF3DA2E8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36961" y="3585507"/>
                <a:ext cx="1183464" cy="369332"/>
              </a:xfrm>
              <a:prstGeom prst="rect">
                <a:avLst/>
              </a:prstGeom>
              <a:blipFill>
                <a:blip r:embed="rId3"/>
                <a:stretch>
                  <a:fillRect l="-2128" r="-5319" b="-1333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TextBox 6">
            <a:extLst>
              <a:ext uri="{FF2B5EF4-FFF2-40B4-BE49-F238E27FC236}">
                <a16:creationId xmlns:a16="http://schemas.microsoft.com/office/drawing/2014/main" id="{6B8B2470-478E-1F25-E2B0-06998DFDCEC3}"/>
              </a:ext>
            </a:extLst>
          </p:cNvPr>
          <p:cNvSpPr txBox="1"/>
          <p:nvPr/>
        </p:nvSpPr>
        <p:spPr>
          <a:xfrm>
            <a:off x="1996897" y="4592889"/>
            <a:ext cx="308321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chemeClr val="accent2">
                    <a:lumMod val="40000"/>
                    <a:lumOff val="60000"/>
                  </a:schemeClr>
                </a:solidFill>
              </a:rPr>
              <a:t>Sample 2:   1,   3,   2,   5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8E3FCCC0-27B7-D336-F9AF-8968B56FB0CE}"/>
                  </a:ext>
                </a:extLst>
              </p:cNvPr>
              <p:cNvSpPr txBox="1"/>
              <p:nvPr/>
            </p:nvSpPr>
            <p:spPr>
              <a:xfrm>
                <a:off x="5836961" y="4639055"/>
                <a:ext cx="1360501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̅"/>
                              <m:ctrlPr>
                                <a:rPr lang="en-US" sz="24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sz="24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</m:acc>
                        </m:e>
                        <m:sub>
                          <m:r>
                            <a:rPr lang="en-US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en-US" sz="2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=2.75</m:t>
                      </m:r>
                    </m:oMath>
                  </m:oMathPara>
                </a14:m>
                <a:endParaRPr lang="en-US" sz="24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8E3FCCC0-27B7-D336-F9AF-8968B56FB0C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36961" y="4639055"/>
                <a:ext cx="1360501" cy="369332"/>
              </a:xfrm>
              <a:prstGeom prst="rect">
                <a:avLst/>
              </a:prstGeom>
              <a:blipFill>
                <a:blip r:embed="rId4"/>
                <a:stretch>
                  <a:fillRect l="-1852" r="-4630" b="-1333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3065103E-C528-C552-2676-1B3DDDBCE0D1}"/>
                  </a:ext>
                </a:extLst>
              </p:cNvPr>
              <p:cNvSpPr txBox="1"/>
              <p:nvPr/>
            </p:nvSpPr>
            <p:spPr>
              <a:xfrm>
                <a:off x="8127519" y="3585507"/>
                <a:ext cx="3297056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b="0" i="1" smtClean="0">
                              <a:solidFill>
                                <a:schemeClr val="accent2">
                                  <a:lumMod val="40000"/>
                                  <a:lumOff val="6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̅"/>
                              <m:ctrlPr>
                                <a:rPr lang="en-US" sz="2400" b="0" i="1" smtClean="0">
                                  <a:solidFill>
                                    <a:schemeClr val="accent2">
                                      <a:lumMod val="40000"/>
                                      <a:lumOff val="60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sz="2400" b="0" i="1" smtClean="0">
                                  <a:solidFill>
                                    <a:schemeClr val="accent2">
                                      <a:lumMod val="40000"/>
                                      <a:lumOff val="60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</m:acc>
                        </m:e>
                        <m:sub>
                          <m:r>
                            <a:rPr lang="en-US" sz="2400" b="0" i="1" smtClean="0">
                              <a:solidFill>
                                <a:schemeClr val="accent2">
                                  <a:lumMod val="40000"/>
                                  <a:lumOff val="6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n-US" sz="2400" b="0" i="1" smtClean="0">
                          <a:solidFill>
                            <a:schemeClr val="accent2">
                              <a:lumMod val="40000"/>
                              <a:lumOff val="60000"/>
                            </a:schemeClr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sz="2400" b="0" i="1" smtClean="0">
                          <a:solidFill>
                            <a:schemeClr val="accent2">
                              <a:lumMod val="40000"/>
                              <a:lumOff val="60000"/>
                            </a:schemeClr>
                          </a:solidFill>
                          <a:latin typeface="Cambria Math" panose="02040503050406030204" pitchFamily="18" charset="0"/>
                        </a:rPr>
                        <m:t>𝜇</m:t>
                      </m:r>
                      <m:r>
                        <a:rPr lang="en-US" sz="2400" b="0" i="1" smtClean="0">
                          <a:solidFill>
                            <a:schemeClr val="accent2">
                              <a:lumMod val="40000"/>
                              <a:lumOff val="60000"/>
                            </a:schemeClr>
                          </a:solidFill>
                          <a:latin typeface="Cambria Math" panose="02040503050406030204" pitchFamily="18" charset="0"/>
                        </a:rPr>
                        <m:t>=6.5−5.2=1.3</m:t>
                      </m:r>
                    </m:oMath>
                  </m:oMathPara>
                </a14:m>
                <a:endParaRPr lang="en-US" sz="2400" dirty="0">
                  <a:solidFill>
                    <a:schemeClr val="accent2">
                      <a:lumMod val="40000"/>
                      <a:lumOff val="60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3065103E-C528-C552-2676-1B3DDDBCE0D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27519" y="3585507"/>
                <a:ext cx="3297056" cy="369332"/>
              </a:xfrm>
              <a:prstGeom prst="rect">
                <a:avLst/>
              </a:prstGeom>
              <a:blipFill>
                <a:blip r:embed="rId5"/>
                <a:stretch>
                  <a:fillRect l="-383" r="-1533" b="-2333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CED900F4-5C70-D08D-3AF4-4277036BE60C}"/>
                  </a:ext>
                </a:extLst>
              </p:cNvPr>
              <p:cNvSpPr txBox="1"/>
              <p:nvPr/>
            </p:nvSpPr>
            <p:spPr>
              <a:xfrm>
                <a:off x="8127519" y="4639055"/>
                <a:ext cx="3873240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b="0" i="1" smtClean="0">
                              <a:solidFill>
                                <a:schemeClr val="accent2">
                                  <a:lumMod val="40000"/>
                                  <a:lumOff val="6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̅"/>
                              <m:ctrlPr>
                                <a:rPr lang="en-US" sz="2400" b="0" i="1" smtClean="0">
                                  <a:solidFill>
                                    <a:schemeClr val="accent2">
                                      <a:lumMod val="40000"/>
                                      <a:lumOff val="60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sz="2400" b="0" i="1" smtClean="0">
                                  <a:solidFill>
                                    <a:schemeClr val="accent2">
                                      <a:lumMod val="40000"/>
                                      <a:lumOff val="60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</m:acc>
                        </m:e>
                        <m:sub>
                          <m:r>
                            <a:rPr lang="en-US" sz="2400" b="0" i="1" smtClean="0">
                              <a:solidFill>
                                <a:schemeClr val="accent2">
                                  <a:lumMod val="40000"/>
                                  <a:lumOff val="6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en-US" sz="2400" b="0" i="1" smtClean="0">
                          <a:solidFill>
                            <a:schemeClr val="accent2">
                              <a:lumMod val="40000"/>
                              <a:lumOff val="60000"/>
                            </a:schemeClr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sz="2400" b="0" i="1" smtClean="0">
                          <a:solidFill>
                            <a:schemeClr val="accent2">
                              <a:lumMod val="40000"/>
                              <a:lumOff val="60000"/>
                            </a:schemeClr>
                          </a:solidFill>
                          <a:latin typeface="Cambria Math" panose="02040503050406030204" pitchFamily="18" charset="0"/>
                        </a:rPr>
                        <m:t>𝜇</m:t>
                      </m:r>
                      <m:r>
                        <a:rPr lang="en-US" sz="2400" b="0" i="1" smtClean="0">
                          <a:solidFill>
                            <a:schemeClr val="accent2">
                              <a:lumMod val="40000"/>
                              <a:lumOff val="60000"/>
                            </a:schemeClr>
                          </a:solidFill>
                          <a:latin typeface="Cambria Math" panose="02040503050406030204" pitchFamily="18" charset="0"/>
                        </a:rPr>
                        <m:t>=2.75−5.2=−2.45</m:t>
                      </m:r>
                    </m:oMath>
                  </m:oMathPara>
                </a14:m>
                <a:endParaRPr lang="en-US" sz="2400" dirty="0">
                  <a:solidFill>
                    <a:schemeClr val="accent2">
                      <a:lumMod val="40000"/>
                      <a:lumOff val="60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CED900F4-5C70-D08D-3AF4-4277036BE60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27519" y="4639055"/>
                <a:ext cx="3873240" cy="369332"/>
              </a:xfrm>
              <a:prstGeom prst="rect">
                <a:avLst/>
              </a:prstGeom>
              <a:blipFill>
                <a:blip r:embed="rId6"/>
                <a:stretch>
                  <a:fillRect l="-326" r="-977" b="-2333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Rounded Rectangle 9">
            <a:extLst>
              <a:ext uri="{FF2B5EF4-FFF2-40B4-BE49-F238E27FC236}">
                <a16:creationId xmlns:a16="http://schemas.microsoft.com/office/drawing/2014/main" id="{5C060192-5275-E936-D96A-D63D08EDABCD}"/>
              </a:ext>
            </a:extLst>
          </p:cNvPr>
          <p:cNvSpPr/>
          <p:nvPr/>
        </p:nvSpPr>
        <p:spPr>
          <a:xfrm>
            <a:off x="5585790" y="3429000"/>
            <a:ext cx="1798983" cy="1798983"/>
          </a:xfrm>
          <a:prstGeom prst="roundRect">
            <a:avLst/>
          </a:prstGeom>
          <a:solidFill>
            <a:schemeClr val="accent1">
              <a:alpha val="3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74FC4EDD-DD5F-CD6E-71A7-260D3AA887A5}"/>
              </a:ext>
            </a:extLst>
          </p:cNvPr>
          <p:cNvSpPr txBox="1"/>
          <p:nvPr/>
        </p:nvSpPr>
        <p:spPr>
          <a:xfrm>
            <a:off x="1588778" y="5738770"/>
            <a:ext cx="8645700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chemeClr val="accent1"/>
                </a:solidFill>
              </a:rPr>
              <a:t>If sample statistics (like the sample mean) had a predictable pattern, </a:t>
            </a:r>
          </a:p>
          <a:p>
            <a:r>
              <a:rPr lang="en-US" sz="2400" dirty="0">
                <a:solidFill>
                  <a:schemeClr val="accent1"/>
                </a:solidFill>
              </a:rPr>
              <a:t>then the errors would have a typical pattern as well!</a:t>
            </a:r>
          </a:p>
        </p:txBody>
      </p: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4277F56A-C678-30BF-7923-69CF05FBD576}"/>
              </a:ext>
            </a:extLst>
          </p:cNvPr>
          <p:cNvCxnSpPr>
            <a:stCxn id="10" idx="2"/>
            <a:endCxn id="11" idx="0"/>
          </p:cNvCxnSpPr>
          <p:nvPr/>
        </p:nvCxnSpPr>
        <p:spPr>
          <a:xfrm flipH="1">
            <a:off x="5911628" y="5227983"/>
            <a:ext cx="573654" cy="510787"/>
          </a:xfrm>
          <a:prstGeom prst="straightConnector1">
            <a:avLst/>
          </a:prstGeom>
          <a:ln w="254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4957696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F2F4C1F1-CEA7-CB4F-DBD6-785D4F200B9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Sample statistics are point estimates (single number estimates) of a population parameter.</a:t>
            </a:r>
          </a:p>
          <a:p>
            <a:r>
              <a:rPr lang="en-US" dirty="0"/>
              <a:t>Sampling error occurs when there is a difference between a sample point estimate and the corresponding population parameter.</a:t>
            </a:r>
          </a:p>
          <a:p>
            <a:r>
              <a:rPr lang="en-US" dirty="0"/>
              <a:t>If sample statistics (like the sample mean) had a predictable pattern, then the errors would have a typical pattern as well.</a:t>
            </a:r>
          </a:p>
          <a:p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0877D91C-2B0B-40AB-93E1-9EBE65BA6E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Summary</a:t>
            </a:r>
          </a:p>
        </p:txBody>
      </p:sp>
    </p:spTree>
    <p:extLst>
      <p:ext uri="{BB962C8B-B14F-4D97-AF65-F5344CB8AC3E}">
        <p14:creationId xmlns:p14="http://schemas.microsoft.com/office/powerpoint/2010/main" val="321873349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01B484DC-FC55-B055-7DDE-AEAD84DB499C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/>
            <p:txBody>
              <a:bodyPr/>
              <a:lstStyle/>
              <a:p>
                <a:r>
                  <a:rPr lang="en-US" dirty="0"/>
                  <a:t>Sampling Distribution for </a:t>
                </a:r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acc>
                  </m:oMath>
                </a14:m>
                <a:endParaRPr lang="en-US" dirty="0"/>
              </a:p>
            </p:txBody>
          </p:sp>
        </mc:Choice>
        <mc:Fallback xmlns=""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01B484DC-FC55-B055-7DDE-AEAD84DB499C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>
                <a:blip r:embed="rId2"/>
                <a:stretch>
                  <a:fillRect l="-1609" b="-1596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C133364-BE36-41FD-C36B-A0016FFB9F6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Distributions of Statistics FROM Data</a:t>
            </a:r>
          </a:p>
        </p:txBody>
      </p:sp>
    </p:spTree>
    <p:extLst>
      <p:ext uri="{BB962C8B-B14F-4D97-AF65-F5344CB8AC3E}">
        <p14:creationId xmlns:p14="http://schemas.microsoft.com/office/powerpoint/2010/main" val="324912876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838F1DDA-9D70-8655-515D-2676A6A6A7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Point Estimators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5" name="Table 5">
                <a:extLst>
                  <a:ext uri="{FF2B5EF4-FFF2-40B4-BE49-F238E27FC236}">
                    <a16:creationId xmlns:a16="http://schemas.microsoft.com/office/drawing/2014/main" id="{01DDCB47-2686-A940-68D3-6544F86A9BCB}"/>
                  </a:ext>
                </a:extLst>
              </p:cNvPr>
              <p:cNvGraphicFramePr>
                <a:graphicFrameLocks noGrp="1"/>
              </p:cNvGraphicFramePr>
              <p:nvPr>
                <p:ph sz="half" idx="1"/>
              </p:nvPr>
            </p:nvGraphicFramePr>
            <p:xfrm>
              <a:off x="581025" y="2227263"/>
              <a:ext cx="5422900" cy="2958788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2711450">
                      <a:extLst>
                        <a:ext uri="{9D8B030D-6E8A-4147-A177-3AD203B41FA5}">
                          <a16:colId xmlns:a16="http://schemas.microsoft.com/office/drawing/2014/main" val="2395788355"/>
                        </a:ext>
                      </a:extLst>
                    </a:gridCol>
                    <a:gridCol w="2711450">
                      <a:extLst>
                        <a:ext uri="{9D8B030D-6E8A-4147-A177-3AD203B41FA5}">
                          <a16:colId xmlns:a16="http://schemas.microsoft.com/office/drawing/2014/main" val="2200753194"/>
                        </a:ext>
                      </a:extLst>
                    </a:gridCol>
                  </a:tblGrid>
                  <a:tr h="739697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Point Estimator (Statistic)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Population Parameter</a:t>
                          </a: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3225739788"/>
                      </a:ext>
                    </a:extLst>
                  </a:tr>
                  <a:tr h="739697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acc>
                                  <m:accPr>
                                    <m:chr m:val="̅"/>
                                    <m:ctrlP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accPr>
                                  <m:e>
                                    <m: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  <m:t>𝑥</m:t>
                                    </m:r>
                                  </m:e>
                                </m:acc>
                              </m:oMath>
                            </m:oMathPara>
                          </a14:m>
                          <a:endParaRPr lang="en-US" sz="2400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𝜇</m:t>
                                </m:r>
                              </m:oMath>
                            </m:oMathPara>
                          </a14:m>
                          <a:endParaRPr lang="en-US" sz="2400" dirty="0"/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3907561070"/>
                      </a:ext>
                    </a:extLst>
                  </a:tr>
                  <a:tr h="739697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  <m:t>𝑠</m:t>
                                    </m:r>
                                  </m:e>
                                  <m:sup>
                                    <m: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en-US" sz="2400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  <m:t>𝜎</m:t>
                                    </m:r>
                                  </m:e>
                                  <m:sup>
                                    <m: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en-US" sz="2400" dirty="0"/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4004389017"/>
                      </a:ext>
                    </a:extLst>
                  </a:tr>
                  <a:tr h="739697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acc>
                                  <m:accPr>
                                    <m:chr m:val="̂"/>
                                    <m:ctrlP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accPr>
                                  <m:e>
                                    <m: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  <m:t>𝑝</m:t>
                                    </m:r>
                                  </m:e>
                                </m:acc>
                              </m:oMath>
                            </m:oMathPara>
                          </a14:m>
                          <a:endParaRPr lang="en-US" sz="2400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𝑝</m:t>
                                </m:r>
                              </m:oMath>
                            </m:oMathPara>
                          </a14:m>
                          <a:endParaRPr lang="en-US" sz="2400" dirty="0"/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4106393197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5" name="Table 5">
                <a:extLst>
                  <a:ext uri="{FF2B5EF4-FFF2-40B4-BE49-F238E27FC236}">
                    <a16:creationId xmlns:a16="http://schemas.microsoft.com/office/drawing/2014/main" id="{01DDCB47-2686-A940-68D3-6544F86A9BCB}"/>
                  </a:ext>
                </a:extLst>
              </p:cNvPr>
              <p:cNvGraphicFramePr>
                <a:graphicFrameLocks noGrp="1"/>
              </p:cNvGraphicFramePr>
              <p:nvPr>
                <p:ph sz="half" idx="1"/>
                <p:extLst>
                  <p:ext uri="{D42A27DB-BD31-4B8C-83A1-F6EECF244321}">
                    <p14:modId xmlns:p14="http://schemas.microsoft.com/office/powerpoint/2010/main" val="127618272"/>
                  </p:ext>
                </p:extLst>
              </p:nvPr>
            </p:nvGraphicFramePr>
            <p:xfrm>
              <a:off x="581025" y="2227263"/>
              <a:ext cx="5422900" cy="2958788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2711450">
                      <a:extLst>
                        <a:ext uri="{9D8B030D-6E8A-4147-A177-3AD203B41FA5}">
                          <a16:colId xmlns:a16="http://schemas.microsoft.com/office/drawing/2014/main" val="2395788355"/>
                        </a:ext>
                      </a:extLst>
                    </a:gridCol>
                    <a:gridCol w="2711450">
                      <a:extLst>
                        <a:ext uri="{9D8B030D-6E8A-4147-A177-3AD203B41FA5}">
                          <a16:colId xmlns:a16="http://schemas.microsoft.com/office/drawing/2014/main" val="2200753194"/>
                        </a:ext>
                      </a:extLst>
                    </a:gridCol>
                  </a:tblGrid>
                  <a:tr h="739697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Point Estimator (Statistic)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Population Parameter</a:t>
                          </a: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3225739788"/>
                      </a:ext>
                    </a:extLst>
                  </a:tr>
                  <a:tr h="739697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blipFill>
                          <a:blip r:embed="rId2"/>
                          <a:stretch>
                            <a:fillRect t="-103448" r="-101402" b="-203448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blipFill>
                          <a:blip r:embed="rId2"/>
                          <a:stretch>
                            <a:fillRect l="-100000" t="-103448" r="-1402" b="-203448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3907561070"/>
                      </a:ext>
                    </a:extLst>
                  </a:tr>
                  <a:tr h="739697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blipFill>
                          <a:blip r:embed="rId2"/>
                          <a:stretch>
                            <a:fillRect t="-200000" r="-101402" b="-10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blipFill>
                          <a:blip r:embed="rId2"/>
                          <a:stretch>
                            <a:fillRect l="-100000" t="-200000" r="-1402" b="-100000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4004389017"/>
                      </a:ext>
                    </a:extLst>
                  </a:tr>
                  <a:tr h="739697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blipFill>
                          <a:blip r:embed="rId2"/>
                          <a:stretch>
                            <a:fillRect t="-305172" r="-101402" b="-1724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blipFill>
                          <a:blip r:embed="rId2"/>
                          <a:stretch>
                            <a:fillRect l="-100000" t="-305172" r="-1402" b="-1724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4106393197"/>
                      </a:ext>
                    </a:extLst>
                  </a:tr>
                </a:tbl>
              </a:graphicData>
            </a:graphic>
          </p:graphicFrame>
        </mc:Fallback>
      </mc:AlternateContent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EE0A5B0-17CA-08EF-99D7-5B6DBB903B47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/>
              <a:t>Sample statistics are </a:t>
            </a:r>
            <a:r>
              <a:rPr lang="en-US" b="1" dirty="0"/>
              <a:t>point estimates</a:t>
            </a:r>
            <a:r>
              <a:rPr lang="en-US" dirty="0"/>
              <a:t> (single number estimates) of a population parameter.</a:t>
            </a:r>
          </a:p>
          <a:p>
            <a:r>
              <a:rPr lang="en-US" dirty="0"/>
              <a:t>Different population parameters have different corresponding sample statistics.</a:t>
            </a:r>
          </a:p>
        </p:txBody>
      </p:sp>
      <p:sp>
        <p:nvSpPr>
          <p:cNvPr id="2" name="Rounded Rectangle 1">
            <a:extLst>
              <a:ext uri="{FF2B5EF4-FFF2-40B4-BE49-F238E27FC236}">
                <a16:creationId xmlns:a16="http://schemas.microsoft.com/office/drawing/2014/main" id="{BEA9BE82-07CA-46BA-3123-FB99B8F4CB43}"/>
              </a:ext>
            </a:extLst>
          </p:cNvPr>
          <p:cNvSpPr/>
          <p:nvPr/>
        </p:nvSpPr>
        <p:spPr>
          <a:xfrm>
            <a:off x="581025" y="2978870"/>
            <a:ext cx="5422900" cy="697584"/>
          </a:xfrm>
          <a:prstGeom prst="roundRect">
            <a:avLst/>
          </a:prstGeom>
          <a:solidFill>
            <a:schemeClr val="accent1">
              <a:alpha val="3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32016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A655A30C-F636-10A7-F6E1-DBD2FD1D26DE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US" dirty="0"/>
                  <a:t>The </a:t>
                </a:r>
                <a:r>
                  <a:rPr lang="en-US" b="1" dirty="0"/>
                  <a:t>sampling distribution of </a:t>
                </a:r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n-US" b="1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b="1" i="1">
                            <a:latin typeface="Cambria Math" panose="02040503050406030204" pitchFamily="18" charset="0"/>
                          </a:rPr>
                          <m:t>𝒙</m:t>
                        </m:r>
                      </m:e>
                    </m:acc>
                  </m:oMath>
                </a14:m>
                <a:r>
                  <a:rPr lang="en-US" dirty="0"/>
                  <a:t> is the probability distribution of all the possible values of the sample mean </a:t>
                </a:r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acc>
                  </m:oMath>
                </a14:m>
                <a:r>
                  <a:rPr lang="en-US" dirty="0"/>
                  <a:t>.</a:t>
                </a:r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A655A30C-F636-10A7-F6E1-DBD2FD1D26DE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460" t="-103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Title 2">
            <a:extLst>
              <a:ext uri="{FF2B5EF4-FFF2-40B4-BE49-F238E27FC236}">
                <a16:creationId xmlns:a16="http://schemas.microsoft.com/office/drawing/2014/main" id="{EF6C08A8-2B32-2D69-2689-196A3D9690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Sampling Distribution</a:t>
            </a:r>
          </a:p>
        </p:txBody>
      </p:sp>
    </p:spTree>
    <p:extLst>
      <p:ext uri="{BB962C8B-B14F-4D97-AF65-F5344CB8AC3E}">
        <p14:creationId xmlns:p14="http://schemas.microsoft.com/office/powerpoint/2010/main" val="263544088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A655A30C-F636-10A7-F6E1-DBD2FD1D26DE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US" dirty="0"/>
                  <a:t>The </a:t>
                </a:r>
                <a:r>
                  <a:rPr lang="en-US" b="1" dirty="0"/>
                  <a:t>sampling distribution of </a:t>
                </a:r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n-US" b="1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b="1" i="1">
                            <a:latin typeface="Cambria Math" panose="02040503050406030204" pitchFamily="18" charset="0"/>
                          </a:rPr>
                          <m:t>𝒙</m:t>
                        </m:r>
                      </m:e>
                    </m:acc>
                  </m:oMath>
                </a14:m>
                <a:r>
                  <a:rPr lang="en-US" dirty="0"/>
                  <a:t> is the probability distribution of all the possible values of the sample mean </a:t>
                </a:r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acc>
                  </m:oMath>
                </a14:m>
                <a:r>
                  <a:rPr lang="en-US" dirty="0"/>
                  <a:t>.</a:t>
                </a:r>
              </a:p>
              <a:p>
                <a:r>
                  <a:rPr lang="en-US" dirty="0"/>
                  <a:t>The </a:t>
                </a:r>
                <a:r>
                  <a:rPr lang="en-US" b="1" dirty="0"/>
                  <a:t>sampling distribution of </a:t>
                </a:r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n-US" b="1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b="1" i="1">
                            <a:latin typeface="Cambria Math" panose="02040503050406030204" pitchFamily="18" charset="0"/>
                          </a:rPr>
                          <m:t>𝒙</m:t>
                        </m:r>
                      </m:e>
                    </m:acc>
                  </m:oMath>
                </a14:m>
                <a:r>
                  <a:rPr lang="en-US" dirty="0"/>
                  <a:t> has a mean (expected value) and variance as well.</a:t>
                </a:r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A655A30C-F636-10A7-F6E1-DBD2FD1D26DE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460" t="-103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Title 2">
            <a:extLst>
              <a:ext uri="{FF2B5EF4-FFF2-40B4-BE49-F238E27FC236}">
                <a16:creationId xmlns:a16="http://schemas.microsoft.com/office/drawing/2014/main" id="{EF6C08A8-2B32-2D69-2689-196A3D9690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Sampling Distribution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EF8F45FA-8714-385C-3A97-A5E76828CDC6}"/>
                  </a:ext>
                </a:extLst>
              </p:cNvPr>
              <p:cNvSpPr txBox="1"/>
              <p:nvPr/>
            </p:nvSpPr>
            <p:spPr>
              <a:xfrm>
                <a:off x="2524888" y="3898471"/>
                <a:ext cx="2353401" cy="43088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solidFill>
                            <a:schemeClr val="accent1"/>
                          </a:solidFill>
                          <a:latin typeface="Cambria Math" panose="02040503050406030204" pitchFamily="18" charset="0"/>
                        </a:rPr>
                        <m:t>𝐸</m:t>
                      </m:r>
                      <m:d>
                        <m:dPr>
                          <m:ctrlPr>
                            <a:rPr lang="en-US" sz="2800" b="0" i="1" smtClean="0">
                              <a:solidFill>
                                <a:schemeClr val="accent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acc>
                            <m:accPr>
                              <m:chr m:val="̅"/>
                              <m:ctrlPr>
                                <a:rPr lang="en-US" sz="2800" b="0" i="1" smtClean="0">
                                  <a:solidFill>
                                    <a:schemeClr val="accent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sz="2800" b="0" i="1" smtClean="0">
                                  <a:solidFill>
                                    <a:schemeClr val="accent1"/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</m:acc>
                        </m:e>
                      </m:d>
                      <m:r>
                        <a:rPr lang="en-US" sz="2800" b="0" i="1" smtClean="0">
                          <a:solidFill>
                            <a:schemeClr val="accent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sz="2800" b="0" i="1" smtClean="0">
                              <a:solidFill>
                                <a:schemeClr val="accent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800" b="0" i="1" smtClean="0">
                              <a:solidFill>
                                <a:schemeClr val="accent1"/>
                              </a:solidFill>
                              <a:latin typeface="Cambria Math" panose="02040503050406030204" pitchFamily="18" charset="0"/>
                            </a:rPr>
                            <m:t>𝜇</m:t>
                          </m:r>
                        </m:e>
                        <m:sub>
                          <m:acc>
                            <m:accPr>
                              <m:chr m:val="̅"/>
                              <m:ctrlPr>
                                <a:rPr lang="en-US" sz="2800" b="0" i="1" smtClean="0">
                                  <a:solidFill>
                                    <a:schemeClr val="accent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sz="2800" b="0" i="1" smtClean="0">
                                  <a:solidFill>
                                    <a:schemeClr val="accent1"/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</m:acc>
                        </m:sub>
                      </m:sSub>
                      <m:r>
                        <a:rPr lang="en-US" sz="2800" b="0" i="1" smtClean="0">
                          <a:solidFill>
                            <a:schemeClr val="accent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800" b="0" i="1" smtClean="0">
                          <a:solidFill>
                            <a:schemeClr val="accent1"/>
                          </a:solidFill>
                          <a:latin typeface="Cambria Math" panose="02040503050406030204" pitchFamily="18" charset="0"/>
                        </a:rPr>
                        <m:t>𝜇</m:t>
                      </m:r>
                    </m:oMath>
                  </m:oMathPara>
                </a14:m>
                <a:endParaRPr lang="en-US" dirty="0">
                  <a:solidFill>
                    <a:schemeClr val="accent1"/>
                  </a:solidFill>
                </a:endParaRPr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EF8F45FA-8714-385C-3A97-A5E76828CDC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24888" y="3898471"/>
                <a:ext cx="2353401" cy="430887"/>
              </a:xfrm>
              <a:prstGeom prst="rect">
                <a:avLst/>
              </a:prstGeom>
              <a:blipFill>
                <a:blip r:embed="rId3"/>
                <a:stretch>
                  <a:fillRect l="-2688" r="-2151" b="-2058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6FE6B1D1-C968-4C60-C195-C6FC9AF19C9C}"/>
                  </a:ext>
                </a:extLst>
              </p:cNvPr>
              <p:cNvSpPr txBox="1"/>
              <p:nvPr/>
            </p:nvSpPr>
            <p:spPr>
              <a:xfrm>
                <a:off x="2304124" y="4538221"/>
                <a:ext cx="2794931" cy="815480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solidFill>
                            <a:schemeClr val="accent1"/>
                          </a:solidFill>
                          <a:latin typeface="Cambria Math" panose="02040503050406030204" pitchFamily="18" charset="0"/>
                        </a:rPr>
                        <m:t>𝑆𝐷</m:t>
                      </m:r>
                      <m:d>
                        <m:dPr>
                          <m:ctrlPr>
                            <a:rPr lang="en-US" sz="2800" b="0" i="1" smtClean="0">
                              <a:solidFill>
                                <a:schemeClr val="accent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acc>
                            <m:accPr>
                              <m:chr m:val="̅"/>
                              <m:ctrlPr>
                                <a:rPr lang="en-US" sz="2800" b="0" i="1" smtClean="0">
                                  <a:solidFill>
                                    <a:schemeClr val="accent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sz="2800" b="0" i="1" smtClean="0">
                                  <a:solidFill>
                                    <a:schemeClr val="accent1"/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</m:acc>
                        </m:e>
                      </m:d>
                      <m:r>
                        <a:rPr lang="en-US" sz="2800" b="0" i="1" smtClean="0">
                          <a:solidFill>
                            <a:schemeClr val="accent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sz="2800" b="0" i="1" smtClean="0">
                              <a:solidFill>
                                <a:schemeClr val="accent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800" b="0" i="1" smtClean="0">
                              <a:solidFill>
                                <a:schemeClr val="accent1"/>
                              </a:solidFill>
                              <a:latin typeface="Cambria Math" panose="02040503050406030204" pitchFamily="18" charset="0"/>
                            </a:rPr>
                            <m:t>𝜎</m:t>
                          </m:r>
                        </m:e>
                        <m:sub>
                          <m:acc>
                            <m:accPr>
                              <m:chr m:val="̅"/>
                              <m:ctrlPr>
                                <a:rPr lang="en-US" sz="2800" b="0" i="1" smtClean="0">
                                  <a:solidFill>
                                    <a:schemeClr val="accent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sz="2800" b="0" i="1" smtClean="0">
                                  <a:solidFill>
                                    <a:schemeClr val="accent1"/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</m:acc>
                        </m:sub>
                      </m:sSub>
                      <m:r>
                        <a:rPr lang="en-US" sz="2800" b="0" i="1" smtClean="0">
                          <a:solidFill>
                            <a:schemeClr val="accent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2800" b="0" i="1" smtClean="0">
                              <a:solidFill>
                                <a:schemeClr val="accent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800" b="0" i="1" smtClean="0">
                              <a:solidFill>
                                <a:schemeClr val="accent1"/>
                              </a:solidFill>
                              <a:latin typeface="Cambria Math" panose="02040503050406030204" pitchFamily="18" charset="0"/>
                            </a:rPr>
                            <m:t>𝜎</m:t>
                          </m:r>
                        </m:num>
                        <m:den>
                          <m:rad>
                            <m:radPr>
                              <m:degHide m:val="on"/>
                              <m:ctrlPr>
                                <a:rPr lang="en-US" sz="2800" b="0" i="1" smtClean="0">
                                  <a:solidFill>
                                    <a:schemeClr val="accent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sz="2800" b="0" i="1" smtClean="0">
                                  <a:solidFill>
                                    <a:schemeClr val="accent1"/>
                                  </a:solidFill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e>
                          </m:rad>
                        </m:den>
                      </m:f>
                    </m:oMath>
                  </m:oMathPara>
                </a14:m>
                <a:endParaRPr lang="en-US" dirty="0">
                  <a:solidFill>
                    <a:schemeClr val="accent1"/>
                  </a:solidFill>
                </a:endParaRPr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6FE6B1D1-C968-4C60-C195-C6FC9AF19C9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04124" y="4538221"/>
                <a:ext cx="2794931" cy="815480"/>
              </a:xfrm>
              <a:prstGeom prst="rect">
                <a:avLst/>
              </a:prstGeom>
              <a:blipFill>
                <a:blip r:embed="rId4"/>
                <a:stretch>
                  <a:fillRect l="-2262" r="-452" b="-153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87368110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Review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419150" y="2362201"/>
            <a:ext cx="150425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Population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711780" y="2357735"/>
            <a:ext cx="106311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Sample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695750" y="4114801"/>
            <a:ext cx="115288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Statistic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428768" y="4114801"/>
            <a:ext cx="148309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Parameter</a:t>
            </a:r>
          </a:p>
        </p:txBody>
      </p:sp>
      <p:sp>
        <p:nvSpPr>
          <p:cNvPr id="9" name="Right Arrow 8"/>
          <p:cNvSpPr/>
          <p:nvPr/>
        </p:nvSpPr>
        <p:spPr>
          <a:xfrm>
            <a:off x="3476550" y="2476500"/>
            <a:ext cx="949004" cy="228600"/>
          </a:xfrm>
          <a:prstGeom prst="rightArrow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ight Arrow 9"/>
          <p:cNvSpPr/>
          <p:nvPr/>
        </p:nvSpPr>
        <p:spPr>
          <a:xfrm rot="10800000">
            <a:off x="3476550" y="4231332"/>
            <a:ext cx="949004" cy="228600"/>
          </a:xfrm>
          <a:prstGeom prst="rightArrow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ight Arrow 10"/>
          <p:cNvSpPr/>
          <p:nvPr/>
        </p:nvSpPr>
        <p:spPr>
          <a:xfrm rot="5400000">
            <a:off x="4852190" y="3352799"/>
            <a:ext cx="949004" cy="228600"/>
          </a:xfrm>
          <a:prstGeom prst="rightArrow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ight Arrow 11"/>
          <p:cNvSpPr/>
          <p:nvPr/>
        </p:nvSpPr>
        <p:spPr>
          <a:xfrm rot="16200000">
            <a:off x="1765546" y="3352799"/>
            <a:ext cx="949004" cy="228600"/>
          </a:xfrm>
          <a:prstGeom prst="rightArrow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Content Placeholder 3">
            <a:extLst>
              <a:ext uri="{FF2B5EF4-FFF2-40B4-BE49-F238E27FC236}">
                <a16:creationId xmlns:a16="http://schemas.microsoft.com/office/drawing/2014/main" id="{4B2B0EBA-59C3-CE8F-ED4E-B472B7792D55}"/>
              </a:ext>
            </a:extLst>
          </p:cNvPr>
          <p:cNvSpPr txBox="1">
            <a:spLocks/>
          </p:cNvSpPr>
          <p:nvPr/>
        </p:nvSpPr>
        <p:spPr>
          <a:xfrm>
            <a:off x="6555179" y="2228003"/>
            <a:ext cx="5055630" cy="3633047"/>
          </a:xfrm>
          <a:prstGeom prst="rect">
            <a:avLst/>
          </a:prstGeom>
        </p:spPr>
        <p:txBody>
          <a:bodyPr/>
          <a:lstStyle>
            <a:lvl1pPr marL="306000" indent="-306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30000" indent="-306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00000" indent="-270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242000" indent="-234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602000" indent="-234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9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2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5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8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Population</a:t>
            </a:r>
            <a:r>
              <a:rPr lang="en-US" b="1" dirty="0"/>
              <a:t> </a:t>
            </a:r>
            <a:r>
              <a:rPr lang="en-US" dirty="0"/>
              <a:t>– set of all objects/individuals of interest.</a:t>
            </a:r>
          </a:p>
          <a:p>
            <a:r>
              <a:rPr lang="en-US" dirty="0"/>
              <a:t>Sample – subset of the population that information is actually obtained.</a:t>
            </a:r>
          </a:p>
          <a:p>
            <a:r>
              <a:rPr lang="en-US" dirty="0"/>
              <a:t>Statistic</a:t>
            </a:r>
            <a:r>
              <a:rPr lang="en-US" b="1" dirty="0"/>
              <a:t> </a:t>
            </a:r>
            <a:r>
              <a:rPr lang="en-US" dirty="0"/>
              <a:t>– measures computed from a sample.</a:t>
            </a:r>
          </a:p>
          <a:p>
            <a:r>
              <a:rPr lang="en-US" dirty="0"/>
              <a:t>Parameter – measures computed from a population.</a:t>
            </a:r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0133484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A655A30C-F636-10A7-F6E1-DBD2FD1D26DE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581192" y="2180496"/>
                <a:ext cx="11029615" cy="4258011"/>
              </a:xfrm>
            </p:spPr>
            <p:txBody>
              <a:bodyPr>
                <a:normAutofit/>
              </a:bodyPr>
              <a:lstStyle/>
              <a:p>
                <a:r>
                  <a:rPr lang="en-US" dirty="0"/>
                  <a:t>The </a:t>
                </a:r>
                <a:r>
                  <a:rPr lang="en-US" b="1" dirty="0"/>
                  <a:t>sampling distribution of </a:t>
                </a:r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n-US" b="1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b="1" i="1">
                            <a:latin typeface="Cambria Math" panose="02040503050406030204" pitchFamily="18" charset="0"/>
                          </a:rPr>
                          <m:t>𝒙</m:t>
                        </m:r>
                      </m:e>
                    </m:acc>
                  </m:oMath>
                </a14:m>
                <a:r>
                  <a:rPr lang="en-US" dirty="0"/>
                  <a:t> is the probability distribution of all the possible values of the sample mean </a:t>
                </a:r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acc>
                  </m:oMath>
                </a14:m>
                <a:r>
                  <a:rPr lang="en-US" dirty="0"/>
                  <a:t>.</a:t>
                </a:r>
              </a:p>
              <a:p>
                <a:r>
                  <a:rPr lang="en-US" dirty="0"/>
                  <a:t>The </a:t>
                </a:r>
                <a:r>
                  <a:rPr lang="en-US" b="1" dirty="0"/>
                  <a:t>sampling distribution of </a:t>
                </a:r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n-US" b="1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b="1" i="1">
                            <a:latin typeface="Cambria Math" panose="02040503050406030204" pitchFamily="18" charset="0"/>
                          </a:rPr>
                          <m:t>𝒙</m:t>
                        </m:r>
                      </m:e>
                    </m:acc>
                  </m:oMath>
                </a14:m>
                <a:r>
                  <a:rPr lang="en-US" dirty="0"/>
                  <a:t> has a mean (expected value) and variance as well.</a:t>
                </a:r>
              </a:p>
              <a:p>
                <a:endParaRPr lang="en-US" dirty="0"/>
              </a:p>
              <a:p>
                <a:endParaRPr lang="en-US" dirty="0"/>
              </a:p>
              <a:p>
                <a:endParaRPr lang="en-US" dirty="0"/>
              </a:p>
              <a:p>
                <a:endParaRPr lang="en-US" dirty="0"/>
              </a:p>
              <a:p>
                <a:r>
                  <a:rPr lang="en-US" dirty="0"/>
                  <a:t>If sample larger than 5% of population: </a:t>
                </a:r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A655A30C-F636-10A7-F6E1-DBD2FD1D26DE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581192" y="2180496"/>
                <a:ext cx="11029615" cy="4258011"/>
              </a:xfrm>
              <a:blipFill>
                <a:blip r:embed="rId2"/>
                <a:stretch>
                  <a:fillRect l="-460" t="-89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Title 2">
            <a:extLst>
              <a:ext uri="{FF2B5EF4-FFF2-40B4-BE49-F238E27FC236}">
                <a16:creationId xmlns:a16="http://schemas.microsoft.com/office/drawing/2014/main" id="{EF6C08A8-2B32-2D69-2689-196A3D9690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Sampling Distribution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E54FFE19-BB25-FA38-5F2C-9B4FD87A91D8}"/>
                  </a:ext>
                </a:extLst>
              </p:cNvPr>
              <p:cNvSpPr txBox="1"/>
              <p:nvPr/>
            </p:nvSpPr>
            <p:spPr>
              <a:xfrm>
                <a:off x="2524888" y="3898471"/>
                <a:ext cx="2353401" cy="43088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solidFill>
                            <a:schemeClr val="accent1"/>
                          </a:solidFill>
                          <a:latin typeface="Cambria Math" panose="02040503050406030204" pitchFamily="18" charset="0"/>
                        </a:rPr>
                        <m:t>𝐸</m:t>
                      </m:r>
                      <m:d>
                        <m:dPr>
                          <m:ctrlPr>
                            <a:rPr lang="en-US" sz="2800" b="0" i="1" smtClean="0">
                              <a:solidFill>
                                <a:schemeClr val="accent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acc>
                            <m:accPr>
                              <m:chr m:val="̅"/>
                              <m:ctrlPr>
                                <a:rPr lang="en-US" sz="2800" b="0" i="1" smtClean="0">
                                  <a:solidFill>
                                    <a:schemeClr val="accent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sz="2800" b="0" i="1" smtClean="0">
                                  <a:solidFill>
                                    <a:schemeClr val="accent1"/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</m:acc>
                        </m:e>
                      </m:d>
                      <m:r>
                        <a:rPr lang="en-US" sz="2800" b="0" i="1" smtClean="0">
                          <a:solidFill>
                            <a:schemeClr val="accent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sz="2800" b="0" i="1" smtClean="0">
                              <a:solidFill>
                                <a:schemeClr val="accent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800" b="0" i="1" smtClean="0">
                              <a:solidFill>
                                <a:schemeClr val="accent1"/>
                              </a:solidFill>
                              <a:latin typeface="Cambria Math" panose="02040503050406030204" pitchFamily="18" charset="0"/>
                            </a:rPr>
                            <m:t>𝜇</m:t>
                          </m:r>
                        </m:e>
                        <m:sub>
                          <m:acc>
                            <m:accPr>
                              <m:chr m:val="̅"/>
                              <m:ctrlPr>
                                <a:rPr lang="en-US" sz="2800" b="0" i="1" smtClean="0">
                                  <a:solidFill>
                                    <a:schemeClr val="accent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sz="2800" b="0" i="1" smtClean="0">
                                  <a:solidFill>
                                    <a:schemeClr val="accent1"/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</m:acc>
                        </m:sub>
                      </m:sSub>
                      <m:r>
                        <a:rPr lang="en-US" sz="2800" b="0" i="1" smtClean="0">
                          <a:solidFill>
                            <a:schemeClr val="accent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800" b="0" i="1" smtClean="0">
                          <a:solidFill>
                            <a:schemeClr val="accent1"/>
                          </a:solidFill>
                          <a:latin typeface="Cambria Math" panose="02040503050406030204" pitchFamily="18" charset="0"/>
                        </a:rPr>
                        <m:t>𝜇</m:t>
                      </m:r>
                    </m:oMath>
                  </m:oMathPara>
                </a14:m>
                <a:endParaRPr lang="en-US" dirty="0">
                  <a:solidFill>
                    <a:schemeClr val="accent1"/>
                  </a:solidFill>
                </a:endParaRPr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E54FFE19-BB25-FA38-5F2C-9B4FD87A91D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24888" y="3898471"/>
                <a:ext cx="2353401" cy="430887"/>
              </a:xfrm>
              <a:prstGeom prst="rect">
                <a:avLst/>
              </a:prstGeom>
              <a:blipFill>
                <a:blip r:embed="rId3"/>
                <a:stretch>
                  <a:fillRect l="-2688" r="-2151" b="-2058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BFBDFD0B-D71D-D9B5-48B6-BDB39550E916}"/>
                  </a:ext>
                </a:extLst>
              </p:cNvPr>
              <p:cNvSpPr txBox="1"/>
              <p:nvPr/>
            </p:nvSpPr>
            <p:spPr>
              <a:xfrm>
                <a:off x="2304124" y="4538221"/>
                <a:ext cx="2794931" cy="815480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solidFill>
                            <a:schemeClr val="accent1"/>
                          </a:solidFill>
                          <a:latin typeface="Cambria Math" panose="02040503050406030204" pitchFamily="18" charset="0"/>
                        </a:rPr>
                        <m:t>𝑆𝐷</m:t>
                      </m:r>
                      <m:d>
                        <m:dPr>
                          <m:ctrlPr>
                            <a:rPr lang="en-US" sz="2800" b="0" i="1" smtClean="0">
                              <a:solidFill>
                                <a:schemeClr val="accent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acc>
                            <m:accPr>
                              <m:chr m:val="̅"/>
                              <m:ctrlPr>
                                <a:rPr lang="en-US" sz="2800" b="0" i="1" smtClean="0">
                                  <a:solidFill>
                                    <a:schemeClr val="accent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sz="2800" b="0" i="1" smtClean="0">
                                  <a:solidFill>
                                    <a:schemeClr val="accent1"/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</m:acc>
                        </m:e>
                      </m:d>
                      <m:r>
                        <a:rPr lang="en-US" sz="2800" b="0" i="1" smtClean="0">
                          <a:solidFill>
                            <a:schemeClr val="accent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sz="2800" b="0" i="1" smtClean="0">
                              <a:solidFill>
                                <a:schemeClr val="accent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800" b="0" i="1" smtClean="0">
                              <a:solidFill>
                                <a:schemeClr val="accent1"/>
                              </a:solidFill>
                              <a:latin typeface="Cambria Math" panose="02040503050406030204" pitchFamily="18" charset="0"/>
                            </a:rPr>
                            <m:t>𝜎</m:t>
                          </m:r>
                        </m:e>
                        <m:sub>
                          <m:acc>
                            <m:accPr>
                              <m:chr m:val="̅"/>
                              <m:ctrlPr>
                                <a:rPr lang="en-US" sz="2800" b="0" i="1" smtClean="0">
                                  <a:solidFill>
                                    <a:schemeClr val="accent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sz="2800" b="0" i="1" smtClean="0">
                                  <a:solidFill>
                                    <a:schemeClr val="accent1"/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</m:acc>
                        </m:sub>
                      </m:sSub>
                      <m:r>
                        <a:rPr lang="en-US" sz="2800" b="0" i="1" smtClean="0">
                          <a:solidFill>
                            <a:schemeClr val="accent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2800" b="0" i="1" smtClean="0">
                              <a:solidFill>
                                <a:schemeClr val="accent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800" b="0" i="1" smtClean="0">
                              <a:solidFill>
                                <a:schemeClr val="accent1"/>
                              </a:solidFill>
                              <a:latin typeface="Cambria Math" panose="02040503050406030204" pitchFamily="18" charset="0"/>
                            </a:rPr>
                            <m:t>𝜎</m:t>
                          </m:r>
                        </m:num>
                        <m:den>
                          <m:rad>
                            <m:radPr>
                              <m:degHide m:val="on"/>
                              <m:ctrlPr>
                                <a:rPr lang="en-US" sz="2800" b="0" i="1" smtClean="0">
                                  <a:solidFill>
                                    <a:schemeClr val="accent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sz="2800" b="0" i="1" smtClean="0">
                                  <a:solidFill>
                                    <a:schemeClr val="accent1"/>
                                  </a:solidFill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e>
                          </m:rad>
                        </m:den>
                      </m:f>
                    </m:oMath>
                  </m:oMathPara>
                </a14:m>
                <a:endParaRPr lang="en-US" dirty="0">
                  <a:solidFill>
                    <a:schemeClr val="accent1"/>
                  </a:solidFill>
                </a:endParaRPr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BFBDFD0B-D71D-D9B5-48B6-BDB39550E91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04124" y="4538221"/>
                <a:ext cx="2794931" cy="815480"/>
              </a:xfrm>
              <a:prstGeom prst="rect">
                <a:avLst/>
              </a:prstGeom>
              <a:blipFill>
                <a:blip r:embed="rId4"/>
                <a:stretch>
                  <a:fillRect l="-2262" r="-452" b="-153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61E7850D-E1BC-108B-C59C-20AAEE1F507B}"/>
                  </a:ext>
                </a:extLst>
              </p:cNvPr>
              <p:cNvSpPr txBox="1"/>
              <p:nvPr/>
            </p:nvSpPr>
            <p:spPr>
              <a:xfrm>
                <a:off x="5882459" y="5165466"/>
                <a:ext cx="4397358" cy="127304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solidFill>
                            <a:schemeClr val="accent1"/>
                          </a:solidFill>
                          <a:latin typeface="Cambria Math" panose="02040503050406030204" pitchFamily="18" charset="0"/>
                        </a:rPr>
                        <m:t>𝑆𝐷</m:t>
                      </m:r>
                      <m:d>
                        <m:dPr>
                          <m:ctrlPr>
                            <a:rPr lang="en-US" sz="2800" b="0" i="1" smtClean="0">
                              <a:solidFill>
                                <a:schemeClr val="accent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acc>
                            <m:accPr>
                              <m:chr m:val="̅"/>
                              <m:ctrlPr>
                                <a:rPr lang="en-US" sz="2800" b="0" i="1" smtClean="0">
                                  <a:solidFill>
                                    <a:schemeClr val="accent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sz="2800" b="0" i="1" smtClean="0">
                                  <a:solidFill>
                                    <a:schemeClr val="accent1"/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</m:acc>
                        </m:e>
                      </m:d>
                      <m:r>
                        <a:rPr lang="en-US" sz="2800" b="0" i="1" smtClean="0">
                          <a:solidFill>
                            <a:schemeClr val="accent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sz="2800" b="0" i="1" smtClean="0">
                              <a:solidFill>
                                <a:schemeClr val="accent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800" b="0" i="1" smtClean="0">
                              <a:solidFill>
                                <a:schemeClr val="accent1"/>
                              </a:solidFill>
                              <a:latin typeface="Cambria Math" panose="02040503050406030204" pitchFamily="18" charset="0"/>
                            </a:rPr>
                            <m:t>𝜎</m:t>
                          </m:r>
                        </m:e>
                        <m:sub>
                          <m:acc>
                            <m:accPr>
                              <m:chr m:val="̅"/>
                              <m:ctrlPr>
                                <a:rPr lang="en-US" sz="2800" b="0" i="1" smtClean="0">
                                  <a:solidFill>
                                    <a:schemeClr val="accent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sz="2800" b="0" i="1" smtClean="0">
                                  <a:solidFill>
                                    <a:schemeClr val="accent1"/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</m:acc>
                        </m:sub>
                      </m:sSub>
                      <m:r>
                        <a:rPr lang="en-US" sz="2800" b="0" i="1" smtClean="0">
                          <a:solidFill>
                            <a:schemeClr val="accent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2800" b="0" i="1" smtClean="0">
                              <a:solidFill>
                                <a:schemeClr val="accent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800" b="0" i="1" smtClean="0">
                              <a:solidFill>
                                <a:schemeClr val="accent1"/>
                              </a:solidFill>
                              <a:latin typeface="Cambria Math" panose="02040503050406030204" pitchFamily="18" charset="0"/>
                            </a:rPr>
                            <m:t>𝜎</m:t>
                          </m:r>
                        </m:num>
                        <m:den>
                          <m:rad>
                            <m:radPr>
                              <m:degHide m:val="on"/>
                              <m:ctrlPr>
                                <a:rPr lang="en-US" sz="2800" b="0" i="1" smtClean="0">
                                  <a:solidFill>
                                    <a:schemeClr val="accent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sz="2800" b="0" i="1" smtClean="0">
                                  <a:solidFill>
                                    <a:schemeClr val="accent1"/>
                                  </a:solidFill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e>
                          </m:rad>
                        </m:den>
                      </m:f>
                      <m:r>
                        <a:rPr lang="en-US" sz="2800" b="0" i="1" smtClean="0">
                          <a:solidFill>
                            <a:schemeClr val="accent1"/>
                          </a:solidFill>
                          <a:latin typeface="Cambria Math" panose="02040503050406030204" pitchFamily="18" charset="0"/>
                        </a:rPr>
                        <m:t>×</m:t>
                      </m:r>
                      <m:rad>
                        <m:radPr>
                          <m:degHide m:val="on"/>
                          <m:ctrlPr>
                            <a:rPr lang="en-US" sz="2800" b="0" i="1" smtClean="0">
                              <a:solidFill>
                                <a:schemeClr val="accent1"/>
                              </a:solidFill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f>
                            <m:fPr>
                              <m:ctrlPr>
                                <a:rPr lang="en-US" sz="2800" b="0" i="1" smtClean="0">
                                  <a:solidFill>
                                    <a:schemeClr val="accent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2800" b="0" i="1" smtClean="0">
                                  <a:solidFill>
                                    <a:schemeClr val="accent1"/>
                                  </a:solidFill>
                                  <a:latin typeface="Cambria Math" panose="02040503050406030204" pitchFamily="18" charset="0"/>
                                </a:rPr>
                                <m:t>𝑁</m:t>
                              </m:r>
                              <m:r>
                                <a:rPr lang="en-US" sz="2800" b="0" i="1" smtClean="0">
                                  <a:solidFill>
                                    <a:schemeClr val="accent1"/>
                                  </a:solidFill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US" sz="2800" b="0" i="1" smtClean="0">
                                  <a:solidFill>
                                    <a:schemeClr val="accent1"/>
                                  </a:solidFill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num>
                            <m:den>
                              <m:r>
                                <a:rPr lang="en-US" sz="2800" b="0" i="1" smtClean="0">
                                  <a:solidFill>
                                    <a:schemeClr val="accent1"/>
                                  </a:solidFill>
                                  <a:latin typeface="Cambria Math" panose="02040503050406030204" pitchFamily="18" charset="0"/>
                                </a:rPr>
                                <m:t>𝑁</m:t>
                              </m:r>
                              <m:r>
                                <a:rPr lang="en-US" sz="2800" b="0" i="1" smtClean="0">
                                  <a:solidFill>
                                    <a:schemeClr val="accent1"/>
                                  </a:solidFill>
                                  <a:latin typeface="Cambria Math" panose="02040503050406030204" pitchFamily="18" charset="0"/>
                                </a:rPr>
                                <m:t>−1</m:t>
                              </m:r>
                            </m:den>
                          </m:f>
                        </m:e>
                      </m:rad>
                    </m:oMath>
                  </m:oMathPara>
                </a14:m>
                <a:endParaRPr lang="en-US" dirty="0">
                  <a:solidFill>
                    <a:schemeClr val="accent1"/>
                  </a:solidFill>
                </a:endParaRPr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61E7850D-E1BC-108B-C59C-20AAEE1F507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82459" y="5165466"/>
                <a:ext cx="4397358" cy="1273041"/>
              </a:xfrm>
              <a:prstGeom prst="rect">
                <a:avLst/>
              </a:prstGeom>
              <a:blipFill>
                <a:blip r:embed="rId5"/>
                <a:stretch>
                  <a:fillRect l="-28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85634236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EF6C08A8-2B32-2D69-2689-196A3D9690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Many, many Samples</a:t>
            </a:r>
          </a:p>
        </p:txBody>
      </p:sp>
      <p:sp>
        <p:nvSpPr>
          <p:cNvPr id="9" name="Freeform 17">
            <a:extLst>
              <a:ext uri="{FF2B5EF4-FFF2-40B4-BE49-F238E27FC236}">
                <a16:creationId xmlns:a16="http://schemas.microsoft.com/office/drawing/2014/main" id="{317A6665-3484-4F43-ED22-2DAEBB02DB40}"/>
              </a:ext>
            </a:extLst>
          </p:cNvPr>
          <p:cNvSpPr>
            <a:spLocks/>
          </p:cNvSpPr>
          <p:nvPr/>
        </p:nvSpPr>
        <p:spPr bwMode="auto">
          <a:xfrm>
            <a:off x="581193" y="2100606"/>
            <a:ext cx="6894047" cy="1905000"/>
          </a:xfrm>
          <a:custGeom>
            <a:avLst/>
            <a:gdLst>
              <a:gd name="T0" fmla="*/ 1441 w 2981"/>
              <a:gd name="T1" fmla="*/ 15 h 1496"/>
              <a:gd name="T2" fmla="*/ 1351 w 2981"/>
              <a:gd name="T3" fmla="*/ 84 h 1496"/>
              <a:gd name="T4" fmla="*/ 1290 w 2981"/>
              <a:gd name="T5" fmla="*/ 168 h 1496"/>
              <a:gd name="T6" fmla="*/ 1241 w 2981"/>
              <a:gd name="T7" fmla="*/ 252 h 1496"/>
              <a:gd name="T8" fmla="*/ 1197 w 2981"/>
              <a:gd name="T9" fmla="*/ 334 h 1496"/>
              <a:gd name="T10" fmla="*/ 1163 w 2981"/>
              <a:gd name="T11" fmla="*/ 408 h 1496"/>
              <a:gd name="T12" fmla="*/ 1123 w 2981"/>
              <a:gd name="T13" fmla="*/ 505 h 1496"/>
              <a:gd name="T14" fmla="*/ 1087 w 2981"/>
              <a:gd name="T15" fmla="*/ 590 h 1496"/>
              <a:gd name="T16" fmla="*/ 1053 w 2981"/>
              <a:gd name="T17" fmla="*/ 674 h 1496"/>
              <a:gd name="T18" fmla="*/ 1023 w 2981"/>
              <a:gd name="T19" fmla="*/ 755 h 1496"/>
              <a:gd name="T20" fmla="*/ 987 w 2981"/>
              <a:gd name="T21" fmla="*/ 846 h 1496"/>
              <a:gd name="T22" fmla="*/ 951 w 2981"/>
              <a:gd name="T23" fmla="*/ 928 h 1496"/>
              <a:gd name="T24" fmla="*/ 914 w 2981"/>
              <a:gd name="T25" fmla="*/ 1008 h 1496"/>
              <a:gd name="T26" fmla="*/ 858 w 2981"/>
              <a:gd name="T27" fmla="*/ 1100 h 1496"/>
              <a:gd name="T28" fmla="*/ 781 w 2981"/>
              <a:gd name="T29" fmla="*/ 1190 h 1496"/>
              <a:gd name="T30" fmla="*/ 709 w 2981"/>
              <a:gd name="T31" fmla="*/ 1253 h 1496"/>
              <a:gd name="T32" fmla="*/ 606 w 2981"/>
              <a:gd name="T33" fmla="*/ 1316 h 1496"/>
              <a:gd name="T34" fmla="*/ 508 w 2981"/>
              <a:gd name="T35" fmla="*/ 1357 h 1496"/>
              <a:gd name="T36" fmla="*/ 401 w 2981"/>
              <a:gd name="T37" fmla="*/ 1390 h 1496"/>
              <a:gd name="T38" fmla="*/ 312 w 2981"/>
              <a:gd name="T39" fmla="*/ 1415 h 1496"/>
              <a:gd name="T40" fmla="*/ 190 w 2981"/>
              <a:gd name="T41" fmla="*/ 1441 h 1496"/>
              <a:gd name="T42" fmla="*/ 94 w 2981"/>
              <a:gd name="T43" fmla="*/ 1461 h 1496"/>
              <a:gd name="T44" fmla="*/ 2981 w 2981"/>
              <a:gd name="T45" fmla="*/ 1496 h 1496"/>
              <a:gd name="T46" fmla="*/ 2849 w 2981"/>
              <a:gd name="T47" fmla="*/ 1461 h 1496"/>
              <a:gd name="T48" fmla="*/ 2786 w 2981"/>
              <a:gd name="T49" fmla="*/ 1448 h 1496"/>
              <a:gd name="T50" fmla="*/ 2647 w 2981"/>
              <a:gd name="T51" fmla="*/ 1410 h 1496"/>
              <a:gd name="T52" fmla="*/ 2521 w 2981"/>
              <a:gd name="T53" fmla="*/ 1367 h 1496"/>
              <a:gd name="T54" fmla="*/ 2394 w 2981"/>
              <a:gd name="T55" fmla="*/ 1314 h 1496"/>
              <a:gd name="T56" fmla="*/ 2358 w 2981"/>
              <a:gd name="T57" fmla="*/ 1293 h 1496"/>
              <a:gd name="T58" fmla="*/ 2279 w 2981"/>
              <a:gd name="T59" fmla="*/ 1237 h 1496"/>
              <a:gd name="T60" fmla="*/ 2213 w 2981"/>
              <a:gd name="T61" fmla="*/ 1168 h 1496"/>
              <a:gd name="T62" fmla="*/ 2144 w 2981"/>
              <a:gd name="T63" fmla="*/ 1078 h 1496"/>
              <a:gd name="T64" fmla="*/ 2102 w 2981"/>
              <a:gd name="T65" fmla="*/ 1011 h 1496"/>
              <a:gd name="T66" fmla="*/ 2066 w 2981"/>
              <a:gd name="T67" fmla="*/ 931 h 1496"/>
              <a:gd name="T68" fmla="*/ 2037 w 2981"/>
              <a:gd name="T69" fmla="*/ 861 h 1496"/>
              <a:gd name="T70" fmla="*/ 2008 w 2981"/>
              <a:gd name="T71" fmla="*/ 791 h 1496"/>
              <a:gd name="T72" fmla="*/ 1967 w 2981"/>
              <a:gd name="T73" fmla="*/ 697 h 1496"/>
              <a:gd name="T74" fmla="*/ 1928 w 2981"/>
              <a:gd name="T75" fmla="*/ 608 h 1496"/>
              <a:gd name="T76" fmla="*/ 1882 w 2981"/>
              <a:gd name="T77" fmla="*/ 507 h 1496"/>
              <a:gd name="T78" fmla="*/ 1838 w 2981"/>
              <a:gd name="T79" fmla="*/ 411 h 1496"/>
              <a:gd name="T80" fmla="*/ 1794 w 2981"/>
              <a:gd name="T81" fmla="*/ 320 h 1496"/>
              <a:gd name="T82" fmla="*/ 1762 w 2981"/>
              <a:gd name="T83" fmla="*/ 259 h 1496"/>
              <a:gd name="T84" fmla="*/ 1727 w 2981"/>
              <a:gd name="T85" fmla="*/ 191 h 1496"/>
              <a:gd name="T86" fmla="*/ 1696 w 2981"/>
              <a:gd name="T87" fmla="*/ 146 h 1496"/>
              <a:gd name="T88" fmla="*/ 1676 w 2981"/>
              <a:gd name="T89" fmla="*/ 121 h 1496"/>
              <a:gd name="T90" fmla="*/ 1642 w 2981"/>
              <a:gd name="T91" fmla="*/ 80 h 1496"/>
              <a:gd name="T92" fmla="*/ 1598 w 2981"/>
              <a:gd name="T93" fmla="*/ 38 h 1496"/>
              <a:gd name="T94" fmla="*/ 1533 w 2981"/>
              <a:gd name="T95" fmla="*/ 5 h 149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</a:cxnLst>
            <a:rect l="0" t="0" r="r" b="b"/>
            <a:pathLst>
              <a:path w="2981" h="1496">
                <a:moveTo>
                  <a:pt x="1503" y="0"/>
                </a:moveTo>
                <a:lnTo>
                  <a:pt x="1474" y="7"/>
                </a:lnTo>
                <a:lnTo>
                  <a:pt x="1441" y="15"/>
                </a:lnTo>
                <a:lnTo>
                  <a:pt x="1406" y="34"/>
                </a:lnTo>
                <a:lnTo>
                  <a:pt x="1377" y="58"/>
                </a:lnTo>
                <a:lnTo>
                  <a:pt x="1351" y="84"/>
                </a:lnTo>
                <a:lnTo>
                  <a:pt x="1329" y="109"/>
                </a:lnTo>
                <a:lnTo>
                  <a:pt x="1311" y="135"/>
                </a:lnTo>
                <a:lnTo>
                  <a:pt x="1290" y="168"/>
                </a:lnTo>
                <a:lnTo>
                  <a:pt x="1276" y="190"/>
                </a:lnTo>
                <a:lnTo>
                  <a:pt x="1258" y="223"/>
                </a:lnTo>
                <a:lnTo>
                  <a:pt x="1241" y="252"/>
                </a:lnTo>
                <a:lnTo>
                  <a:pt x="1222" y="285"/>
                </a:lnTo>
                <a:lnTo>
                  <a:pt x="1211" y="307"/>
                </a:lnTo>
                <a:lnTo>
                  <a:pt x="1197" y="334"/>
                </a:lnTo>
                <a:lnTo>
                  <a:pt x="1186" y="360"/>
                </a:lnTo>
                <a:lnTo>
                  <a:pt x="1175" y="383"/>
                </a:lnTo>
                <a:lnTo>
                  <a:pt x="1163" y="408"/>
                </a:lnTo>
                <a:lnTo>
                  <a:pt x="1151" y="439"/>
                </a:lnTo>
                <a:lnTo>
                  <a:pt x="1136" y="476"/>
                </a:lnTo>
                <a:lnTo>
                  <a:pt x="1123" y="505"/>
                </a:lnTo>
                <a:lnTo>
                  <a:pt x="1114" y="526"/>
                </a:lnTo>
                <a:lnTo>
                  <a:pt x="1099" y="558"/>
                </a:lnTo>
                <a:lnTo>
                  <a:pt x="1087" y="590"/>
                </a:lnTo>
                <a:lnTo>
                  <a:pt x="1077" y="612"/>
                </a:lnTo>
                <a:lnTo>
                  <a:pt x="1063" y="646"/>
                </a:lnTo>
                <a:lnTo>
                  <a:pt x="1053" y="674"/>
                </a:lnTo>
                <a:lnTo>
                  <a:pt x="1043" y="701"/>
                </a:lnTo>
                <a:lnTo>
                  <a:pt x="1033" y="728"/>
                </a:lnTo>
                <a:lnTo>
                  <a:pt x="1023" y="755"/>
                </a:lnTo>
                <a:lnTo>
                  <a:pt x="1013" y="781"/>
                </a:lnTo>
                <a:lnTo>
                  <a:pt x="1002" y="809"/>
                </a:lnTo>
                <a:lnTo>
                  <a:pt x="987" y="846"/>
                </a:lnTo>
                <a:lnTo>
                  <a:pt x="972" y="881"/>
                </a:lnTo>
                <a:lnTo>
                  <a:pt x="962" y="904"/>
                </a:lnTo>
                <a:lnTo>
                  <a:pt x="951" y="928"/>
                </a:lnTo>
                <a:lnTo>
                  <a:pt x="941" y="953"/>
                </a:lnTo>
                <a:lnTo>
                  <a:pt x="930" y="977"/>
                </a:lnTo>
                <a:lnTo>
                  <a:pt x="914" y="1008"/>
                </a:lnTo>
                <a:lnTo>
                  <a:pt x="898" y="1040"/>
                </a:lnTo>
                <a:lnTo>
                  <a:pt x="879" y="1070"/>
                </a:lnTo>
                <a:lnTo>
                  <a:pt x="858" y="1100"/>
                </a:lnTo>
                <a:lnTo>
                  <a:pt x="836" y="1130"/>
                </a:lnTo>
                <a:lnTo>
                  <a:pt x="810" y="1158"/>
                </a:lnTo>
                <a:lnTo>
                  <a:pt x="781" y="1190"/>
                </a:lnTo>
                <a:lnTo>
                  <a:pt x="761" y="1209"/>
                </a:lnTo>
                <a:lnTo>
                  <a:pt x="737" y="1230"/>
                </a:lnTo>
                <a:lnTo>
                  <a:pt x="709" y="1253"/>
                </a:lnTo>
                <a:lnTo>
                  <a:pt x="686" y="1269"/>
                </a:lnTo>
                <a:lnTo>
                  <a:pt x="654" y="1289"/>
                </a:lnTo>
                <a:lnTo>
                  <a:pt x="606" y="1316"/>
                </a:lnTo>
                <a:lnTo>
                  <a:pt x="566" y="1334"/>
                </a:lnTo>
                <a:lnTo>
                  <a:pt x="536" y="1345"/>
                </a:lnTo>
                <a:lnTo>
                  <a:pt x="508" y="1357"/>
                </a:lnTo>
                <a:lnTo>
                  <a:pt x="473" y="1370"/>
                </a:lnTo>
                <a:lnTo>
                  <a:pt x="437" y="1381"/>
                </a:lnTo>
                <a:lnTo>
                  <a:pt x="401" y="1390"/>
                </a:lnTo>
                <a:lnTo>
                  <a:pt x="374" y="1398"/>
                </a:lnTo>
                <a:lnTo>
                  <a:pt x="341" y="1407"/>
                </a:lnTo>
                <a:lnTo>
                  <a:pt x="312" y="1415"/>
                </a:lnTo>
                <a:lnTo>
                  <a:pt x="274" y="1423"/>
                </a:lnTo>
                <a:lnTo>
                  <a:pt x="230" y="1433"/>
                </a:lnTo>
                <a:lnTo>
                  <a:pt x="190" y="1441"/>
                </a:lnTo>
                <a:lnTo>
                  <a:pt x="160" y="1448"/>
                </a:lnTo>
                <a:lnTo>
                  <a:pt x="131" y="1454"/>
                </a:lnTo>
                <a:lnTo>
                  <a:pt x="94" y="1461"/>
                </a:lnTo>
                <a:lnTo>
                  <a:pt x="51" y="1473"/>
                </a:lnTo>
                <a:lnTo>
                  <a:pt x="0" y="1494"/>
                </a:lnTo>
                <a:lnTo>
                  <a:pt x="2981" y="1496"/>
                </a:lnTo>
                <a:lnTo>
                  <a:pt x="2933" y="1478"/>
                </a:lnTo>
                <a:lnTo>
                  <a:pt x="2883" y="1467"/>
                </a:lnTo>
                <a:lnTo>
                  <a:pt x="2849" y="1461"/>
                </a:lnTo>
                <a:lnTo>
                  <a:pt x="2809" y="1453"/>
                </a:lnTo>
                <a:lnTo>
                  <a:pt x="2761" y="1441"/>
                </a:lnTo>
                <a:lnTo>
                  <a:pt x="2786" y="1448"/>
                </a:lnTo>
                <a:lnTo>
                  <a:pt x="2731" y="1433"/>
                </a:lnTo>
                <a:lnTo>
                  <a:pt x="2700" y="1425"/>
                </a:lnTo>
                <a:lnTo>
                  <a:pt x="2647" y="1410"/>
                </a:lnTo>
                <a:lnTo>
                  <a:pt x="2599" y="1394"/>
                </a:lnTo>
                <a:lnTo>
                  <a:pt x="2559" y="1380"/>
                </a:lnTo>
                <a:lnTo>
                  <a:pt x="2521" y="1367"/>
                </a:lnTo>
                <a:lnTo>
                  <a:pt x="2478" y="1352"/>
                </a:lnTo>
                <a:lnTo>
                  <a:pt x="2442" y="1337"/>
                </a:lnTo>
                <a:lnTo>
                  <a:pt x="2394" y="1314"/>
                </a:lnTo>
                <a:lnTo>
                  <a:pt x="2374" y="1302"/>
                </a:lnTo>
                <a:lnTo>
                  <a:pt x="2373" y="1302"/>
                </a:lnTo>
                <a:lnTo>
                  <a:pt x="2358" y="1293"/>
                </a:lnTo>
                <a:lnTo>
                  <a:pt x="2331" y="1278"/>
                </a:lnTo>
                <a:lnTo>
                  <a:pt x="2305" y="1259"/>
                </a:lnTo>
                <a:lnTo>
                  <a:pt x="2279" y="1237"/>
                </a:lnTo>
                <a:lnTo>
                  <a:pt x="2260" y="1219"/>
                </a:lnTo>
                <a:lnTo>
                  <a:pt x="2238" y="1198"/>
                </a:lnTo>
                <a:lnTo>
                  <a:pt x="2213" y="1168"/>
                </a:lnTo>
                <a:lnTo>
                  <a:pt x="2188" y="1137"/>
                </a:lnTo>
                <a:lnTo>
                  <a:pt x="2167" y="1108"/>
                </a:lnTo>
                <a:lnTo>
                  <a:pt x="2144" y="1078"/>
                </a:lnTo>
                <a:lnTo>
                  <a:pt x="2129" y="1053"/>
                </a:lnTo>
                <a:lnTo>
                  <a:pt x="2115" y="1033"/>
                </a:lnTo>
                <a:lnTo>
                  <a:pt x="2102" y="1011"/>
                </a:lnTo>
                <a:lnTo>
                  <a:pt x="2089" y="986"/>
                </a:lnTo>
                <a:lnTo>
                  <a:pt x="2077" y="959"/>
                </a:lnTo>
                <a:lnTo>
                  <a:pt x="2066" y="931"/>
                </a:lnTo>
                <a:lnTo>
                  <a:pt x="2055" y="902"/>
                </a:lnTo>
                <a:lnTo>
                  <a:pt x="2046" y="883"/>
                </a:lnTo>
                <a:lnTo>
                  <a:pt x="2037" y="861"/>
                </a:lnTo>
                <a:lnTo>
                  <a:pt x="2028" y="839"/>
                </a:lnTo>
                <a:lnTo>
                  <a:pt x="2018" y="818"/>
                </a:lnTo>
                <a:lnTo>
                  <a:pt x="2008" y="791"/>
                </a:lnTo>
                <a:lnTo>
                  <a:pt x="1996" y="763"/>
                </a:lnTo>
                <a:lnTo>
                  <a:pt x="1981" y="725"/>
                </a:lnTo>
                <a:lnTo>
                  <a:pt x="1967" y="697"/>
                </a:lnTo>
                <a:lnTo>
                  <a:pt x="1952" y="667"/>
                </a:lnTo>
                <a:lnTo>
                  <a:pt x="1938" y="634"/>
                </a:lnTo>
                <a:lnTo>
                  <a:pt x="1928" y="608"/>
                </a:lnTo>
                <a:lnTo>
                  <a:pt x="1914" y="577"/>
                </a:lnTo>
                <a:lnTo>
                  <a:pt x="1903" y="549"/>
                </a:lnTo>
                <a:lnTo>
                  <a:pt x="1882" y="507"/>
                </a:lnTo>
                <a:lnTo>
                  <a:pt x="1866" y="468"/>
                </a:lnTo>
                <a:lnTo>
                  <a:pt x="1850" y="434"/>
                </a:lnTo>
                <a:lnTo>
                  <a:pt x="1838" y="411"/>
                </a:lnTo>
                <a:lnTo>
                  <a:pt x="1824" y="381"/>
                </a:lnTo>
                <a:lnTo>
                  <a:pt x="1807" y="346"/>
                </a:lnTo>
                <a:lnTo>
                  <a:pt x="1794" y="320"/>
                </a:lnTo>
                <a:lnTo>
                  <a:pt x="1783" y="301"/>
                </a:lnTo>
                <a:lnTo>
                  <a:pt x="1776" y="285"/>
                </a:lnTo>
                <a:lnTo>
                  <a:pt x="1762" y="259"/>
                </a:lnTo>
                <a:lnTo>
                  <a:pt x="1749" y="234"/>
                </a:lnTo>
                <a:lnTo>
                  <a:pt x="1738" y="213"/>
                </a:lnTo>
                <a:lnTo>
                  <a:pt x="1727" y="191"/>
                </a:lnTo>
                <a:lnTo>
                  <a:pt x="1714" y="172"/>
                </a:lnTo>
                <a:lnTo>
                  <a:pt x="1703" y="160"/>
                </a:lnTo>
                <a:lnTo>
                  <a:pt x="1696" y="146"/>
                </a:lnTo>
                <a:lnTo>
                  <a:pt x="1689" y="136"/>
                </a:lnTo>
                <a:lnTo>
                  <a:pt x="1681" y="126"/>
                </a:lnTo>
                <a:lnTo>
                  <a:pt x="1676" y="121"/>
                </a:lnTo>
                <a:lnTo>
                  <a:pt x="1667" y="110"/>
                </a:lnTo>
                <a:lnTo>
                  <a:pt x="1655" y="95"/>
                </a:lnTo>
                <a:lnTo>
                  <a:pt x="1642" y="80"/>
                </a:lnTo>
                <a:lnTo>
                  <a:pt x="1628" y="63"/>
                </a:lnTo>
                <a:lnTo>
                  <a:pt x="1613" y="50"/>
                </a:lnTo>
                <a:lnTo>
                  <a:pt x="1598" y="38"/>
                </a:lnTo>
                <a:lnTo>
                  <a:pt x="1582" y="25"/>
                </a:lnTo>
                <a:lnTo>
                  <a:pt x="1557" y="14"/>
                </a:lnTo>
                <a:lnTo>
                  <a:pt x="1533" y="5"/>
                </a:lnTo>
                <a:lnTo>
                  <a:pt x="1503" y="0"/>
                </a:lnTo>
              </a:path>
            </a:pathLst>
          </a:custGeom>
          <a:noFill/>
          <a:ln w="19050" cap="rnd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rgbClr val="993366">
                        <a:gamma/>
                        <a:shade val="46275"/>
                        <a:invGamma/>
                      </a:srgbClr>
                    </a:gs>
                    <a:gs pos="50000">
                      <a:srgbClr val="993366"/>
                    </a:gs>
                    <a:gs pos="100000">
                      <a:srgbClr val="993366">
                        <a:gamma/>
                        <a:shade val="46275"/>
                        <a:invGamma/>
                      </a:srgbClr>
                    </a:gs>
                  </a:gsLst>
                  <a:lin ang="0" scaled="1"/>
                </a:gra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17961" dir="2700000" algn="ctr" rotWithShape="0">
                    <a:srgbClr val="292929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41746638-41FD-4FF2-9284-12EDCAE567D9}"/>
              </a:ext>
            </a:extLst>
          </p:cNvPr>
          <p:cNvSpPr txBox="1"/>
          <p:nvPr/>
        </p:nvSpPr>
        <p:spPr>
          <a:xfrm>
            <a:off x="581193" y="1869773"/>
            <a:ext cx="2593980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chemeClr val="tx2"/>
                </a:solidFill>
              </a:rPr>
              <a:t>Population: Normal</a:t>
            </a:r>
          </a:p>
          <a:p>
            <a:r>
              <a:rPr lang="en-US" sz="2400" dirty="0">
                <a:solidFill>
                  <a:schemeClr val="tx2"/>
                </a:solidFill>
              </a:rPr>
              <a:t>Mean: 0</a:t>
            </a:r>
          </a:p>
          <a:p>
            <a:r>
              <a:rPr lang="en-US" sz="2400" dirty="0">
                <a:solidFill>
                  <a:schemeClr val="tx2"/>
                </a:solidFill>
              </a:rPr>
              <a:t>S.D.: 1</a:t>
            </a: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B2B47E34-9BFA-D221-D633-36810EA371F9}"/>
              </a:ext>
            </a:extLst>
          </p:cNvPr>
          <p:cNvCxnSpPr/>
          <p:nvPr/>
        </p:nvCxnSpPr>
        <p:spPr>
          <a:xfrm>
            <a:off x="4053526" y="2100606"/>
            <a:ext cx="0" cy="1905000"/>
          </a:xfrm>
          <a:prstGeom prst="line">
            <a:avLst/>
          </a:prstGeom>
          <a:ln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C83849E3-CCED-408F-0367-D4FB651963E4}"/>
                  </a:ext>
                </a:extLst>
              </p:cNvPr>
              <p:cNvSpPr txBox="1"/>
              <p:nvPr/>
            </p:nvSpPr>
            <p:spPr>
              <a:xfrm>
                <a:off x="3740235" y="4005606"/>
                <a:ext cx="626582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𝜇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=0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C83849E3-CCED-408F-0367-D4FB651963E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40235" y="4005606"/>
                <a:ext cx="626582" cy="276999"/>
              </a:xfrm>
              <a:prstGeom prst="rect">
                <a:avLst/>
              </a:prstGeom>
              <a:blipFill>
                <a:blip r:embed="rId2"/>
                <a:stretch>
                  <a:fillRect l="-8000" r="-8000" b="-2173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81248679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EF6C08A8-2B32-2D69-2689-196A3D9690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Many, many Samples</a:t>
            </a:r>
          </a:p>
        </p:txBody>
      </p:sp>
      <p:sp>
        <p:nvSpPr>
          <p:cNvPr id="9" name="Freeform 17">
            <a:extLst>
              <a:ext uri="{FF2B5EF4-FFF2-40B4-BE49-F238E27FC236}">
                <a16:creationId xmlns:a16="http://schemas.microsoft.com/office/drawing/2014/main" id="{317A6665-3484-4F43-ED22-2DAEBB02DB40}"/>
              </a:ext>
            </a:extLst>
          </p:cNvPr>
          <p:cNvSpPr>
            <a:spLocks/>
          </p:cNvSpPr>
          <p:nvPr/>
        </p:nvSpPr>
        <p:spPr bwMode="auto">
          <a:xfrm>
            <a:off x="581193" y="2100606"/>
            <a:ext cx="6894047" cy="1905000"/>
          </a:xfrm>
          <a:custGeom>
            <a:avLst/>
            <a:gdLst>
              <a:gd name="T0" fmla="*/ 1441 w 2981"/>
              <a:gd name="T1" fmla="*/ 15 h 1496"/>
              <a:gd name="T2" fmla="*/ 1351 w 2981"/>
              <a:gd name="T3" fmla="*/ 84 h 1496"/>
              <a:gd name="T4" fmla="*/ 1290 w 2981"/>
              <a:gd name="T5" fmla="*/ 168 h 1496"/>
              <a:gd name="T6" fmla="*/ 1241 w 2981"/>
              <a:gd name="T7" fmla="*/ 252 h 1496"/>
              <a:gd name="T8" fmla="*/ 1197 w 2981"/>
              <a:gd name="T9" fmla="*/ 334 h 1496"/>
              <a:gd name="T10" fmla="*/ 1163 w 2981"/>
              <a:gd name="T11" fmla="*/ 408 h 1496"/>
              <a:gd name="T12" fmla="*/ 1123 w 2981"/>
              <a:gd name="T13" fmla="*/ 505 h 1496"/>
              <a:gd name="T14" fmla="*/ 1087 w 2981"/>
              <a:gd name="T15" fmla="*/ 590 h 1496"/>
              <a:gd name="T16" fmla="*/ 1053 w 2981"/>
              <a:gd name="T17" fmla="*/ 674 h 1496"/>
              <a:gd name="T18" fmla="*/ 1023 w 2981"/>
              <a:gd name="T19" fmla="*/ 755 h 1496"/>
              <a:gd name="T20" fmla="*/ 987 w 2981"/>
              <a:gd name="T21" fmla="*/ 846 h 1496"/>
              <a:gd name="T22" fmla="*/ 951 w 2981"/>
              <a:gd name="T23" fmla="*/ 928 h 1496"/>
              <a:gd name="T24" fmla="*/ 914 w 2981"/>
              <a:gd name="T25" fmla="*/ 1008 h 1496"/>
              <a:gd name="T26" fmla="*/ 858 w 2981"/>
              <a:gd name="T27" fmla="*/ 1100 h 1496"/>
              <a:gd name="T28" fmla="*/ 781 w 2981"/>
              <a:gd name="T29" fmla="*/ 1190 h 1496"/>
              <a:gd name="T30" fmla="*/ 709 w 2981"/>
              <a:gd name="T31" fmla="*/ 1253 h 1496"/>
              <a:gd name="T32" fmla="*/ 606 w 2981"/>
              <a:gd name="T33" fmla="*/ 1316 h 1496"/>
              <a:gd name="T34" fmla="*/ 508 w 2981"/>
              <a:gd name="T35" fmla="*/ 1357 h 1496"/>
              <a:gd name="T36" fmla="*/ 401 w 2981"/>
              <a:gd name="T37" fmla="*/ 1390 h 1496"/>
              <a:gd name="T38" fmla="*/ 312 w 2981"/>
              <a:gd name="T39" fmla="*/ 1415 h 1496"/>
              <a:gd name="T40" fmla="*/ 190 w 2981"/>
              <a:gd name="T41" fmla="*/ 1441 h 1496"/>
              <a:gd name="T42" fmla="*/ 94 w 2981"/>
              <a:gd name="T43" fmla="*/ 1461 h 1496"/>
              <a:gd name="T44" fmla="*/ 2981 w 2981"/>
              <a:gd name="T45" fmla="*/ 1496 h 1496"/>
              <a:gd name="T46" fmla="*/ 2849 w 2981"/>
              <a:gd name="T47" fmla="*/ 1461 h 1496"/>
              <a:gd name="T48" fmla="*/ 2786 w 2981"/>
              <a:gd name="T49" fmla="*/ 1448 h 1496"/>
              <a:gd name="T50" fmla="*/ 2647 w 2981"/>
              <a:gd name="T51" fmla="*/ 1410 h 1496"/>
              <a:gd name="T52" fmla="*/ 2521 w 2981"/>
              <a:gd name="T53" fmla="*/ 1367 h 1496"/>
              <a:gd name="T54" fmla="*/ 2394 w 2981"/>
              <a:gd name="T55" fmla="*/ 1314 h 1496"/>
              <a:gd name="T56" fmla="*/ 2358 w 2981"/>
              <a:gd name="T57" fmla="*/ 1293 h 1496"/>
              <a:gd name="T58" fmla="*/ 2279 w 2981"/>
              <a:gd name="T59" fmla="*/ 1237 h 1496"/>
              <a:gd name="T60" fmla="*/ 2213 w 2981"/>
              <a:gd name="T61" fmla="*/ 1168 h 1496"/>
              <a:gd name="T62" fmla="*/ 2144 w 2981"/>
              <a:gd name="T63" fmla="*/ 1078 h 1496"/>
              <a:gd name="T64" fmla="*/ 2102 w 2981"/>
              <a:gd name="T65" fmla="*/ 1011 h 1496"/>
              <a:gd name="T66" fmla="*/ 2066 w 2981"/>
              <a:gd name="T67" fmla="*/ 931 h 1496"/>
              <a:gd name="T68" fmla="*/ 2037 w 2981"/>
              <a:gd name="T69" fmla="*/ 861 h 1496"/>
              <a:gd name="T70" fmla="*/ 2008 w 2981"/>
              <a:gd name="T71" fmla="*/ 791 h 1496"/>
              <a:gd name="T72" fmla="*/ 1967 w 2981"/>
              <a:gd name="T73" fmla="*/ 697 h 1496"/>
              <a:gd name="T74" fmla="*/ 1928 w 2981"/>
              <a:gd name="T75" fmla="*/ 608 h 1496"/>
              <a:gd name="T76" fmla="*/ 1882 w 2981"/>
              <a:gd name="T77" fmla="*/ 507 h 1496"/>
              <a:gd name="T78" fmla="*/ 1838 w 2981"/>
              <a:gd name="T79" fmla="*/ 411 h 1496"/>
              <a:gd name="T80" fmla="*/ 1794 w 2981"/>
              <a:gd name="T81" fmla="*/ 320 h 1496"/>
              <a:gd name="T82" fmla="*/ 1762 w 2981"/>
              <a:gd name="T83" fmla="*/ 259 h 1496"/>
              <a:gd name="T84" fmla="*/ 1727 w 2981"/>
              <a:gd name="T85" fmla="*/ 191 h 1496"/>
              <a:gd name="T86" fmla="*/ 1696 w 2981"/>
              <a:gd name="T87" fmla="*/ 146 h 1496"/>
              <a:gd name="T88" fmla="*/ 1676 w 2981"/>
              <a:gd name="T89" fmla="*/ 121 h 1496"/>
              <a:gd name="T90" fmla="*/ 1642 w 2981"/>
              <a:gd name="T91" fmla="*/ 80 h 1496"/>
              <a:gd name="T92" fmla="*/ 1598 w 2981"/>
              <a:gd name="T93" fmla="*/ 38 h 1496"/>
              <a:gd name="T94" fmla="*/ 1533 w 2981"/>
              <a:gd name="T95" fmla="*/ 5 h 149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</a:cxnLst>
            <a:rect l="0" t="0" r="r" b="b"/>
            <a:pathLst>
              <a:path w="2981" h="1496">
                <a:moveTo>
                  <a:pt x="1503" y="0"/>
                </a:moveTo>
                <a:lnTo>
                  <a:pt x="1474" y="7"/>
                </a:lnTo>
                <a:lnTo>
                  <a:pt x="1441" y="15"/>
                </a:lnTo>
                <a:lnTo>
                  <a:pt x="1406" y="34"/>
                </a:lnTo>
                <a:lnTo>
                  <a:pt x="1377" y="58"/>
                </a:lnTo>
                <a:lnTo>
                  <a:pt x="1351" y="84"/>
                </a:lnTo>
                <a:lnTo>
                  <a:pt x="1329" y="109"/>
                </a:lnTo>
                <a:lnTo>
                  <a:pt x="1311" y="135"/>
                </a:lnTo>
                <a:lnTo>
                  <a:pt x="1290" y="168"/>
                </a:lnTo>
                <a:lnTo>
                  <a:pt x="1276" y="190"/>
                </a:lnTo>
                <a:lnTo>
                  <a:pt x="1258" y="223"/>
                </a:lnTo>
                <a:lnTo>
                  <a:pt x="1241" y="252"/>
                </a:lnTo>
                <a:lnTo>
                  <a:pt x="1222" y="285"/>
                </a:lnTo>
                <a:lnTo>
                  <a:pt x="1211" y="307"/>
                </a:lnTo>
                <a:lnTo>
                  <a:pt x="1197" y="334"/>
                </a:lnTo>
                <a:lnTo>
                  <a:pt x="1186" y="360"/>
                </a:lnTo>
                <a:lnTo>
                  <a:pt x="1175" y="383"/>
                </a:lnTo>
                <a:lnTo>
                  <a:pt x="1163" y="408"/>
                </a:lnTo>
                <a:lnTo>
                  <a:pt x="1151" y="439"/>
                </a:lnTo>
                <a:lnTo>
                  <a:pt x="1136" y="476"/>
                </a:lnTo>
                <a:lnTo>
                  <a:pt x="1123" y="505"/>
                </a:lnTo>
                <a:lnTo>
                  <a:pt x="1114" y="526"/>
                </a:lnTo>
                <a:lnTo>
                  <a:pt x="1099" y="558"/>
                </a:lnTo>
                <a:lnTo>
                  <a:pt x="1087" y="590"/>
                </a:lnTo>
                <a:lnTo>
                  <a:pt x="1077" y="612"/>
                </a:lnTo>
                <a:lnTo>
                  <a:pt x="1063" y="646"/>
                </a:lnTo>
                <a:lnTo>
                  <a:pt x="1053" y="674"/>
                </a:lnTo>
                <a:lnTo>
                  <a:pt x="1043" y="701"/>
                </a:lnTo>
                <a:lnTo>
                  <a:pt x="1033" y="728"/>
                </a:lnTo>
                <a:lnTo>
                  <a:pt x="1023" y="755"/>
                </a:lnTo>
                <a:lnTo>
                  <a:pt x="1013" y="781"/>
                </a:lnTo>
                <a:lnTo>
                  <a:pt x="1002" y="809"/>
                </a:lnTo>
                <a:lnTo>
                  <a:pt x="987" y="846"/>
                </a:lnTo>
                <a:lnTo>
                  <a:pt x="972" y="881"/>
                </a:lnTo>
                <a:lnTo>
                  <a:pt x="962" y="904"/>
                </a:lnTo>
                <a:lnTo>
                  <a:pt x="951" y="928"/>
                </a:lnTo>
                <a:lnTo>
                  <a:pt x="941" y="953"/>
                </a:lnTo>
                <a:lnTo>
                  <a:pt x="930" y="977"/>
                </a:lnTo>
                <a:lnTo>
                  <a:pt x="914" y="1008"/>
                </a:lnTo>
                <a:lnTo>
                  <a:pt x="898" y="1040"/>
                </a:lnTo>
                <a:lnTo>
                  <a:pt x="879" y="1070"/>
                </a:lnTo>
                <a:lnTo>
                  <a:pt x="858" y="1100"/>
                </a:lnTo>
                <a:lnTo>
                  <a:pt x="836" y="1130"/>
                </a:lnTo>
                <a:lnTo>
                  <a:pt x="810" y="1158"/>
                </a:lnTo>
                <a:lnTo>
                  <a:pt x="781" y="1190"/>
                </a:lnTo>
                <a:lnTo>
                  <a:pt x="761" y="1209"/>
                </a:lnTo>
                <a:lnTo>
                  <a:pt x="737" y="1230"/>
                </a:lnTo>
                <a:lnTo>
                  <a:pt x="709" y="1253"/>
                </a:lnTo>
                <a:lnTo>
                  <a:pt x="686" y="1269"/>
                </a:lnTo>
                <a:lnTo>
                  <a:pt x="654" y="1289"/>
                </a:lnTo>
                <a:lnTo>
                  <a:pt x="606" y="1316"/>
                </a:lnTo>
                <a:lnTo>
                  <a:pt x="566" y="1334"/>
                </a:lnTo>
                <a:lnTo>
                  <a:pt x="536" y="1345"/>
                </a:lnTo>
                <a:lnTo>
                  <a:pt x="508" y="1357"/>
                </a:lnTo>
                <a:lnTo>
                  <a:pt x="473" y="1370"/>
                </a:lnTo>
                <a:lnTo>
                  <a:pt x="437" y="1381"/>
                </a:lnTo>
                <a:lnTo>
                  <a:pt x="401" y="1390"/>
                </a:lnTo>
                <a:lnTo>
                  <a:pt x="374" y="1398"/>
                </a:lnTo>
                <a:lnTo>
                  <a:pt x="341" y="1407"/>
                </a:lnTo>
                <a:lnTo>
                  <a:pt x="312" y="1415"/>
                </a:lnTo>
                <a:lnTo>
                  <a:pt x="274" y="1423"/>
                </a:lnTo>
                <a:lnTo>
                  <a:pt x="230" y="1433"/>
                </a:lnTo>
                <a:lnTo>
                  <a:pt x="190" y="1441"/>
                </a:lnTo>
                <a:lnTo>
                  <a:pt x="160" y="1448"/>
                </a:lnTo>
                <a:lnTo>
                  <a:pt x="131" y="1454"/>
                </a:lnTo>
                <a:lnTo>
                  <a:pt x="94" y="1461"/>
                </a:lnTo>
                <a:lnTo>
                  <a:pt x="51" y="1473"/>
                </a:lnTo>
                <a:lnTo>
                  <a:pt x="0" y="1494"/>
                </a:lnTo>
                <a:lnTo>
                  <a:pt x="2981" y="1496"/>
                </a:lnTo>
                <a:lnTo>
                  <a:pt x="2933" y="1478"/>
                </a:lnTo>
                <a:lnTo>
                  <a:pt x="2883" y="1467"/>
                </a:lnTo>
                <a:lnTo>
                  <a:pt x="2849" y="1461"/>
                </a:lnTo>
                <a:lnTo>
                  <a:pt x="2809" y="1453"/>
                </a:lnTo>
                <a:lnTo>
                  <a:pt x="2761" y="1441"/>
                </a:lnTo>
                <a:lnTo>
                  <a:pt x="2786" y="1448"/>
                </a:lnTo>
                <a:lnTo>
                  <a:pt x="2731" y="1433"/>
                </a:lnTo>
                <a:lnTo>
                  <a:pt x="2700" y="1425"/>
                </a:lnTo>
                <a:lnTo>
                  <a:pt x="2647" y="1410"/>
                </a:lnTo>
                <a:lnTo>
                  <a:pt x="2599" y="1394"/>
                </a:lnTo>
                <a:lnTo>
                  <a:pt x="2559" y="1380"/>
                </a:lnTo>
                <a:lnTo>
                  <a:pt x="2521" y="1367"/>
                </a:lnTo>
                <a:lnTo>
                  <a:pt x="2478" y="1352"/>
                </a:lnTo>
                <a:lnTo>
                  <a:pt x="2442" y="1337"/>
                </a:lnTo>
                <a:lnTo>
                  <a:pt x="2394" y="1314"/>
                </a:lnTo>
                <a:lnTo>
                  <a:pt x="2374" y="1302"/>
                </a:lnTo>
                <a:lnTo>
                  <a:pt x="2373" y="1302"/>
                </a:lnTo>
                <a:lnTo>
                  <a:pt x="2358" y="1293"/>
                </a:lnTo>
                <a:lnTo>
                  <a:pt x="2331" y="1278"/>
                </a:lnTo>
                <a:lnTo>
                  <a:pt x="2305" y="1259"/>
                </a:lnTo>
                <a:lnTo>
                  <a:pt x="2279" y="1237"/>
                </a:lnTo>
                <a:lnTo>
                  <a:pt x="2260" y="1219"/>
                </a:lnTo>
                <a:lnTo>
                  <a:pt x="2238" y="1198"/>
                </a:lnTo>
                <a:lnTo>
                  <a:pt x="2213" y="1168"/>
                </a:lnTo>
                <a:lnTo>
                  <a:pt x="2188" y="1137"/>
                </a:lnTo>
                <a:lnTo>
                  <a:pt x="2167" y="1108"/>
                </a:lnTo>
                <a:lnTo>
                  <a:pt x="2144" y="1078"/>
                </a:lnTo>
                <a:lnTo>
                  <a:pt x="2129" y="1053"/>
                </a:lnTo>
                <a:lnTo>
                  <a:pt x="2115" y="1033"/>
                </a:lnTo>
                <a:lnTo>
                  <a:pt x="2102" y="1011"/>
                </a:lnTo>
                <a:lnTo>
                  <a:pt x="2089" y="986"/>
                </a:lnTo>
                <a:lnTo>
                  <a:pt x="2077" y="959"/>
                </a:lnTo>
                <a:lnTo>
                  <a:pt x="2066" y="931"/>
                </a:lnTo>
                <a:lnTo>
                  <a:pt x="2055" y="902"/>
                </a:lnTo>
                <a:lnTo>
                  <a:pt x="2046" y="883"/>
                </a:lnTo>
                <a:lnTo>
                  <a:pt x="2037" y="861"/>
                </a:lnTo>
                <a:lnTo>
                  <a:pt x="2028" y="839"/>
                </a:lnTo>
                <a:lnTo>
                  <a:pt x="2018" y="818"/>
                </a:lnTo>
                <a:lnTo>
                  <a:pt x="2008" y="791"/>
                </a:lnTo>
                <a:lnTo>
                  <a:pt x="1996" y="763"/>
                </a:lnTo>
                <a:lnTo>
                  <a:pt x="1981" y="725"/>
                </a:lnTo>
                <a:lnTo>
                  <a:pt x="1967" y="697"/>
                </a:lnTo>
                <a:lnTo>
                  <a:pt x="1952" y="667"/>
                </a:lnTo>
                <a:lnTo>
                  <a:pt x="1938" y="634"/>
                </a:lnTo>
                <a:lnTo>
                  <a:pt x="1928" y="608"/>
                </a:lnTo>
                <a:lnTo>
                  <a:pt x="1914" y="577"/>
                </a:lnTo>
                <a:lnTo>
                  <a:pt x="1903" y="549"/>
                </a:lnTo>
                <a:lnTo>
                  <a:pt x="1882" y="507"/>
                </a:lnTo>
                <a:lnTo>
                  <a:pt x="1866" y="468"/>
                </a:lnTo>
                <a:lnTo>
                  <a:pt x="1850" y="434"/>
                </a:lnTo>
                <a:lnTo>
                  <a:pt x="1838" y="411"/>
                </a:lnTo>
                <a:lnTo>
                  <a:pt x="1824" y="381"/>
                </a:lnTo>
                <a:lnTo>
                  <a:pt x="1807" y="346"/>
                </a:lnTo>
                <a:lnTo>
                  <a:pt x="1794" y="320"/>
                </a:lnTo>
                <a:lnTo>
                  <a:pt x="1783" y="301"/>
                </a:lnTo>
                <a:lnTo>
                  <a:pt x="1776" y="285"/>
                </a:lnTo>
                <a:lnTo>
                  <a:pt x="1762" y="259"/>
                </a:lnTo>
                <a:lnTo>
                  <a:pt x="1749" y="234"/>
                </a:lnTo>
                <a:lnTo>
                  <a:pt x="1738" y="213"/>
                </a:lnTo>
                <a:lnTo>
                  <a:pt x="1727" y="191"/>
                </a:lnTo>
                <a:lnTo>
                  <a:pt x="1714" y="172"/>
                </a:lnTo>
                <a:lnTo>
                  <a:pt x="1703" y="160"/>
                </a:lnTo>
                <a:lnTo>
                  <a:pt x="1696" y="146"/>
                </a:lnTo>
                <a:lnTo>
                  <a:pt x="1689" y="136"/>
                </a:lnTo>
                <a:lnTo>
                  <a:pt x="1681" y="126"/>
                </a:lnTo>
                <a:lnTo>
                  <a:pt x="1676" y="121"/>
                </a:lnTo>
                <a:lnTo>
                  <a:pt x="1667" y="110"/>
                </a:lnTo>
                <a:lnTo>
                  <a:pt x="1655" y="95"/>
                </a:lnTo>
                <a:lnTo>
                  <a:pt x="1642" y="80"/>
                </a:lnTo>
                <a:lnTo>
                  <a:pt x="1628" y="63"/>
                </a:lnTo>
                <a:lnTo>
                  <a:pt x="1613" y="50"/>
                </a:lnTo>
                <a:lnTo>
                  <a:pt x="1598" y="38"/>
                </a:lnTo>
                <a:lnTo>
                  <a:pt x="1582" y="25"/>
                </a:lnTo>
                <a:lnTo>
                  <a:pt x="1557" y="14"/>
                </a:lnTo>
                <a:lnTo>
                  <a:pt x="1533" y="5"/>
                </a:lnTo>
                <a:lnTo>
                  <a:pt x="1503" y="0"/>
                </a:lnTo>
              </a:path>
            </a:pathLst>
          </a:custGeom>
          <a:noFill/>
          <a:ln w="19050" cap="rnd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rgbClr val="993366">
                        <a:gamma/>
                        <a:shade val="46275"/>
                        <a:invGamma/>
                      </a:srgbClr>
                    </a:gs>
                    <a:gs pos="50000">
                      <a:srgbClr val="993366"/>
                    </a:gs>
                    <a:gs pos="100000">
                      <a:srgbClr val="993366">
                        <a:gamma/>
                        <a:shade val="46275"/>
                        <a:invGamma/>
                      </a:srgbClr>
                    </a:gs>
                  </a:gsLst>
                  <a:lin ang="0" scaled="1"/>
                </a:gra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17961" dir="2700000" algn="ctr" rotWithShape="0">
                    <a:srgbClr val="292929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41746638-41FD-4FF2-9284-12EDCAE567D9}"/>
              </a:ext>
            </a:extLst>
          </p:cNvPr>
          <p:cNvSpPr txBox="1"/>
          <p:nvPr/>
        </p:nvSpPr>
        <p:spPr>
          <a:xfrm>
            <a:off x="581193" y="1869773"/>
            <a:ext cx="2593980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chemeClr val="tx2"/>
                </a:solidFill>
              </a:rPr>
              <a:t>Population: Normal</a:t>
            </a:r>
          </a:p>
          <a:p>
            <a:r>
              <a:rPr lang="en-US" sz="2400" dirty="0">
                <a:solidFill>
                  <a:schemeClr val="tx2"/>
                </a:solidFill>
              </a:rPr>
              <a:t>Mean: 0</a:t>
            </a:r>
          </a:p>
          <a:p>
            <a:r>
              <a:rPr lang="en-US" sz="2400" dirty="0">
                <a:solidFill>
                  <a:schemeClr val="tx2"/>
                </a:solidFill>
              </a:rPr>
              <a:t>S.D.: 1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15861ACB-20E6-F0E1-0729-FC7D53E64A0C}"/>
              </a:ext>
            </a:extLst>
          </p:cNvPr>
          <p:cNvSpPr txBox="1"/>
          <p:nvPr/>
        </p:nvSpPr>
        <p:spPr>
          <a:xfrm>
            <a:off x="640665" y="4524866"/>
            <a:ext cx="564609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tx2"/>
                </a:solidFill>
              </a:rPr>
              <a:t>Sample 1: -1.4,  0.2,  -1.7,  2.1,  -2.0,  0.5,  1.6,  -1.2,  0.6,  0.2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2B9628E1-6B77-3890-0D97-7A9C8E9B39BF}"/>
                  </a:ext>
                </a:extLst>
              </p:cNvPr>
              <p:cNvSpPr txBox="1"/>
              <p:nvPr/>
            </p:nvSpPr>
            <p:spPr>
              <a:xfrm>
                <a:off x="6864482" y="4571032"/>
                <a:ext cx="1066382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0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̅"/>
                              <m:ctrlPr>
                                <a:rPr lang="en-US" b="0" i="1" smtClean="0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b="0" i="1" smtClean="0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</m:acc>
                        </m:e>
                        <m:sub>
                          <m:r>
                            <a:rPr lang="en-US" b="0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n-US" b="0" i="1" smtClean="0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</a:rPr>
                        <m:t>=−0.1</m:t>
                      </m:r>
                    </m:oMath>
                  </m:oMathPara>
                </a14:m>
                <a:endParaRPr lang="en-US" dirty="0">
                  <a:solidFill>
                    <a:schemeClr val="tx2"/>
                  </a:solidFill>
                </a:endParaRPr>
              </a:p>
            </p:txBody>
          </p:sp>
        </mc:Choice>
        <mc:Fallback xmlns="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2B9628E1-6B77-3890-0D97-7A9C8E9B39B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64482" y="4571032"/>
                <a:ext cx="1066382" cy="276999"/>
              </a:xfrm>
              <a:prstGeom prst="rect">
                <a:avLst/>
              </a:prstGeom>
              <a:blipFill>
                <a:blip r:embed="rId2"/>
                <a:stretch>
                  <a:fillRect l="-2353" r="-3529" b="-1363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8ECB4355-86F0-F515-AE43-CABC143F6188}"/>
              </a:ext>
            </a:extLst>
          </p:cNvPr>
          <p:cNvCxnSpPr>
            <a:stCxn id="11" idx="3"/>
          </p:cNvCxnSpPr>
          <p:nvPr/>
        </p:nvCxnSpPr>
        <p:spPr>
          <a:xfrm>
            <a:off x="6286762" y="4709532"/>
            <a:ext cx="453403" cy="0"/>
          </a:xfrm>
          <a:prstGeom prst="straightConnector1">
            <a:avLst/>
          </a:prstGeom>
          <a:ln w="2540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170F1408-CE9E-A665-4901-3E5E89B771BE}"/>
              </a:ext>
            </a:extLst>
          </p:cNvPr>
          <p:cNvCxnSpPr/>
          <p:nvPr/>
        </p:nvCxnSpPr>
        <p:spPr>
          <a:xfrm>
            <a:off x="4053526" y="2100606"/>
            <a:ext cx="0" cy="1905000"/>
          </a:xfrm>
          <a:prstGeom prst="line">
            <a:avLst/>
          </a:prstGeom>
          <a:ln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C1770363-1CD0-FCD8-2F5D-50C4284BDF08}"/>
                  </a:ext>
                </a:extLst>
              </p:cNvPr>
              <p:cNvSpPr txBox="1"/>
              <p:nvPr/>
            </p:nvSpPr>
            <p:spPr>
              <a:xfrm>
                <a:off x="3740235" y="4005606"/>
                <a:ext cx="626582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𝜇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=0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C1770363-1CD0-FCD8-2F5D-50C4284BDF0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40235" y="4005606"/>
                <a:ext cx="626582" cy="276999"/>
              </a:xfrm>
              <a:prstGeom prst="rect">
                <a:avLst/>
              </a:prstGeom>
              <a:blipFill>
                <a:blip r:embed="rId3"/>
                <a:stretch>
                  <a:fillRect l="-8000" r="-8000" b="-2173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13581286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EF6C08A8-2B32-2D69-2689-196A3D9690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Many, many Samples</a:t>
            </a:r>
          </a:p>
        </p:txBody>
      </p:sp>
      <p:sp>
        <p:nvSpPr>
          <p:cNvPr id="9" name="Freeform 17">
            <a:extLst>
              <a:ext uri="{FF2B5EF4-FFF2-40B4-BE49-F238E27FC236}">
                <a16:creationId xmlns:a16="http://schemas.microsoft.com/office/drawing/2014/main" id="{317A6665-3484-4F43-ED22-2DAEBB02DB40}"/>
              </a:ext>
            </a:extLst>
          </p:cNvPr>
          <p:cNvSpPr>
            <a:spLocks/>
          </p:cNvSpPr>
          <p:nvPr/>
        </p:nvSpPr>
        <p:spPr bwMode="auto">
          <a:xfrm>
            <a:off x="581193" y="2100606"/>
            <a:ext cx="6894047" cy="1905000"/>
          </a:xfrm>
          <a:custGeom>
            <a:avLst/>
            <a:gdLst>
              <a:gd name="T0" fmla="*/ 1441 w 2981"/>
              <a:gd name="T1" fmla="*/ 15 h 1496"/>
              <a:gd name="T2" fmla="*/ 1351 w 2981"/>
              <a:gd name="T3" fmla="*/ 84 h 1496"/>
              <a:gd name="T4" fmla="*/ 1290 w 2981"/>
              <a:gd name="T5" fmla="*/ 168 h 1496"/>
              <a:gd name="T6" fmla="*/ 1241 w 2981"/>
              <a:gd name="T7" fmla="*/ 252 h 1496"/>
              <a:gd name="T8" fmla="*/ 1197 w 2981"/>
              <a:gd name="T9" fmla="*/ 334 h 1496"/>
              <a:gd name="T10" fmla="*/ 1163 w 2981"/>
              <a:gd name="T11" fmla="*/ 408 h 1496"/>
              <a:gd name="T12" fmla="*/ 1123 w 2981"/>
              <a:gd name="T13" fmla="*/ 505 h 1496"/>
              <a:gd name="T14" fmla="*/ 1087 w 2981"/>
              <a:gd name="T15" fmla="*/ 590 h 1496"/>
              <a:gd name="T16" fmla="*/ 1053 w 2981"/>
              <a:gd name="T17" fmla="*/ 674 h 1496"/>
              <a:gd name="T18" fmla="*/ 1023 w 2981"/>
              <a:gd name="T19" fmla="*/ 755 h 1496"/>
              <a:gd name="T20" fmla="*/ 987 w 2981"/>
              <a:gd name="T21" fmla="*/ 846 h 1496"/>
              <a:gd name="T22" fmla="*/ 951 w 2981"/>
              <a:gd name="T23" fmla="*/ 928 h 1496"/>
              <a:gd name="T24" fmla="*/ 914 w 2981"/>
              <a:gd name="T25" fmla="*/ 1008 h 1496"/>
              <a:gd name="T26" fmla="*/ 858 w 2981"/>
              <a:gd name="T27" fmla="*/ 1100 h 1496"/>
              <a:gd name="T28" fmla="*/ 781 w 2981"/>
              <a:gd name="T29" fmla="*/ 1190 h 1496"/>
              <a:gd name="T30" fmla="*/ 709 w 2981"/>
              <a:gd name="T31" fmla="*/ 1253 h 1496"/>
              <a:gd name="T32" fmla="*/ 606 w 2981"/>
              <a:gd name="T33" fmla="*/ 1316 h 1496"/>
              <a:gd name="T34" fmla="*/ 508 w 2981"/>
              <a:gd name="T35" fmla="*/ 1357 h 1496"/>
              <a:gd name="T36" fmla="*/ 401 w 2981"/>
              <a:gd name="T37" fmla="*/ 1390 h 1496"/>
              <a:gd name="T38" fmla="*/ 312 w 2981"/>
              <a:gd name="T39" fmla="*/ 1415 h 1496"/>
              <a:gd name="T40" fmla="*/ 190 w 2981"/>
              <a:gd name="T41" fmla="*/ 1441 h 1496"/>
              <a:gd name="T42" fmla="*/ 94 w 2981"/>
              <a:gd name="T43" fmla="*/ 1461 h 1496"/>
              <a:gd name="T44" fmla="*/ 2981 w 2981"/>
              <a:gd name="T45" fmla="*/ 1496 h 1496"/>
              <a:gd name="T46" fmla="*/ 2849 w 2981"/>
              <a:gd name="T47" fmla="*/ 1461 h 1496"/>
              <a:gd name="T48" fmla="*/ 2786 w 2981"/>
              <a:gd name="T49" fmla="*/ 1448 h 1496"/>
              <a:gd name="T50" fmla="*/ 2647 w 2981"/>
              <a:gd name="T51" fmla="*/ 1410 h 1496"/>
              <a:gd name="T52" fmla="*/ 2521 w 2981"/>
              <a:gd name="T53" fmla="*/ 1367 h 1496"/>
              <a:gd name="T54" fmla="*/ 2394 w 2981"/>
              <a:gd name="T55" fmla="*/ 1314 h 1496"/>
              <a:gd name="T56" fmla="*/ 2358 w 2981"/>
              <a:gd name="T57" fmla="*/ 1293 h 1496"/>
              <a:gd name="T58" fmla="*/ 2279 w 2981"/>
              <a:gd name="T59" fmla="*/ 1237 h 1496"/>
              <a:gd name="T60" fmla="*/ 2213 w 2981"/>
              <a:gd name="T61" fmla="*/ 1168 h 1496"/>
              <a:gd name="T62" fmla="*/ 2144 w 2981"/>
              <a:gd name="T63" fmla="*/ 1078 h 1496"/>
              <a:gd name="T64" fmla="*/ 2102 w 2981"/>
              <a:gd name="T65" fmla="*/ 1011 h 1496"/>
              <a:gd name="T66" fmla="*/ 2066 w 2981"/>
              <a:gd name="T67" fmla="*/ 931 h 1496"/>
              <a:gd name="T68" fmla="*/ 2037 w 2981"/>
              <a:gd name="T69" fmla="*/ 861 h 1496"/>
              <a:gd name="T70" fmla="*/ 2008 w 2981"/>
              <a:gd name="T71" fmla="*/ 791 h 1496"/>
              <a:gd name="T72" fmla="*/ 1967 w 2981"/>
              <a:gd name="T73" fmla="*/ 697 h 1496"/>
              <a:gd name="T74" fmla="*/ 1928 w 2981"/>
              <a:gd name="T75" fmla="*/ 608 h 1496"/>
              <a:gd name="T76" fmla="*/ 1882 w 2981"/>
              <a:gd name="T77" fmla="*/ 507 h 1496"/>
              <a:gd name="T78" fmla="*/ 1838 w 2981"/>
              <a:gd name="T79" fmla="*/ 411 h 1496"/>
              <a:gd name="T80" fmla="*/ 1794 w 2981"/>
              <a:gd name="T81" fmla="*/ 320 h 1496"/>
              <a:gd name="T82" fmla="*/ 1762 w 2981"/>
              <a:gd name="T83" fmla="*/ 259 h 1496"/>
              <a:gd name="T84" fmla="*/ 1727 w 2981"/>
              <a:gd name="T85" fmla="*/ 191 h 1496"/>
              <a:gd name="T86" fmla="*/ 1696 w 2981"/>
              <a:gd name="T87" fmla="*/ 146 h 1496"/>
              <a:gd name="T88" fmla="*/ 1676 w 2981"/>
              <a:gd name="T89" fmla="*/ 121 h 1496"/>
              <a:gd name="T90" fmla="*/ 1642 w 2981"/>
              <a:gd name="T91" fmla="*/ 80 h 1496"/>
              <a:gd name="T92" fmla="*/ 1598 w 2981"/>
              <a:gd name="T93" fmla="*/ 38 h 1496"/>
              <a:gd name="T94" fmla="*/ 1533 w 2981"/>
              <a:gd name="T95" fmla="*/ 5 h 149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</a:cxnLst>
            <a:rect l="0" t="0" r="r" b="b"/>
            <a:pathLst>
              <a:path w="2981" h="1496">
                <a:moveTo>
                  <a:pt x="1503" y="0"/>
                </a:moveTo>
                <a:lnTo>
                  <a:pt x="1474" y="7"/>
                </a:lnTo>
                <a:lnTo>
                  <a:pt x="1441" y="15"/>
                </a:lnTo>
                <a:lnTo>
                  <a:pt x="1406" y="34"/>
                </a:lnTo>
                <a:lnTo>
                  <a:pt x="1377" y="58"/>
                </a:lnTo>
                <a:lnTo>
                  <a:pt x="1351" y="84"/>
                </a:lnTo>
                <a:lnTo>
                  <a:pt x="1329" y="109"/>
                </a:lnTo>
                <a:lnTo>
                  <a:pt x="1311" y="135"/>
                </a:lnTo>
                <a:lnTo>
                  <a:pt x="1290" y="168"/>
                </a:lnTo>
                <a:lnTo>
                  <a:pt x="1276" y="190"/>
                </a:lnTo>
                <a:lnTo>
                  <a:pt x="1258" y="223"/>
                </a:lnTo>
                <a:lnTo>
                  <a:pt x="1241" y="252"/>
                </a:lnTo>
                <a:lnTo>
                  <a:pt x="1222" y="285"/>
                </a:lnTo>
                <a:lnTo>
                  <a:pt x="1211" y="307"/>
                </a:lnTo>
                <a:lnTo>
                  <a:pt x="1197" y="334"/>
                </a:lnTo>
                <a:lnTo>
                  <a:pt x="1186" y="360"/>
                </a:lnTo>
                <a:lnTo>
                  <a:pt x="1175" y="383"/>
                </a:lnTo>
                <a:lnTo>
                  <a:pt x="1163" y="408"/>
                </a:lnTo>
                <a:lnTo>
                  <a:pt x="1151" y="439"/>
                </a:lnTo>
                <a:lnTo>
                  <a:pt x="1136" y="476"/>
                </a:lnTo>
                <a:lnTo>
                  <a:pt x="1123" y="505"/>
                </a:lnTo>
                <a:lnTo>
                  <a:pt x="1114" y="526"/>
                </a:lnTo>
                <a:lnTo>
                  <a:pt x="1099" y="558"/>
                </a:lnTo>
                <a:lnTo>
                  <a:pt x="1087" y="590"/>
                </a:lnTo>
                <a:lnTo>
                  <a:pt x="1077" y="612"/>
                </a:lnTo>
                <a:lnTo>
                  <a:pt x="1063" y="646"/>
                </a:lnTo>
                <a:lnTo>
                  <a:pt x="1053" y="674"/>
                </a:lnTo>
                <a:lnTo>
                  <a:pt x="1043" y="701"/>
                </a:lnTo>
                <a:lnTo>
                  <a:pt x="1033" y="728"/>
                </a:lnTo>
                <a:lnTo>
                  <a:pt x="1023" y="755"/>
                </a:lnTo>
                <a:lnTo>
                  <a:pt x="1013" y="781"/>
                </a:lnTo>
                <a:lnTo>
                  <a:pt x="1002" y="809"/>
                </a:lnTo>
                <a:lnTo>
                  <a:pt x="987" y="846"/>
                </a:lnTo>
                <a:lnTo>
                  <a:pt x="972" y="881"/>
                </a:lnTo>
                <a:lnTo>
                  <a:pt x="962" y="904"/>
                </a:lnTo>
                <a:lnTo>
                  <a:pt x="951" y="928"/>
                </a:lnTo>
                <a:lnTo>
                  <a:pt x="941" y="953"/>
                </a:lnTo>
                <a:lnTo>
                  <a:pt x="930" y="977"/>
                </a:lnTo>
                <a:lnTo>
                  <a:pt x="914" y="1008"/>
                </a:lnTo>
                <a:lnTo>
                  <a:pt x="898" y="1040"/>
                </a:lnTo>
                <a:lnTo>
                  <a:pt x="879" y="1070"/>
                </a:lnTo>
                <a:lnTo>
                  <a:pt x="858" y="1100"/>
                </a:lnTo>
                <a:lnTo>
                  <a:pt x="836" y="1130"/>
                </a:lnTo>
                <a:lnTo>
                  <a:pt x="810" y="1158"/>
                </a:lnTo>
                <a:lnTo>
                  <a:pt x="781" y="1190"/>
                </a:lnTo>
                <a:lnTo>
                  <a:pt x="761" y="1209"/>
                </a:lnTo>
                <a:lnTo>
                  <a:pt x="737" y="1230"/>
                </a:lnTo>
                <a:lnTo>
                  <a:pt x="709" y="1253"/>
                </a:lnTo>
                <a:lnTo>
                  <a:pt x="686" y="1269"/>
                </a:lnTo>
                <a:lnTo>
                  <a:pt x="654" y="1289"/>
                </a:lnTo>
                <a:lnTo>
                  <a:pt x="606" y="1316"/>
                </a:lnTo>
                <a:lnTo>
                  <a:pt x="566" y="1334"/>
                </a:lnTo>
                <a:lnTo>
                  <a:pt x="536" y="1345"/>
                </a:lnTo>
                <a:lnTo>
                  <a:pt x="508" y="1357"/>
                </a:lnTo>
                <a:lnTo>
                  <a:pt x="473" y="1370"/>
                </a:lnTo>
                <a:lnTo>
                  <a:pt x="437" y="1381"/>
                </a:lnTo>
                <a:lnTo>
                  <a:pt x="401" y="1390"/>
                </a:lnTo>
                <a:lnTo>
                  <a:pt x="374" y="1398"/>
                </a:lnTo>
                <a:lnTo>
                  <a:pt x="341" y="1407"/>
                </a:lnTo>
                <a:lnTo>
                  <a:pt x="312" y="1415"/>
                </a:lnTo>
                <a:lnTo>
                  <a:pt x="274" y="1423"/>
                </a:lnTo>
                <a:lnTo>
                  <a:pt x="230" y="1433"/>
                </a:lnTo>
                <a:lnTo>
                  <a:pt x="190" y="1441"/>
                </a:lnTo>
                <a:lnTo>
                  <a:pt x="160" y="1448"/>
                </a:lnTo>
                <a:lnTo>
                  <a:pt x="131" y="1454"/>
                </a:lnTo>
                <a:lnTo>
                  <a:pt x="94" y="1461"/>
                </a:lnTo>
                <a:lnTo>
                  <a:pt x="51" y="1473"/>
                </a:lnTo>
                <a:lnTo>
                  <a:pt x="0" y="1494"/>
                </a:lnTo>
                <a:lnTo>
                  <a:pt x="2981" y="1496"/>
                </a:lnTo>
                <a:lnTo>
                  <a:pt x="2933" y="1478"/>
                </a:lnTo>
                <a:lnTo>
                  <a:pt x="2883" y="1467"/>
                </a:lnTo>
                <a:lnTo>
                  <a:pt x="2849" y="1461"/>
                </a:lnTo>
                <a:lnTo>
                  <a:pt x="2809" y="1453"/>
                </a:lnTo>
                <a:lnTo>
                  <a:pt x="2761" y="1441"/>
                </a:lnTo>
                <a:lnTo>
                  <a:pt x="2786" y="1448"/>
                </a:lnTo>
                <a:lnTo>
                  <a:pt x="2731" y="1433"/>
                </a:lnTo>
                <a:lnTo>
                  <a:pt x="2700" y="1425"/>
                </a:lnTo>
                <a:lnTo>
                  <a:pt x="2647" y="1410"/>
                </a:lnTo>
                <a:lnTo>
                  <a:pt x="2599" y="1394"/>
                </a:lnTo>
                <a:lnTo>
                  <a:pt x="2559" y="1380"/>
                </a:lnTo>
                <a:lnTo>
                  <a:pt x="2521" y="1367"/>
                </a:lnTo>
                <a:lnTo>
                  <a:pt x="2478" y="1352"/>
                </a:lnTo>
                <a:lnTo>
                  <a:pt x="2442" y="1337"/>
                </a:lnTo>
                <a:lnTo>
                  <a:pt x="2394" y="1314"/>
                </a:lnTo>
                <a:lnTo>
                  <a:pt x="2374" y="1302"/>
                </a:lnTo>
                <a:lnTo>
                  <a:pt x="2373" y="1302"/>
                </a:lnTo>
                <a:lnTo>
                  <a:pt x="2358" y="1293"/>
                </a:lnTo>
                <a:lnTo>
                  <a:pt x="2331" y="1278"/>
                </a:lnTo>
                <a:lnTo>
                  <a:pt x="2305" y="1259"/>
                </a:lnTo>
                <a:lnTo>
                  <a:pt x="2279" y="1237"/>
                </a:lnTo>
                <a:lnTo>
                  <a:pt x="2260" y="1219"/>
                </a:lnTo>
                <a:lnTo>
                  <a:pt x="2238" y="1198"/>
                </a:lnTo>
                <a:lnTo>
                  <a:pt x="2213" y="1168"/>
                </a:lnTo>
                <a:lnTo>
                  <a:pt x="2188" y="1137"/>
                </a:lnTo>
                <a:lnTo>
                  <a:pt x="2167" y="1108"/>
                </a:lnTo>
                <a:lnTo>
                  <a:pt x="2144" y="1078"/>
                </a:lnTo>
                <a:lnTo>
                  <a:pt x="2129" y="1053"/>
                </a:lnTo>
                <a:lnTo>
                  <a:pt x="2115" y="1033"/>
                </a:lnTo>
                <a:lnTo>
                  <a:pt x="2102" y="1011"/>
                </a:lnTo>
                <a:lnTo>
                  <a:pt x="2089" y="986"/>
                </a:lnTo>
                <a:lnTo>
                  <a:pt x="2077" y="959"/>
                </a:lnTo>
                <a:lnTo>
                  <a:pt x="2066" y="931"/>
                </a:lnTo>
                <a:lnTo>
                  <a:pt x="2055" y="902"/>
                </a:lnTo>
                <a:lnTo>
                  <a:pt x="2046" y="883"/>
                </a:lnTo>
                <a:lnTo>
                  <a:pt x="2037" y="861"/>
                </a:lnTo>
                <a:lnTo>
                  <a:pt x="2028" y="839"/>
                </a:lnTo>
                <a:lnTo>
                  <a:pt x="2018" y="818"/>
                </a:lnTo>
                <a:lnTo>
                  <a:pt x="2008" y="791"/>
                </a:lnTo>
                <a:lnTo>
                  <a:pt x="1996" y="763"/>
                </a:lnTo>
                <a:lnTo>
                  <a:pt x="1981" y="725"/>
                </a:lnTo>
                <a:lnTo>
                  <a:pt x="1967" y="697"/>
                </a:lnTo>
                <a:lnTo>
                  <a:pt x="1952" y="667"/>
                </a:lnTo>
                <a:lnTo>
                  <a:pt x="1938" y="634"/>
                </a:lnTo>
                <a:lnTo>
                  <a:pt x="1928" y="608"/>
                </a:lnTo>
                <a:lnTo>
                  <a:pt x="1914" y="577"/>
                </a:lnTo>
                <a:lnTo>
                  <a:pt x="1903" y="549"/>
                </a:lnTo>
                <a:lnTo>
                  <a:pt x="1882" y="507"/>
                </a:lnTo>
                <a:lnTo>
                  <a:pt x="1866" y="468"/>
                </a:lnTo>
                <a:lnTo>
                  <a:pt x="1850" y="434"/>
                </a:lnTo>
                <a:lnTo>
                  <a:pt x="1838" y="411"/>
                </a:lnTo>
                <a:lnTo>
                  <a:pt x="1824" y="381"/>
                </a:lnTo>
                <a:lnTo>
                  <a:pt x="1807" y="346"/>
                </a:lnTo>
                <a:lnTo>
                  <a:pt x="1794" y="320"/>
                </a:lnTo>
                <a:lnTo>
                  <a:pt x="1783" y="301"/>
                </a:lnTo>
                <a:lnTo>
                  <a:pt x="1776" y="285"/>
                </a:lnTo>
                <a:lnTo>
                  <a:pt x="1762" y="259"/>
                </a:lnTo>
                <a:lnTo>
                  <a:pt x="1749" y="234"/>
                </a:lnTo>
                <a:lnTo>
                  <a:pt x="1738" y="213"/>
                </a:lnTo>
                <a:lnTo>
                  <a:pt x="1727" y="191"/>
                </a:lnTo>
                <a:lnTo>
                  <a:pt x="1714" y="172"/>
                </a:lnTo>
                <a:lnTo>
                  <a:pt x="1703" y="160"/>
                </a:lnTo>
                <a:lnTo>
                  <a:pt x="1696" y="146"/>
                </a:lnTo>
                <a:lnTo>
                  <a:pt x="1689" y="136"/>
                </a:lnTo>
                <a:lnTo>
                  <a:pt x="1681" y="126"/>
                </a:lnTo>
                <a:lnTo>
                  <a:pt x="1676" y="121"/>
                </a:lnTo>
                <a:lnTo>
                  <a:pt x="1667" y="110"/>
                </a:lnTo>
                <a:lnTo>
                  <a:pt x="1655" y="95"/>
                </a:lnTo>
                <a:lnTo>
                  <a:pt x="1642" y="80"/>
                </a:lnTo>
                <a:lnTo>
                  <a:pt x="1628" y="63"/>
                </a:lnTo>
                <a:lnTo>
                  <a:pt x="1613" y="50"/>
                </a:lnTo>
                <a:lnTo>
                  <a:pt x="1598" y="38"/>
                </a:lnTo>
                <a:lnTo>
                  <a:pt x="1582" y="25"/>
                </a:lnTo>
                <a:lnTo>
                  <a:pt x="1557" y="14"/>
                </a:lnTo>
                <a:lnTo>
                  <a:pt x="1533" y="5"/>
                </a:lnTo>
                <a:lnTo>
                  <a:pt x="1503" y="0"/>
                </a:lnTo>
              </a:path>
            </a:pathLst>
          </a:custGeom>
          <a:noFill/>
          <a:ln w="19050" cap="rnd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rgbClr val="993366">
                        <a:gamma/>
                        <a:shade val="46275"/>
                        <a:invGamma/>
                      </a:srgbClr>
                    </a:gs>
                    <a:gs pos="50000">
                      <a:srgbClr val="993366"/>
                    </a:gs>
                    <a:gs pos="100000">
                      <a:srgbClr val="993366">
                        <a:gamma/>
                        <a:shade val="46275"/>
                        <a:invGamma/>
                      </a:srgbClr>
                    </a:gs>
                  </a:gsLst>
                  <a:lin ang="0" scaled="1"/>
                </a:gra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17961" dir="2700000" algn="ctr" rotWithShape="0">
                    <a:srgbClr val="292929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41746638-41FD-4FF2-9284-12EDCAE567D9}"/>
              </a:ext>
            </a:extLst>
          </p:cNvPr>
          <p:cNvSpPr txBox="1"/>
          <p:nvPr/>
        </p:nvSpPr>
        <p:spPr>
          <a:xfrm>
            <a:off x="581193" y="1869773"/>
            <a:ext cx="2593980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chemeClr val="tx2"/>
                </a:solidFill>
              </a:rPr>
              <a:t>Population: Normal</a:t>
            </a:r>
          </a:p>
          <a:p>
            <a:r>
              <a:rPr lang="en-US" sz="2400" dirty="0">
                <a:solidFill>
                  <a:schemeClr val="tx2"/>
                </a:solidFill>
              </a:rPr>
              <a:t>Mean: 0</a:t>
            </a:r>
          </a:p>
          <a:p>
            <a:r>
              <a:rPr lang="en-US" sz="2400" dirty="0">
                <a:solidFill>
                  <a:schemeClr val="tx2"/>
                </a:solidFill>
              </a:rPr>
              <a:t>S.D.: 1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15861ACB-20E6-F0E1-0729-FC7D53E64A0C}"/>
              </a:ext>
            </a:extLst>
          </p:cNvPr>
          <p:cNvSpPr txBox="1"/>
          <p:nvPr/>
        </p:nvSpPr>
        <p:spPr>
          <a:xfrm>
            <a:off x="640665" y="4524866"/>
            <a:ext cx="564609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tx2">
                    <a:lumMod val="20000"/>
                    <a:lumOff val="80000"/>
                  </a:schemeClr>
                </a:solidFill>
              </a:rPr>
              <a:t>Sample 1: -1.4,  0.2,  -1.7,  2.1,  -2.0,  0.5,  1.6,  -1.2,  0.6,  0.2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2B9628E1-6B77-3890-0D97-7A9C8E9B39BF}"/>
                  </a:ext>
                </a:extLst>
              </p:cNvPr>
              <p:cNvSpPr txBox="1"/>
              <p:nvPr/>
            </p:nvSpPr>
            <p:spPr>
              <a:xfrm>
                <a:off x="6864482" y="4571032"/>
                <a:ext cx="1066382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0" i="1" smtClean="0">
                              <a:solidFill>
                                <a:schemeClr val="tx2">
                                  <a:lumMod val="20000"/>
                                  <a:lumOff val="8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̅"/>
                              <m:ctrlPr>
                                <a:rPr lang="en-US" b="0" i="1" smtClean="0">
                                  <a:solidFill>
                                    <a:schemeClr val="tx2">
                                      <a:lumMod val="20000"/>
                                      <a:lumOff val="80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b="0" i="1" smtClean="0">
                                  <a:solidFill>
                                    <a:schemeClr val="tx2">
                                      <a:lumMod val="20000"/>
                                      <a:lumOff val="80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</m:acc>
                        </m:e>
                        <m:sub>
                          <m:r>
                            <a:rPr lang="en-US" b="0" i="1" smtClean="0">
                              <a:solidFill>
                                <a:schemeClr val="tx2">
                                  <a:lumMod val="20000"/>
                                  <a:lumOff val="8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n-US" b="0" i="1" smtClean="0">
                          <a:solidFill>
                            <a:schemeClr val="tx2">
                              <a:lumMod val="20000"/>
                              <a:lumOff val="80000"/>
                            </a:schemeClr>
                          </a:solidFill>
                          <a:latin typeface="Cambria Math" panose="02040503050406030204" pitchFamily="18" charset="0"/>
                        </a:rPr>
                        <m:t>=−0.1</m:t>
                      </m:r>
                    </m:oMath>
                  </m:oMathPara>
                </a14:m>
                <a:endParaRPr lang="en-US" dirty="0">
                  <a:solidFill>
                    <a:schemeClr val="tx2">
                      <a:lumMod val="20000"/>
                      <a:lumOff val="80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2B9628E1-6B77-3890-0D97-7A9C8E9B39B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64482" y="4571032"/>
                <a:ext cx="1066382" cy="276999"/>
              </a:xfrm>
              <a:prstGeom prst="rect">
                <a:avLst/>
              </a:prstGeom>
              <a:blipFill>
                <a:blip r:embed="rId2"/>
                <a:stretch>
                  <a:fillRect l="-2353" r="-3529" b="-1363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8ECB4355-86F0-F515-AE43-CABC143F6188}"/>
              </a:ext>
            </a:extLst>
          </p:cNvPr>
          <p:cNvCxnSpPr>
            <a:stCxn id="11" idx="3"/>
          </p:cNvCxnSpPr>
          <p:nvPr/>
        </p:nvCxnSpPr>
        <p:spPr>
          <a:xfrm>
            <a:off x="6286762" y="4709532"/>
            <a:ext cx="453403" cy="0"/>
          </a:xfrm>
          <a:prstGeom prst="straightConnector1">
            <a:avLst/>
          </a:prstGeom>
          <a:ln w="2540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>
            <a:extLst>
              <a:ext uri="{FF2B5EF4-FFF2-40B4-BE49-F238E27FC236}">
                <a16:creationId xmlns:a16="http://schemas.microsoft.com/office/drawing/2014/main" id="{21D7C753-EE21-095B-1AD4-BA30E1CA2615}"/>
              </a:ext>
            </a:extLst>
          </p:cNvPr>
          <p:cNvSpPr txBox="1"/>
          <p:nvPr/>
        </p:nvSpPr>
        <p:spPr>
          <a:xfrm>
            <a:off x="640665" y="4955345"/>
            <a:ext cx="594746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Sample 2: 0.8,  -0.3,  -0.6,  -1.1,  -1.3,  0.4,  -0.9,  -0.4,  -1.0,  -1.2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B13C6DC2-C6BC-B38D-DDB5-846359A2A1A0}"/>
                  </a:ext>
                </a:extLst>
              </p:cNvPr>
              <p:cNvSpPr txBox="1"/>
              <p:nvPr/>
            </p:nvSpPr>
            <p:spPr>
              <a:xfrm>
                <a:off x="6864482" y="5001511"/>
                <a:ext cx="1071704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̅"/>
                              <m:ctrlPr>
                                <a:rPr lang="en-US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</m:acc>
                        </m:e>
                        <m:sub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en-US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=−0.6</m:t>
                      </m:r>
                    </m:oMath>
                  </m:oMathPara>
                </a14:m>
                <a:endParaRPr lang="en-US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B13C6DC2-C6BC-B38D-DDB5-846359A2A1A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64482" y="5001511"/>
                <a:ext cx="1071704" cy="276999"/>
              </a:xfrm>
              <a:prstGeom prst="rect">
                <a:avLst/>
              </a:prstGeom>
              <a:blipFill>
                <a:blip r:embed="rId3"/>
                <a:stretch>
                  <a:fillRect l="-2353" r="-4706" b="-1304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5C90B112-3DD5-9FE6-6D3C-E50D6350A535}"/>
              </a:ext>
            </a:extLst>
          </p:cNvPr>
          <p:cNvCxnSpPr>
            <a:stCxn id="4" idx="3"/>
          </p:cNvCxnSpPr>
          <p:nvPr/>
        </p:nvCxnSpPr>
        <p:spPr>
          <a:xfrm>
            <a:off x="6588127" y="5140011"/>
            <a:ext cx="152038" cy="0"/>
          </a:xfrm>
          <a:prstGeom prst="straightConnector1">
            <a:avLst/>
          </a:prstGeom>
          <a:ln w="2540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5FB53EE4-7025-3B41-E154-A52A2D0B4298}"/>
              </a:ext>
            </a:extLst>
          </p:cNvPr>
          <p:cNvCxnSpPr/>
          <p:nvPr/>
        </p:nvCxnSpPr>
        <p:spPr>
          <a:xfrm>
            <a:off x="4053526" y="2100606"/>
            <a:ext cx="0" cy="1905000"/>
          </a:xfrm>
          <a:prstGeom prst="line">
            <a:avLst/>
          </a:prstGeom>
          <a:ln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1B000E59-D196-D031-F7C8-4011A85F031B}"/>
                  </a:ext>
                </a:extLst>
              </p:cNvPr>
              <p:cNvSpPr txBox="1"/>
              <p:nvPr/>
            </p:nvSpPr>
            <p:spPr>
              <a:xfrm>
                <a:off x="3740235" y="4005606"/>
                <a:ext cx="626582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𝜇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=0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1B000E59-D196-D031-F7C8-4011A85F031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40235" y="4005606"/>
                <a:ext cx="626582" cy="276999"/>
              </a:xfrm>
              <a:prstGeom prst="rect">
                <a:avLst/>
              </a:prstGeom>
              <a:blipFill>
                <a:blip r:embed="rId4"/>
                <a:stretch>
                  <a:fillRect l="-8000" r="-8000" b="-2173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75906205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EF6C08A8-2B32-2D69-2689-196A3D9690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Many, many Samples</a:t>
            </a:r>
          </a:p>
        </p:txBody>
      </p:sp>
      <p:sp>
        <p:nvSpPr>
          <p:cNvPr id="9" name="Freeform 17">
            <a:extLst>
              <a:ext uri="{FF2B5EF4-FFF2-40B4-BE49-F238E27FC236}">
                <a16:creationId xmlns:a16="http://schemas.microsoft.com/office/drawing/2014/main" id="{317A6665-3484-4F43-ED22-2DAEBB02DB40}"/>
              </a:ext>
            </a:extLst>
          </p:cNvPr>
          <p:cNvSpPr>
            <a:spLocks/>
          </p:cNvSpPr>
          <p:nvPr/>
        </p:nvSpPr>
        <p:spPr bwMode="auto">
          <a:xfrm>
            <a:off x="581193" y="2100606"/>
            <a:ext cx="6894047" cy="1905000"/>
          </a:xfrm>
          <a:custGeom>
            <a:avLst/>
            <a:gdLst>
              <a:gd name="T0" fmla="*/ 1441 w 2981"/>
              <a:gd name="T1" fmla="*/ 15 h 1496"/>
              <a:gd name="T2" fmla="*/ 1351 w 2981"/>
              <a:gd name="T3" fmla="*/ 84 h 1496"/>
              <a:gd name="T4" fmla="*/ 1290 w 2981"/>
              <a:gd name="T5" fmla="*/ 168 h 1496"/>
              <a:gd name="T6" fmla="*/ 1241 w 2981"/>
              <a:gd name="T7" fmla="*/ 252 h 1496"/>
              <a:gd name="T8" fmla="*/ 1197 w 2981"/>
              <a:gd name="T9" fmla="*/ 334 h 1496"/>
              <a:gd name="T10" fmla="*/ 1163 w 2981"/>
              <a:gd name="T11" fmla="*/ 408 h 1496"/>
              <a:gd name="T12" fmla="*/ 1123 w 2981"/>
              <a:gd name="T13" fmla="*/ 505 h 1496"/>
              <a:gd name="T14" fmla="*/ 1087 w 2981"/>
              <a:gd name="T15" fmla="*/ 590 h 1496"/>
              <a:gd name="T16" fmla="*/ 1053 w 2981"/>
              <a:gd name="T17" fmla="*/ 674 h 1496"/>
              <a:gd name="T18" fmla="*/ 1023 w 2981"/>
              <a:gd name="T19" fmla="*/ 755 h 1496"/>
              <a:gd name="T20" fmla="*/ 987 w 2981"/>
              <a:gd name="T21" fmla="*/ 846 h 1496"/>
              <a:gd name="T22" fmla="*/ 951 w 2981"/>
              <a:gd name="T23" fmla="*/ 928 h 1496"/>
              <a:gd name="T24" fmla="*/ 914 w 2981"/>
              <a:gd name="T25" fmla="*/ 1008 h 1496"/>
              <a:gd name="T26" fmla="*/ 858 w 2981"/>
              <a:gd name="T27" fmla="*/ 1100 h 1496"/>
              <a:gd name="T28" fmla="*/ 781 w 2981"/>
              <a:gd name="T29" fmla="*/ 1190 h 1496"/>
              <a:gd name="T30" fmla="*/ 709 w 2981"/>
              <a:gd name="T31" fmla="*/ 1253 h 1496"/>
              <a:gd name="T32" fmla="*/ 606 w 2981"/>
              <a:gd name="T33" fmla="*/ 1316 h 1496"/>
              <a:gd name="T34" fmla="*/ 508 w 2981"/>
              <a:gd name="T35" fmla="*/ 1357 h 1496"/>
              <a:gd name="T36" fmla="*/ 401 w 2981"/>
              <a:gd name="T37" fmla="*/ 1390 h 1496"/>
              <a:gd name="T38" fmla="*/ 312 w 2981"/>
              <a:gd name="T39" fmla="*/ 1415 h 1496"/>
              <a:gd name="T40" fmla="*/ 190 w 2981"/>
              <a:gd name="T41" fmla="*/ 1441 h 1496"/>
              <a:gd name="T42" fmla="*/ 94 w 2981"/>
              <a:gd name="T43" fmla="*/ 1461 h 1496"/>
              <a:gd name="T44" fmla="*/ 2981 w 2981"/>
              <a:gd name="T45" fmla="*/ 1496 h 1496"/>
              <a:gd name="T46" fmla="*/ 2849 w 2981"/>
              <a:gd name="T47" fmla="*/ 1461 h 1496"/>
              <a:gd name="T48" fmla="*/ 2786 w 2981"/>
              <a:gd name="T49" fmla="*/ 1448 h 1496"/>
              <a:gd name="T50" fmla="*/ 2647 w 2981"/>
              <a:gd name="T51" fmla="*/ 1410 h 1496"/>
              <a:gd name="T52" fmla="*/ 2521 w 2981"/>
              <a:gd name="T53" fmla="*/ 1367 h 1496"/>
              <a:gd name="T54" fmla="*/ 2394 w 2981"/>
              <a:gd name="T55" fmla="*/ 1314 h 1496"/>
              <a:gd name="T56" fmla="*/ 2358 w 2981"/>
              <a:gd name="T57" fmla="*/ 1293 h 1496"/>
              <a:gd name="T58" fmla="*/ 2279 w 2981"/>
              <a:gd name="T59" fmla="*/ 1237 h 1496"/>
              <a:gd name="T60" fmla="*/ 2213 w 2981"/>
              <a:gd name="T61" fmla="*/ 1168 h 1496"/>
              <a:gd name="T62" fmla="*/ 2144 w 2981"/>
              <a:gd name="T63" fmla="*/ 1078 h 1496"/>
              <a:gd name="T64" fmla="*/ 2102 w 2981"/>
              <a:gd name="T65" fmla="*/ 1011 h 1496"/>
              <a:gd name="T66" fmla="*/ 2066 w 2981"/>
              <a:gd name="T67" fmla="*/ 931 h 1496"/>
              <a:gd name="T68" fmla="*/ 2037 w 2981"/>
              <a:gd name="T69" fmla="*/ 861 h 1496"/>
              <a:gd name="T70" fmla="*/ 2008 w 2981"/>
              <a:gd name="T71" fmla="*/ 791 h 1496"/>
              <a:gd name="T72" fmla="*/ 1967 w 2981"/>
              <a:gd name="T73" fmla="*/ 697 h 1496"/>
              <a:gd name="T74" fmla="*/ 1928 w 2981"/>
              <a:gd name="T75" fmla="*/ 608 h 1496"/>
              <a:gd name="T76" fmla="*/ 1882 w 2981"/>
              <a:gd name="T77" fmla="*/ 507 h 1496"/>
              <a:gd name="T78" fmla="*/ 1838 w 2981"/>
              <a:gd name="T79" fmla="*/ 411 h 1496"/>
              <a:gd name="T80" fmla="*/ 1794 w 2981"/>
              <a:gd name="T81" fmla="*/ 320 h 1496"/>
              <a:gd name="T82" fmla="*/ 1762 w 2981"/>
              <a:gd name="T83" fmla="*/ 259 h 1496"/>
              <a:gd name="T84" fmla="*/ 1727 w 2981"/>
              <a:gd name="T85" fmla="*/ 191 h 1496"/>
              <a:gd name="T86" fmla="*/ 1696 w 2981"/>
              <a:gd name="T87" fmla="*/ 146 h 1496"/>
              <a:gd name="T88" fmla="*/ 1676 w 2981"/>
              <a:gd name="T89" fmla="*/ 121 h 1496"/>
              <a:gd name="T90" fmla="*/ 1642 w 2981"/>
              <a:gd name="T91" fmla="*/ 80 h 1496"/>
              <a:gd name="T92" fmla="*/ 1598 w 2981"/>
              <a:gd name="T93" fmla="*/ 38 h 1496"/>
              <a:gd name="T94" fmla="*/ 1533 w 2981"/>
              <a:gd name="T95" fmla="*/ 5 h 149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</a:cxnLst>
            <a:rect l="0" t="0" r="r" b="b"/>
            <a:pathLst>
              <a:path w="2981" h="1496">
                <a:moveTo>
                  <a:pt x="1503" y="0"/>
                </a:moveTo>
                <a:lnTo>
                  <a:pt x="1474" y="7"/>
                </a:lnTo>
                <a:lnTo>
                  <a:pt x="1441" y="15"/>
                </a:lnTo>
                <a:lnTo>
                  <a:pt x="1406" y="34"/>
                </a:lnTo>
                <a:lnTo>
                  <a:pt x="1377" y="58"/>
                </a:lnTo>
                <a:lnTo>
                  <a:pt x="1351" y="84"/>
                </a:lnTo>
                <a:lnTo>
                  <a:pt x="1329" y="109"/>
                </a:lnTo>
                <a:lnTo>
                  <a:pt x="1311" y="135"/>
                </a:lnTo>
                <a:lnTo>
                  <a:pt x="1290" y="168"/>
                </a:lnTo>
                <a:lnTo>
                  <a:pt x="1276" y="190"/>
                </a:lnTo>
                <a:lnTo>
                  <a:pt x="1258" y="223"/>
                </a:lnTo>
                <a:lnTo>
                  <a:pt x="1241" y="252"/>
                </a:lnTo>
                <a:lnTo>
                  <a:pt x="1222" y="285"/>
                </a:lnTo>
                <a:lnTo>
                  <a:pt x="1211" y="307"/>
                </a:lnTo>
                <a:lnTo>
                  <a:pt x="1197" y="334"/>
                </a:lnTo>
                <a:lnTo>
                  <a:pt x="1186" y="360"/>
                </a:lnTo>
                <a:lnTo>
                  <a:pt x="1175" y="383"/>
                </a:lnTo>
                <a:lnTo>
                  <a:pt x="1163" y="408"/>
                </a:lnTo>
                <a:lnTo>
                  <a:pt x="1151" y="439"/>
                </a:lnTo>
                <a:lnTo>
                  <a:pt x="1136" y="476"/>
                </a:lnTo>
                <a:lnTo>
                  <a:pt x="1123" y="505"/>
                </a:lnTo>
                <a:lnTo>
                  <a:pt x="1114" y="526"/>
                </a:lnTo>
                <a:lnTo>
                  <a:pt x="1099" y="558"/>
                </a:lnTo>
                <a:lnTo>
                  <a:pt x="1087" y="590"/>
                </a:lnTo>
                <a:lnTo>
                  <a:pt x="1077" y="612"/>
                </a:lnTo>
                <a:lnTo>
                  <a:pt x="1063" y="646"/>
                </a:lnTo>
                <a:lnTo>
                  <a:pt x="1053" y="674"/>
                </a:lnTo>
                <a:lnTo>
                  <a:pt x="1043" y="701"/>
                </a:lnTo>
                <a:lnTo>
                  <a:pt x="1033" y="728"/>
                </a:lnTo>
                <a:lnTo>
                  <a:pt x="1023" y="755"/>
                </a:lnTo>
                <a:lnTo>
                  <a:pt x="1013" y="781"/>
                </a:lnTo>
                <a:lnTo>
                  <a:pt x="1002" y="809"/>
                </a:lnTo>
                <a:lnTo>
                  <a:pt x="987" y="846"/>
                </a:lnTo>
                <a:lnTo>
                  <a:pt x="972" y="881"/>
                </a:lnTo>
                <a:lnTo>
                  <a:pt x="962" y="904"/>
                </a:lnTo>
                <a:lnTo>
                  <a:pt x="951" y="928"/>
                </a:lnTo>
                <a:lnTo>
                  <a:pt x="941" y="953"/>
                </a:lnTo>
                <a:lnTo>
                  <a:pt x="930" y="977"/>
                </a:lnTo>
                <a:lnTo>
                  <a:pt x="914" y="1008"/>
                </a:lnTo>
                <a:lnTo>
                  <a:pt x="898" y="1040"/>
                </a:lnTo>
                <a:lnTo>
                  <a:pt x="879" y="1070"/>
                </a:lnTo>
                <a:lnTo>
                  <a:pt x="858" y="1100"/>
                </a:lnTo>
                <a:lnTo>
                  <a:pt x="836" y="1130"/>
                </a:lnTo>
                <a:lnTo>
                  <a:pt x="810" y="1158"/>
                </a:lnTo>
                <a:lnTo>
                  <a:pt x="781" y="1190"/>
                </a:lnTo>
                <a:lnTo>
                  <a:pt x="761" y="1209"/>
                </a:lnTo>
                <a:lnTo>
                  <a:pt x="737" y="1230"/>
                </a:lnTo>
                <a:lnTo>
                  <a:pt x="709" y="1253"/>
                </a:lnTo>
                <a:lnTo>
                  <a:pt x="686" y="1269"/>
                </a:lnTo>
                <a:lnTo>
                  <a:pt x="654" y="1289"/>
                </a:lnTo>
                <a:lnTo>
                  <a:pt x="606" y="1316"/>
                </a:lnTo>
                <a:lnTo>
                  <a:pt x="566" y="1334"/>
                </a:lnTo>
                <a:lnTo>
                  <a:pt x="536" y="1345"/>
                </a:lnTo>
                <a:lnTo>
                  <a:pt x="508" y="1357"/>
                </a:lnTo>
                <a:lnTo>
                  <a:pt x="473" y="1370"/>
                </a:lnTo>
                <a:lnTo>
                  <a:pt x="437" y="1381"/>
                </a:lnTo>
                <a:lnTo>
                  <a:pt x="401" y="1390"/>
                </a:lnTo>
                <a:lnTo>
                  <a:pt x="374" y="1398"/>
                </a:lnTo>
                <a:lnTo>
                  <a:pt x="341" y="1407"/>
                </a:lnTo>
                <a:lnTo>
                  <a:pt x="312" y="1415"/>
                </a:lnTo>
                <a:lnTo>
                  <a:pt x="274" y="1423"/>
                </a:lnTo>
                <a:lnTo>
                  <a:pt x="230" y="1433"/>
                </a:lnTo>
                <a:lnTo>
                  <a:pt x="190" y="1441"/>
                </a:lnTo>
                <a:lnTo>
                  <a:pt x="160" y="1448"/>
                </a:lnTo>
                <a:lnTo>
                  <a:pt x="131" y="1454"/>
                </a:lnTo>
                <a:lnTo>
                  <a:pt x="94" y="1461"/>
                </a:lnTo>
                <a:lnTo>
                  <a:pt x="51" y="1473"/>
                </a:lnTo>
                <a:lnTo>
                  <a:pt x="0" y="1494"/>
                </a:lnTo>
                <a:lnTo>
                  <a:pt x="2981" y="1496"/>
                </a:lnTo>
                <a:lnTo>
                  <a:pt x="2933" y="1478"/>
                </a:lnTo>
                <a:lnTo>
                  <a:pt x="2883" y="1467"/>
                </a:lnTo>
                <a:lnTo>
                  <a:pt x="2849" y="1461"/>
                </a:lnTo>
                <a:lnTo>
                  <a:pt x="2809" y="1453"/>
                </a:lnTo>
                <a:lnTo>
                  <a:pt x="2761" y="1441"/>
                </a:lnTo>
                <a:lnTo>
                  <a:pt x="2786" y="1448"/>
                </a:lnTo>
                <a:lnTo>
                  <a:pt x="2731" y="1433"/>
                </a:lnTo>
                <a:lnTo>
                  <a:pt x="2700" y="1425"/>
                </a:lnTo>
                <a:lnTo>
                  <a:pt x="2647" y="1410"/>
                </a:lnTo>
                <a:lnTo>
                  <a:pt x="2599" y="1394"/>
                </a:lnTo>
                <a:lnTo>
                  <a:pt x="2559" y="1380"/>
                </a:lnTo>
                <a:lnTo>
                  <a:pt x="2521" y="1367"/>
                </a:lnTo>
                <a:lnTo>
                  <a:pt x="2478" y="1352"/>
                </a:lnTo>
                <a:lnTo>
                  <a:pt x="2442" y="1337"/>
                </a:lnTo>
                <a:lnTo>
                  <a:pt x="2394" y="1314"/>
                </a:lnTo>
                <a:lnTo>
                  <a:pt x="2374" y="1302"/>
                </a:lnTo>
                <a:lnTo>
                  <a:pt x="2373" y="1302"/>
                </a:lnTo>
                <a:lnTo>
                  <a:pt x="2358" y="1293"/>
                </a:lnTo>
                <a:lnTo>
                  <a:pt x="2331" y="1278"/>
                </a:lnTo>
                <a:lnTo>
                  <a:pt x="2305" y="1259"/>
                </a:lnTo>
                <a:lnTo>
                  <a:pt x="2279" y="1237"/>
                </a:lnTo>
                <a:lnTo>
                  <a:pt x="2260" y="1219"/>
                </a:lnTo>
                <a:lnTo>
                  <a:pt x="2238" y="1198"/>
                </a:lnTo>
                <a:lnTo>
                  <a:pt x="2213" y="1168"/>
                </a:lnTo>
                <a:lnTo>
                  <a:pt x="2188" y="1137"/>
                </a:lnTo>
                <a:lnTo>
                  <a:pt x="2167" y="1108"/>
                </a:lnTo>
                <a:lnTo>
                  <a:pt x="2144" y="1078"/>
                </a:lnTo>
                <a:lnTo>
                  <a:pt x="2129" y="1053"/>
                </a:lnTo>
                <a:lnTo>
                  <a:pt x="2115" y="1033"/>
                </a:lnTo>
                <a:lnTo>
                  <a:pt x="2102" y="1011"/>
                </a:lnTo>
                <a:lnTo>
                  <a:pt x="2089" y="986"/>
                </a:lnTo>
                <a:lnTo>
                  <a:pt x="2077" y="959"/>
                </a:lnTo>
                <a:lnTo>
                  <a:pt x="2066" y="931"/>
                </a:lnTo>
                <a:lnTo>
                  <a:pt x="2055" y="902"/>
                </a:lnTo>
                <a:lnTo>
                  <a:pt x="2046" y="883"/>
                </a:lnTo>
                <a:lnTo>
                  <a:pt x="2037" y="861"/>
                </a:lnTo>
                <a:lnTo>
                  <a:pt x="2028" y="839"/>
                </a:lnTo>
                <a:lnTo>
                  <a:pt x="2018" y="818"/>
                </a:lnTo>
                <a:lnTo>
                  <a:pt x="2008" y="791"/>
                </a:lnTo>
                <a:lnTo>
                  <a:pt x="1996" y="763"/>
                </a:lnTo>
                <a:lnTo>
                  <a:pt x="1981" y="725"/>
                </a:lnTo>
                <a:lnTo>
                  <a:pt x="1967" y="697"/>
                </a:lnTo>
                <a:lnTo>
                  <a:pt x="1952" y="667"/>
                </a:lnTo>
                <a:lnTo>
                  <a:pt x="1938" y="634"/>
                </a:lnTo>
                <a:lnTo>
                  <a:pt x="1928" y="608"/>
                </a:lnTo>
                <a:lnTo>
                  <a:pt x="1914" y="577"/>
                </a:lnTo>
                <a:lnTo>
                  <a:pt x="1903" y="549"/>
                </a:lnTo>
                <a:lnTo>
                  <a:pt x="1882" y="507"/>
                </a:lnTo>
                <a:lnTo>
                  <a:pt x="1866" y="468"/>
                </a:lnTo>
                <a:lnTo>
                  <a:pt x="1850" y="434"/>
                </a:lnTo>
                <a:lnTo>
                  <a:pt x="1838" y="411"/>
                </a:lnTo>
                <a:lnTo>
                  <a:pt x="1824" y="381"/>
                </a:lnTo>
                <a:lnTo>
                  <a:pt x="1807" y="346"/>
                </a:lnTo>
                <a:lnTo>
                  <a:pt x="1794" y="320"/>
                </a:lnTo>
                <a:lnTo>
                  <a:pt x="1783" y="301"/>
                </a:lnTo>
                <a:lnTo>
                  <a:pt x="1776" y="285"/>
                </a:lnTo>
                <a:lnTo>
                  <a:pt x="1762" y="259"/>
                </a:lnTo>
                <a:lnTo>
                  <a:pt x="1749" y="234"/>
                </a:lnTo>
                <a:lnTo>
                  <a:pt x="1738" y="213"/>
                </a:lnTo>
                <a:lnTo>
                  <a:pt x="1727" y="191"/>
                </a:lnTo>
                <a:lnTo>
                  <a:pt x="1714" y="172"/>
                </a:lnTo>
                <a:lnTo>
                  <a:pt x="1703" y="160"/>
                </a:lnTo>
                <a:lnTo>
                  <a:pt x="1696" y="146"/>
                </a:lnTo>
                <a:lnTo>
                  <a:pt x="1689" y="136"/>
                </a:lnTo>
                <a:lnTo>
                  <a:pt x="1681" y="126"/>
                </a:lnTo>
                <a:lnTo>
                  <a:pt x="1676" y="121"/>
                </a:lnTo>
                <a:lnTo>
                  <a:pt x="1667" y="110"/>
                </a:lnTo>
                <a:lnTo>
                  <a:pt x="1655" y="95"/>
                </a:lnTo>
                <a:lnTo>
                  <a:pt x="1642" y="80"/>
                </a:lnTo>
                <a:lnTo>
                  <a:pt x="1628" y="63"/>
                </a:lnTo>
                <a:lnTo>
                  <a:pt x="1613" y="50"/>
                </a:lnTo>
                <a:lnTo>
                  <a:pt x="1598" y="38"/>
                </a:lnTo>
                <a:lnTo>
                  <a:pt x="1582" y="25"/>
                </a:lnTo>
                <a:lnTo>
                  <a:pt x="1557" y="14"/>
                </a:lnTo>
                <a:lnTo>
                  <a:pt x="1533" y="5"/>
                </a:lnTo>
                <a:lnTo>
                  <a:pt x="1503" y="0"/>
                </a:lnTo>
              </a:path>
            </a:pathLst>
          </a:custGeom>
          <a:noFill/>
          <a:ln w="19050" cap="rnd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rgbClr val="993366">
                        <a:gamma/>
                        <a:shade val="46275"/>
                        <a:invGamma/>
                      </a:srgbClr>
                    </a:gs>
                    <a:gs pos="50000">
                      <a:srgbClr val="993366"/>
                    </a:gs>
                    <a:gs pos="100000">
                      <a:srgbClr val="993366">
                        <a:gamma/>
                        <a:shade val="46275"/>
                        <a:invGamma/>
                      </a:srgbClr>
                    </a:gs>
                  </a:gsLst>
                  <a:lin ang="0" scaled="1"/>
                </a:gra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17961" dir="2700000" algn="ctr" rotWithShape="0">
                    <a:srgbClr val="292929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41746638-41FD-4FF2-9284-12EDCAE567D9}"/>
              </a:ext>
            </a:extLst>
          </p:cNvPr>
          <p:cNvSpPr txBox="1"/>
          <p:nvPr/>
        </p:nvSpPr>
        <p:spPr>
          <a:xfrm>
            <a:off x="581193" y="1869773"/>
            <a:ext cx="2593980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chemeClr val="tx2"/>
                </a:solidFill>
              </a:rPr>
              <a:t>Population: Normal</a:t>
            </a:r>
          </a:p>
          <a:p>
            <a:r>
              <a:rPr lang="en-US" sz="2400" dirty="0">
                <a:solidFill>
                  <a:schemeClr val="tx2"/>
                </a:solidFill>
              </a:rPr>
              <a:t>Mean: 0</a:t>
            </a:r>
          </a:p>
          <a:p>
            <a:r>
              <a:rPr lang="en-US" sz="2400" dirty="0">
                <a:solidFill>
                  <a:schemeClr val="tx2"/>
                </a:solidFill>
              </a:rPr>
              <a:t>S.D.: 1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15861ACB-20E6-F0E1-0729-FC7D53E64A0C}"/>
              </a:ext>
            </a:extLst>
          </p:cNvPr>
          <p:cNvSpPr txBox="1"/>
          <p:nvPr/>
        </p:nvSpPr>
        <p:spPr>
          <a:xfrm>
            <a:off x="640665" y="4524866"/>
            <a:ext cx="564609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tx2">
                    <a:lumMod val="20000"/>
                    <a:lumOff val="80000"/>
                  </a:schemeClr>
                </a:solidFill>
              </a:rPr>
              <a:t>Sample 1: -1.4,  0.2,  -1.7,  2.1,  -2.0,  0.5,  1.6,  -1.2,  0.6,  0.2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2B9628E1-6B77-3890-0D97-7A9C8E9B39BF}"/>
                  </a:ext>
                </a:extLst>
              </p:cNvPr>
              <p:cNvSpPr txBox="1"/>
              <p:nvPr/>
            </p:nvSpPr>
            <p:spPr>
              <a:xfrm>
                <a:off x="6864482" y="4571032"/>
                <a:ext cx="1066382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0" i="1" smtClean="0">
                              <a:solidFill>
                                <a:schemeClr val="tx2">
                                  <a:lumMod val="20000"/>
                                  <a:lumOff val="8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̅"/>
                              <m:ctrlPr>
                                <a:rPr lang="en-US" b="0" i="1" smtClean="0">
                                  <a:solidFill>
                                    <a:schemeClr val="tx2">
                                      <a:lumMod val="20000"/>
                                      <a:lumOff val="80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b="0" i="1" smtClean="0">
                                  <a:solidFill>
                                    <a:schemeClr val="tx2">
                                      <a:lumMod val="20000"/>
                                      <a:lumOff val="80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</m:acc>
                        </m:e>
                        <m:sub>
                          <m:r>
                            <a:rPr lang="en-US" b="0" i="1" smtClean="0">
                              <a:solidFill>
                                <a:schemeClr val="tx2">
                                  <a:lumMod val="20000"/>
                                  <a:lumOff val="8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n-US" b="0" i="1" smtClean="0">
                          <a:solidFill>
                            <a:schemeClr val="tx2">
                              <a:lumMod val="20000"/>
                              <a:lumOff val="80000"/>
                            </a:schemeClr>
                          </a:solidFill>
                          <a:latin typeface="Cambria Math" panose="02040503050406030204" pitchFamily="18" charset="0"/>
                        </a:rPr>
                        <m:t>=−0.1</m:t>
                      </m:r>
                    </m:oMath>
                  </m:oMathPara>
                </a14:m>
                <a:endParaRPr lang="en-US" dirty="0">
                  <a:solidFill>
                    <a:schemeClr val="tx2">
                      <a:lumMod val="20000"/>
                      <a:lumOff val="80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2B9628E1-6B77-3890-0D97-7A9C8E9B39B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64482" y="4571032"/>
                <a:ext cx="1066382" cy="276999"/>
              </a:xfrm>
              <a:prstGeom prst="rect">
                <a:avLst/>
              </a:prstGeom>
              <a:blipFill>
                <a:blip r:embed="rId2"/>
                <a:stretch>
                  <a:fillRect l="-2353" r="-3529" b="-1363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8ECB4355-86F0-F515-AE43-CABC143F6188}"/>
              </a:ext>
            </a:extLst>
          </p:cNvPr>
          <p:cNvCxnSpPr>
            <a:stCxn id="11" idx="3"/>
          </p:cNvCxnSpPr>
          <p:nvPr/>
        </p:nvCxnSpPr>
        <p:spPr>
          <a:xfrm>
            <a:off x="6286762" y="4709532"/>
            <a:ext cx="453403" cy="0"/>
          </a:xfrm>
          <a:prstGeom prst="straightConnector1">
            <a:avLst/>
          </a:prstGeom>
          <a:ln w="2540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>
            <a:extLst>
              <a:ext uri="{FF2B5EF4-FFF2-40B4-BE49-F238E27FC236}">
                <a16:creationId xmlns:a16="http://schemas.microsoft.com/office/drawing/2014/main" id="{21D7C753-EE21-095B-1AD4-BA30E1CA2615}"/>
              </a:ext>
            </a:extLst>
          </p:cNvPr>
          <p:cNvSpPr txBox="1"/>
          <p:nvPr/>
        </p:nvSpPr>
        <p:spPr>
          <a:xfrm>
            <a:off x="640665" y="4955345"/>
            <a:ext cx="594746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tx2">
                    <a:lumMod val="20000"/>
                    <a:lumOff val="80000"/>
                  </a:schemeClr>
                </a:solidFill>
              </a:rPr>
              <a:t>Sample 2: 0.8,  -0.3,  -0.6,  -1.1,  -1.3,  0.4,  -0.9,  -0.4,  -1.0,  -1.2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B13C6DC2-C6BC-B38D-DDB5-846359A2A1A0}"/>
                  </a:ext>
                </a:extLst>
              </p:cNvPr>
              <p:cNvSpPr txBox="1"/>
              <p:nvPr/>
            </p:nvSpPr>
            <p:spPr>
              <a:xfrm>
                <a:off x="6864482" y="5001511"/>
                <a:ext cx="1071704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0" i="1" smtClean="0">
                              <a:solidFill>
                                <a:schemeClr val="tx2">
                                  <a:lumMod val="20000"/>
                                  <a:lumOff val="8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̅"/>
                              <m:ctrlPr>
                                <a:rPr lang="en-US" b="0" i="1" smtClean="0">
                                  <a:solidFill>
                                    <a:schemeClr val="tx2">
                                      <a:lumMod val="20000"/>
                                      <a:lumOff val="80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b="0" i="1" smtClean="0">
                                  <a:solidFill>
                                    <a:schemeClr val="tx2">
                                      <a:lumMod val="20000"/>
                                      <a:lumOff val="80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</m:acc>
                        </m:e>
                        <m:sub>
                          <m:r>
                            <a:rPr lang="en-US" b="0" i="1" smtClean="0">
                              <a:solidFill>
                                <a:schemeClr val="tx2">
                                  <a:lumMod val="20000"/>
                                  <a:lumOff val="8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en-US" b="0" i="1" smtClean="0">
                          <a:solidFill>
                            <a:schemeClr val="tx2">
                              <a:lumMod val="20000"/>
                              <a:lumOff val="80000"/>
                            </a:schemeClr>
                          </a:solidFill>
                          <a:latin typeface="Cambria Math" panose="02040503050406030204" pitchFamily="18" charset="0"/>
                        </a:rPr>
                        <m:t>=−0.6</m:t>
                      </m:r>
                    </m:oMath>
                  </m:oMathPara>
                </a14:m>
                <a:endParaRPr lang="en-US" dirty="0">
                  <a:solidFill>
                    <a:schemeClr val="tx2">
                      <a:lumMod val="20000"/>
                      <a:lumOff val="80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B13C6DC2-C6BC-B38D-DDB5-846359A2A1A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64482" y="5001511"/>
                <a:ext cx="1071704" cy="276999"/>
              </a:xfrm>
              <a:prstGeom prst="rect">
                <a:avLst/>
              </a:prstGeom>
              <a:blipFill>
                <a:blip r:embed="rId3"/>
                <a:stretch>
                  <a:fillRect l="-2353" r="-4706" b="-1304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5C90B112-3DD5-9FE6-6D3C-E50D6350A535}"/>
              </a:ext>
            </a:extLst>
          </p:cNvPr>
          <p:cNvCxnSpPr>
            <a:stCxn id="4" idx="3"/>
          </p:cNvCxnSpPr>
          <p:nvPr/>
        </p:nvCxnSpPr>
        <p:spPr>
          <a:xfrm>
            <a:off x="6588127" y="5140011"/>
            <a:ext cx="152038" cy="0"/>
          </a:xfrm>
          <a:prstGeom prst="straightConnector1">
            <a:avLst/>
          </a:prstGeom>
          <a:ln w="2540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CF0B26F2-B761-871A-A3CC-0C47A3004A6B}"/>
              </a:ext>
            </a:extLst>
          </p:cNvPr>
          <p:cNvSpPr txBox="1"/>
          <p:nvPr/>
        </p:nvSpPr>
        <p:spPr>
          <a:xfrm>
            <a:off x="640665" y="5367291"/>
            <a:ext cx="572143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Sample 3: -0.2,  2.2,  0.7,  0.5,  1.2,  -0.1,  -0.6,  -0.6,  0.7,  -0.6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711F727E-40D1-D0AF-F88C-01B2897BD358}"/>
                  </a:ext>
                </a:extLst>
              </p:cNvPr>
              <p:cNvSpPr txBox="1"/>
              <p:nvPr/>
            </p:nvSpPr>
            <p:spPr>
              <a:xfrm>
                <a:off x="6864482" y="5413457"/>
                <a:ext cx="898579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̅"/>
                              <m:ctrlPr>
                                <a:rPr lang="en-US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</m:acc>
                        </m:e>
                        <m:sub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</m:sub>
                      </m:sSub>
                      <m:r>
                        <a:rPr lang="en-US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=0.3</m:t>
                      </m:r>
                    </m:oMath>
                  </m:oMathPara>
                </a14:m>
                <a:endParaRPr lang="en-US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711F727E-40D1-D0AF-F88C-01B2897BD35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64482" y="5413457"/>
                <a:ext cx="898579" cy="276999"/>
              </a:xfrm>
              <a:prstGeom prst="rect">
                <a:avLst/>
              </a:prstGeom>
              <a:blipFill>
                <a:blip r:embed="rId4"/>
                <a:stretch>
                  <a:fillRect l="-2778" r="-4167" b="-1818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899A9620-C487-FDAD-01EB-A37E1CF43282}"/>
              </a:ext>
            </a:extLst>
          </p:cNvPr>
          <p:cNvCxnSpPr>
            <a:stCxn id="8" idx="3"/>
          </p:cNvCxnSpPr>
          <p:nvPr/>
        </p:nvCxnSpPr>
        <p:spPr>
          <a:xfrm>
            <a:off x="6362103" y="5551957"/>
            <a:ext cx="378062" cy="0"/>
          </a:xfrm>
          <a:prstGeom prst="straightConnector1">
            <a:avLst/>
          </a:prstGeom>
          <a:ln w="2540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AD113340-BFFD-01F5-54EF-2E2C664EBF8C}"/>
              </a:ext>
            </a:extLst>
          </p:cNvPr>
          <p:cNvCxnSpPr/>
          <p:nvPr/>
        </p:nvCxnSpPr>
        <p:spPr>
          <a:xfrm>
            <a:off x="4053526" y="2100606"/>
            <a:ext cx="0" cy="1905000"/>
          </a:xfrm>
          <a:prstGeom prst="line">
            <a:avLst/>
          </a:prstGeom>
          <a:ln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1F8E0216-AC9B-6E47-65B8-F1BA83D6CF03}"/>
                  </a:ext>
                </a:extLst>
              </p:cNvPr>
              <p:cNvSpPr txBox="1"/>
              <p:nvPr/>
            </p:nvSpPr>
            <p:spPr>
              <a:xfrm>
                <a:off x="3740235" y="4005606"/>
                <a:ext cx="626582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𝜇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=0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1F8E0216-AC9B-6E47-65B8-F1BA83D6CF0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40235" y="4005606"/>
                <a:ext cx="626582" cy="276999"/>
              </a:xfrm>
              <a:prstGeom prst="rect">
                <a:avLst/>
              </a:prstGeom>
              <a:blipFill>
                <a:blip r:embed="rId5"/>
                <a:stretch>
                  <a:fillRect l="-8000" r="-8000" b="-2173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7331523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EF6C08A8-2B32-2D69-2689-196A3D9690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Many, many Samples</a:t>
            </a:r>
          </a:p>
        </p:txBody>
      </p:sp>
      <p:sp>
        <p:nvSpPr>
          <p:cNvPr id="9" name="Freeform 17">
            <a:extLst>
              <a:ext uri="{FF2B5EF4-FFF2-40B4-BE49-F238E27FC236}">
                <a16:creationId xmlns:a16="http://schemas.microsoft.com/office/drawing/2014/main" id="{317A6665-3484-4F43-ED22-2DAEBB02DB40}"/>
              </a:ext>
            </a:extLst>
          </p:cNvPr>
          <p:cNvSpPr>
            <a:spLocks/>
          </p:cNvSpPr>
          <p:nvPr/>
        </p:nvSpPr>
        <p:spPr bwMode="auto">
          <a:xfrm>
            <a:off x="581193" y="2100606"/>
            <a:ext cx="6894047" cy="1905000"/>
          </a:xfrm>
          <a:custGeom>
            <a:avLst/>
            <a:gdLst>
              <a:gd name="T0" fmla="*/ 1441 w 2981"/>
              <a:gd name="T1" fmla="*/ 15 h 1496"/>
              <a:gd name="T2" fmla="*/ 1351 w 2981"/>
              <a:gd name="T3" fmla="*/ 84 h 1496"/>
              <a:gd name="T4" fmla="*/ 1290 w 2981"/>
              <a:gd name="T5" fmla="*/ 168 h 1496"/>
              <a:gd name="T6" fmla="*/ 1241 w 2981"/>
              <a:gd name="T7" fmla="*/ 252 h 1496"/>
              <a:gd name="T8" fmla="*/ 1197 w 2981"/>
              <a:gd name="T9" fmla="*/ 334 h 1496"/>
              <a:gd name="T10" fmla="*/ 1163 w 2981"/>
              <a:gd name="T11" fmla="*/ 408 h 1496"/>
              <a:gd name="T12" fmla="*/ 1123 w 2981"/>
              <a:gd name="T13" fmla="*/ 505 h 1496"/>
              <a:gd name="T14" fmla="*/ 1087 w 2981"/>
              <a:gd name="T15" fmla="*/ 590 h 1496"/>
              <a:gd name="T16" fmla="*/ 1053 w 2981"/>
              <a:gd name="T17" fmla="*/ 674 h 1496"/>
              <a:gd name="T18" fmla="*/ 1023 w 2981"/>
              <a:gd name="T19" fmla="*/ 755 h 1496"/>
              <a:gd name="T20" fmla="*/ 987 w 2981"/>
              <a:gd name="T21" fmla="*/ 846 h 1496"/>
              <a:gd name="T22" fmla="*/ 951 w 2981"/>
              <a:gd name="T23" fmla="*/ 928 h 1496"/>
              <a:gd name="T24" fmla="*/ 914 w 2981"/>
              <a:gd name="T25" fmla="*/ 1008 h 1496"/>
              <a:gd name="T26" fmla="*/ 858 w 2981"/>
              <a:gd name="T27" fmla="*/ 1100 h 1496"/>
              <a:gd name="T28" fmla="*/ 781 w 2981"/>
              <a:gd name="T29" fmla="*/ 1190 h 1496"/>
              <a:gd name="T30" fmla="*/ 709 w 2981"/>
              <a:gd name="T31" fmla="*/ 1253 h 1496"/>
              <a:gd name="T32" fmla="*/ 606 w 2981"/>
              <a:gd name="T33" fmla="*/ 1316 h 1496"/>
              <a:gd name="T34" fmla="*/ 508 w 2981"/>
              <a:gd name="T35" fmla="*/ 1357 h 1496"/>
              <a:gd name="T36" fmla="*/ 401 w 2981"/>
              <a:gd name="T37" fmla="*/ 1390 h 1496"/>
              <a:gd name="T38" fmla="*/ 312 w 2981"/>
              <a:gd name="T39" fmla="*/ 1415 h 1496"/>
              <a:gd name="T40" fmla="*/ 190 w 2981"/>
              <a:gd name="T41" fmla="*/ 1441 h 1496"/>
              <a:gd name="T42" fmla="*/ 94 w 2981"/>
              <a:gd name="T43" fmla="*/ 1461 h 1496"/>
              <a:gd name="T44" fmla="*/ 2981 w 2981"/>
              <a:gd name="T45" fmla="*/ 1496 h 1496"/>
              <a:gd name="T46" fmla="*/ 2849 w 2981"/>
              <a:gd name="T47" fmla="*/ 1461 h 1496"/>
              <a:gd name="T48" fmla="*/ 2786 w 2981"/>
              <a:gd name="T49" fmla="*/ 1448 h 1496"/>
              <a:gd name="T50" fmla="*/ 2647 w 2981"/>
              <a:gd name="T51" fmla="*/ 1410 h 1496"/>
              <a:gd name="T52" fmla="*/ 2521 w 2981"/>
              <a:gd name="T53" fmla="*/ 1367 h 1496"/>
              <a:gd name="T54" fmla="*/ 2394 w 2981"/>
              <a:gd name="T55" fmla="*/ 1314 h 1496"/>
              <a:gd name="T56" fmla="*/ 2358 w 2981"/>
              <a:gd name="T57" fmla="*/ 1293 h 1496"/>
              <a:gd name="T58" fmla="*/ 2279 w 2981"/>
              <a:gd name="T59" fmla="*/ 1237 h 1496"/>
              <a:gd name="T60" fmla="*/ 2213 w 2981"/>
              <a:gd name="T61" fmla="*/ 1168 h 1496"/>
              <a:gd name="T62" fmla="*/ 2144 w 2981"/>
              <a:gd name="T63" fmla="*/ 1078 h 1496"/>
              <a:gd name="T64" fmla="*/ 2102 w 2981"/>
              <a:gd name="T65" fmla="*/ 1011 h 1496"/>
              <a:gd name="T66" fmla="*/ 2066 w 2981"/>
              <a:gd name="T67" fmla="*/ 931 h 1496"/>
              <a:gd name="T68" fmla="*/ 2037 w 2981"/>
              <a:gd name="T69" fmla="*/ 861 h 1496"/>
              <a:gd name="T70" fmla="*/ 2008 w 2981"/>
              <a:gd name="T71" fmla="*/ 791 h 1496"/>
              <a:gd name="T72" fmla="*/ 1967 w 2981"/>
              <a:gd name="T73" fmla="*/ 697 h 1496"/>
              <a:gd name="T74" fmla="*/ 1928 w 2981"/>
              <a:gd name="T75" fmla="*/ 608 h 1496"/>
              <a:gd name="T76" fmla="*/ 1882 w 2981"/>
              <a:gd name="T77" fmla="*/ 507 h 1496"/>
              <a:gd name="T78" fmla="*/ 1838 w 2981"/>
              <a:gd name="T79" fmla="*/ 411 h 1496"/>
              <a:gd name="T80" fmla="*/ 1794 w 2981"/>
              <a:gd name="T81" fmla="*/ 320 h 1496"/>
              <a:gd name="T82" fmla="*/ 1762 w 2981"/>
              <a:gd name="T83" fmla="*/ 259 h 1496"/>
              <a:gd name="T84" fmla="*/ 1727 w 2981"/>
              <a:gd name="T85" fmla="*/ 191 h 1496"/>
              <a:gd name="T86" fmla="*/ 1696 w 2981"/>
              <a:gd name="T87" fmla="*/ 146 h 1496"/>
              <a:gd name="T88" fmla="*/ 1676 w 2981"/>
              <a:gd name="T89" fmla="*/ 121 h 1496"/>
              <a:gd name="T90" fmla="*/ 1642 w 2981"/>
              <a:gd name="T91" fmla="*/ 80 h 1496"/>
              <a:gd name="T92" fmla="*/ 1598 w 2981"/>
              <a:gd name="T93" fmla="*/ 38 h 1496"/>
              <a:gd name="T94" fmla="*/ 1533 w 2981"/>
              <a:gd name="T95" fmla="*/ 5 h 149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</a:cxnLst>
            <a:rect l="0" t="0" r="r" b="b"/>
            <a:pathLst>
              <a:path w="2981" h="1496">
                <a:moveTo>
                  <a:pt x="1503" y="0"/>
                </a:moveTo>
                <a:lnTo>
                  <a:pt x="1474" y="7"/>
                </a:lnTo>
                <a:lnTo>
                  <a:pt x="1441" y="15"/>
                </a:lnTo>
                <a:lnTo>
                  <a:pt x="1406" y="34"/>
                </a:lnTo>
                <a:lnTo>
                  <a:pt x="1377" y="58"/>
                </a:lnTo>
                <a:lnTo>
                  <a:pt x="1351" y="84"/>
                </a:lnTo>
                <a:lnTo>
                  <a:pt x="1329" y="109"/>
                </a:lnTo>
                <a:lnTo>
                  <a:pt x="1311" y="135"/>
                </a:lnTo>
                <a:lnTo>
                  <a:pt x="1290" y="168"/>
                </a:lnTo>
                <a:lnTo>
                  <a:pt x="1276" y="190"/>
                </a:lnTo>
                <a:lnTo>
                  <a:pt x="1258" y="223"/>
                </a:lnTo>
                <a:lnTo>
                  <a:pt x="1241" y="252"/>
                </a:lnTo>
                <a:lnTo>
                  <a:pt x="1222" y="285"/>
                </a:lnTo>
                <a:lnTo>
                  <a:pt x="1211" y="307"/>
                </a:lnTo>
                <a:lnTo>
                  <a:pt x="1197" y="334"/>
                </a:lnTo>
                <a:lnTo>
                  <a:pt x="1186" y="360"/>
                </a:lnTo>
                <a:lnTo>
                  <a:pt x="1175" y="383"/>
                </a:lnTo>
                <a:lnTo>
                  <a:pt x="1163" y="408"/>
                </a:lnTo>
                <a:lnTo>
                  <a:pt x="1151" y="439"/>
                </a:lnTo>
                <a:lnTo>
                  <a:pt x="1136" y="476"/>
                </a:lnTo>
                <a:lnTo>
                  <a:pt x="1123" y="505"/>
                </a:lnTo>
                <a:lnTo>
                  <a:pt x="1114" y="526"/>
                </a:lnTo>
                <a:lnTo>
                  <a:pt x="1099" y="558"/>
                </a:lnTo>
                <a:lnTo>
                  <a:pt x="1087" y="590"/>
                </a:lnTo>
                <a:lnTo>
                  <a:pt x="1077" y="612"/>
                </a:lnTo>
                <a:lnTo>
                  <a:pt x="1063" y="646"/>
                </a:lnTo>
                <a:lnTo>
                  <a:pt x="1053" y="674"/>
                </a:lnTo>
                <a:lnTo>
                  <a:pt x="1043" y="701"/>
                </a:lnTo>
                <a:lnTo>
                  <a:pt x="1033" y="728"/>
                </a:lnTo>
                <a:lnTo>
                  <a:pt x="1023" y="755"/>
                </a:lnTo>
                <a:lnTo>
                  <a:pt x="1013" y="781"/>
                </a:lnTo>
                <a:lnTo>
                  <a:pt x="1002" y="809"/>
                </a:lnTo>
                <a:lnTo>
                  <a:pt x="987" y="846"/>
                </a:lnTo>
                <a:lnTo>
                  <a:pt x="972" y="881"/>
                </a:lnTo>
                <a:lnTo>
                  <a:pt x="962" y="904"/>
                </a:lnTo>
                <a:lnTo>
                  <a:pt x="951" y="928"/>
                </a:lnTo>
                <a:lnTo>
                  <a:pt x="941" y="953"/>
                </a:lnTo>
                <a:lnTo>
                  <a:pt x="930" y="977"/>
                </a:lnTo>
                <a:lnTo>
                  <a:pt x="914" y="1008"/>
                </a:lnTo>
                <a:lnTo>
                  <a:pt x="898" y="1040"/>
                </a:lnTo>
                <a:lnTo>
                  <a:pt x="879" y="1070"/>
                </a:lnTo>
                <a:lnTo>
                  <a:pt x="858" y="1100"/>
                </a:lnTo>
                <a:lnTo>
                  <a:pt x="836" y="1130"/>
                </a:lnTo>
                <a:lnTo>
                  <a:pt x="810" y="1158"/>
                </a:lnTo>
                <a:lnTo>
                  <a:pt x="781" y="1190"/>
                </a:lnTo>
                <a:lnTo>
                  <a:pt x="761" y="1209"/>
                </a:lnTo>
                <a:lnTo>
                  <a:pt x="737" y="1230"/>
                </a:lnTo>
                <a:lnTo>
                  <a:pt x="709" y="1253"/>
                </a:lnTo>
                <a:lnTo>
                  <a:pt x="686" y="1269"/>
                </a:lnTo>
                <a:lnTo>
                  <a:pt x="654" y="1289"/>
                </a:lnTo>
                <a:lnTo>
                  <a:pt x="606" y="1316"/>
                </a:lnTo>
                <a:lnTo>
                  <a:pt x="566" y="1334"/>
                </a:lnTo>
                <a:lnTo>
                  <a:pt x="536" y="1345"/>
                </a:lnTo>
                <a:lnTo>
                  <a:pt x="508" y="1357"/>
                </a:lnTo>
                <a:lnTo>
                  <a:pt x="473" y="1370"/>
                </a:lnTo>
                <a:lnTo>
                  <a:pt x="437" y="1381"/>
                </a:lnTo>
                <a:lnTo>
                  <a:pt x="401" y="1390"/>
                </a:lnTo>
                <a:lnTo>
                  <a:pt x="374" y="1398"/>
                </a:lnTo>
                <a:lnTo>
                  <a:pt x="341" y="1407"/>
                </a:lnTo>
                <a:lnTo>
                  <a:pt x="312" y="1415"/>
                </a:lnTo>
                <a:lnTo>
                  <a:pt x="274" y="1423"/>
                </a:lnTo>
                <a:lnTo>
                  <a:pt x="230" y="1433"/>
                </a:lnTo>
                <a:lnTo>
                  <a:pt x="190" y="1441"/>
                </a:lnTo>
                <a:lnTo>
                  <a:pt x="160" y="1448"/>
                </a:lnTo>
                <a:lnTo>
                  <a:pt x="131" y="1454"/>
                </a:lnTo>
                <a:lnTo>
                  <a:pt x="94" y="1461"/>
                </a:lnTo>
                <a:lnTo>
                  <a:pt x="51" y="1473"/>
                </a:lnTo>
                <a:lnTo>
                  <a:pt x="0" y="1494"/>
                </a:lnTo>
                <a:lnTo>
                  <a:pt x="2981" y="1496"/>
                </a:lnTo>
                <a:lnTo>
                  <a:pt x="2933" y="1478"/>
                </a:lnTo>
                <a:lnTo>
                  <a:pt x="2883" y="1467"/>
                </a:lnTo>
                <a:lnTo>
                  <a:pt x="2849" y="1461"/>
                </a:lnTo>
                <a:lnTo>
                  <a:pt x="2809" y="1453"/>
                </a:lnTo>
                <a:lnTo>
                  <a:pt x="2761" y="1441"/>
                </a:lnTo>
                <a:lnTo>
                  <a:pt x="2786" y="1448"/>
                </a:lnTo>
                <a:lnTo>
                  <a:pt x="2731" y="1433"/>
                </a:lnTo>
                <a:lnTo>
                  <a:pt x="2700" y="1425"/>
                </a:lnTo>
                <a:lnTo>
                  <a:pt x="2647" y="1410"/>
                </a:lnTo>
                <a:lnTo>
                  <a:pt x="2599" y="1394"/>
                </a:lnTo>
                <a:lnTo>
                  <a:pt x="2559" y="1380"/>
                </a:lnTo>
                <a:lnTo>
                  <a:pt x="2521" y="1367"/>
                </a:lnTo>
                <a:lnTo>
                  <a:pt x="2478" y="1352"/>
                </a:lnTo>
                <a:lnTo>
                  <a:pt x="2442" y="1337"/>
                </a:lnTo>
                <a:lnTo>
                  <a:pt x="2394" y="1314"/>
                </a:lnTo>
                <a:lnTo>
                  <a:pt x="2374" y="1302"/>
                </a:lnTo>
                <a:lnTo>
                  <a:pt x="2373" y="1302"/>
                </a:lnTo>
                <a:lnTo>
                  <a:pt x="2358" y="1293"/>
                </a:lnTo>
                <a:lnTo>
                  <a:pt x="2331" y="1278"/>
                </a:lnTo>
                <a:lnTo>
                  <a:pt x="2305" y="1259"/>
                </a:lnTo>
                <a:lnTo>
                  <a:pt x="2279" y="1237"/>
                </a:lnTo>
                <a:lnTo>
                  <a:pt x="2260" y="1219"/>
                </a:lnTo>
                <a:lnTo>
                  <a:pt x="2238" y="1198"/>
                </a:lnTo>
                <a:lnTo>
                  <a:pt x="2213" y="1168"/>
                </a:lnTo>
                <a:lnTo>
                  <a:pt x="2188" y="1137"/>
                </a:lnTo>
                <a:lnTo>
                  <a:pt x="2167" y="1108"/>
                </a:lnTo>
                <a:lnTo>
                  <a:pt x="2144" y="1078"/>
                </a:lnTo>
                <a:lnTo>
                  <a:pt x="2129" y="1053"/>
                </a:lnTo>
                <a:lnTo>
                  <a:pt x="2115" y="1033"/>
                </a:lnTo>
                <a:lnTo>
                  <a:pt x="2102" y="1011"/>
                </a:lnTo>
                <a:lnTo>
                  <a:pt x="2089" y="986"/>
                </a:lnTo>
                <a:lnTo>
                  <a:pt x="2077" y="959"/>
                </a:lnTo>
                <a:lnTo>
                  <a:pt x="2066" y="931"/>
                </a:lnTo>
                <a:lnTo>
                  <a:pt x="2055" y="902"/>
                </a:lnTo>
                <a:lnTo>
                  <a:pt x="2046" y="883"/>
                </a:lnTo>
                <a:lnTo>
                  <a:pt x="2037" y="861"/>
                </a:lnTo>
                <a:lnTo>
                  <a:pt x="2028" y="839"/>
                </a:lnTo>
                <a:lnTo>
                  <a:pt x="2018" y="818"/>
                </a:lnTo>
                <a:lnTo>
                  <a:pt x="2008" y="791"/>
                </a:lnTo>
                <a:lnTo>
                  <a:pt x="1996" y="763"/>
                </a:lnTo>
                <a:lnTo>
                  <a:pt x="1981" y="725"/>
                </a:lnTo>
                <a:lnTo>
                  <a:pt x="1967" y="697"/>
                </a:lnTo>
                <a:lnTo>
                  <a:pt x="1952" y="667"/>
                </a:lnTo>
                <a:lnTo>
                  <a:pt x="1938" y="634"/>
                </a:lnTo>
                <a:lnTo>
                  <a:pt x="1928" y="608"/>
                </a:lnTo>
                <a:lnTo>
                  <a:pt x="1914" y="577"/>
                </a:lnTo>
                <a:lnTo>
                  <a:pt x="1903" y="549"/>
                </a:lnTo>
                <a:lnTo>
                  <a:pt x="1882" y="507"/>
                </a:lnTo>
                <a:lnTo>
                  <a:pt x="1866" y="468"/>
                </a:lnTo>
                <a:lnTo>
                  <a:pt x="1850" y="434"/>
                </a:lnTo>
                <a:lnTo>
                  <a:pt x="1838" y="411"/>
                </a:lnTo>
                <a:lnTo>
                  <a:pt x="1824" y="381"/>
                </a:lnTo>
                <a:lnTo>
                  <a:pt x="1807" y="346"/>
                </a:lnTo>
                <a:lnTo>
                  <a:pt x="1794" y="320"/>
                </a:lnTo>
                <a:lnTo>
                  <a:pt x="1783" y="301"/>
                </a:lnTo>
                <a:lnTo>
                  <a:pt x="1776" y="285"/>
                </a:lnTo>
                <a:lnTo>
                  <a:pt x="1762" y="259"/>
                </a:lnTo>
                <a:lnTo>
                  <a:pt x="1749" y="234"/>
                </a:lnTo>
                <a:lnTo>
                  <a:pt x="1738" y="213"/>
                </a:lnTo>
                <a:lnTo>
                  <a:pt x="1727" y="191"/>
                </a:lnTo>
                <a:lnTo>
                  <a:pt x="1714" y="172"/>
                </a:lnTo>
                <a:lnTo>
                  <a:pt x="1703" y="160"/>
                </a:lnTo>
                <a:lnTo>
                  <a:pt x="1696" y="146"/>
                </a:lnTo>
                <a:lnTo>
                  <a:pt x="1689" y="136"/>
                </a:lnTo>
                <a:lnTo>
                  <a:pt x="1681" y="126"/>
                </a:lnTo>
                <a:lnTo>
                  <a:pt x="1676" y="121"/>
                </a:lnTo>
                <a:lnTo>
                  <a:pt x="1667" y="110"/>
                </a:lnTo>
                <a:lnTo>
                  <a:pt x="1655" y="95"/>
                </a:lnTo>
                <a:lnTo>
                  <a:pt x="1642" y="80"/>
                </a:lnTo>
                <a:lnTo>
                  <a:pt x="1628" y="63"/>
                </a:lnTo>
                <a:lnTo>
                  <a:pt x="1613" y="50"/>
                </a:lnTo>
                <a:lnTo>
                  <a:pt x="1598" y="38"/>
                </a:lnTo>
                <a:lnTo>
                  <a:pt x="1582" y="25"/>
                </a:lnTo>
                <a:lnTo>
                  <a:pt x="1557" y="14"/>
                </a:lnTo>
                <a:lnTo>
                  <a:pt x="1533" y="5"/>
                </a:lnTo>
                <a:lnTo>
                  <a:pt x="1503" y="0"/>
                </a:lnTo>
              </a:path>
            </a:pathLst>
          </a:custGeom>
          <a:noFill/>
          <a:ln w="19050" cap="rnd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rgbClr val="993366">
                        <a:gamma/>
                        <a:shade val="46275"/>
                        <a:invGamma/>
                      </a:srgbClr>
                    </a:gs>
                    <a:gs pos="50000">
                      <a:srgbClr val="993366"/>
                    </a:gs>
                    <a:gs pos="100000">
                      <a:srgbClr val="993366">
                        <a:gamma/>
                        <a:shade val="46275"/>
                        <a:invGamma/>
                      </a:srgbClr>
                    </a:gs>
                  </a:gsLst>
                  <a:lin ang="0" scaled="1"/>
                </a:gra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17961" dir="2700000" algn="ctr" rotWithShape="0">
                    <a:srgbClr val="292929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41746638-41FD-4FF2-9284-12EDCAE567D9}"/>
              </a:ext>
            </a:extLst>
          </p:cNvPr>
          <p:cNvSpPr txBox="1"/>
          <p:nvPr/>
        </p:nvSpPr>
        <p:spPr>
          <a:xfrm>
            <a:off x="581193" y="1869773"/>
            <a:ext cx="2593980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chemeClr val="tx2"/>
                </a:solidFill>
              </a:rPr>
              <a:t>Population: Normal</a:t>
            </a:r>
          </a:p>
          <a:p>
            <a:r>
              <a:rPr lang="en-US" sz="2400" dirty="0">
                <a:solidFill>
                  <a:schemeClr val="tx2"/>
                </a:solidFill>
              </a:rPr>
              <a:t>Mean: 0</a:t>
            </a:r>
          </a:p>
          <a:p>
            <a:r>
              <a:rPr lang="en-US" sz="2400" dirty="0">
                <a:solidFill>
                  <a:schemeClr val="tx2"/>
                </a:solidFill>
              </a:rPr>
              <a:t>S.D.: 1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15861ACB-20E6-F0E1-0729-FC7D53E64A0C}"/>
              </a:ext>
            </a:extLst>
          </p:cNvPr>
          <p:cNvSpPr txBox="1"/>
          <p:nvPr/>
        </p:nvSpPr>
        <p:spPr>
          <a:xfrm>
            <a:off x="640665" y="4524866"/>
            <a:ext cx="564609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tx2">
                    <a:lumMod val="20000"/>
                    <a:lumOff val="80000"/>
                  </a:schemeClr>
                </a:solidFill>
              </a:rPr>
              <a:t>Sample 1: -1.4,  0.2,  -1.7,  2.1,  -2.0,  0.5,  1.6,  -1.2,  0.6,  0.2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2B9628E1-6B77-3890-0D97-7A9C8E9B39BF}"/>
                  </a:ext>
                </a:extLst>
              </p:cNvPr>
              <p:cNvSpPr txBox="1"/>
              <p:nvPr/>
            </p:nvSpPr>
            <p:spPr>
              <a:xfrm>
                <a:off x="6864482" y="4571032"/>
                <a:ext cx="1066382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0" i="1" smtClean="0">
                              <a:solidFill>
                                <a:schemeClr val="tx2">
                                  <a:lumMod val="20000"/>
                                  <a:lumOff val="8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̅"/>
                              <m:ctrlPr>
                                <a:rPr lang="en-US" b="0" i="1" smtClean="0">
                                  <a:solidFill>
                                    <a:schemeClr val="tx2">
                                      <a:lumMod val="20000"/>
                                      <a:lumOff val="80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b="0" i="1" smtClean="0">
                                  <a:solidFill>
                                    <a:schemeClr val="tx2">
                                      <a:lumMod val="20000"/>
                                      <a:lumOff val="80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</m:acc>
                        </m:e>
                        <m:sub>
                          <m:r>
                            <a:rPr lang="en-US" b="0" i="1" smtClean="0">
                              <a:solidFill>
                                <a:schemeClr val="tx2">
                                  <a:lumMod val="20000"/>
                                  <a:lumOff val="8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n-US" b="0" i="1" smtClean="0">
                          <a:solidFill>
                            <a:schemeClr val="tx2">
                              <a:lumMod val="20000"/>
                              <a:lumOff val="80000"/>
                            </a:schemeClr>
                          </a:solidFill>
                          <a:latin typeface="Cambria Math" panose="02040503050406030204" pitchFamily="18" charset="0"/>
                        </a:rPr>
                        <m:t>=−0.1</m:t>
                      </m:r>
                    </m:oMath>
                  </m:oMathPara>
                </a14:m>
                <a:endParaRPr lang="en-US" dirty="0">
                  <a:solidFill>
                    <a:schemeClr val="tx2">
                      <a:lumMod val="20000"/>
                      <a:lumOff val="80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2B9628E1-6B77-3890-0D97-7A9C8E9B39B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64482" y="4571032"/>
                <a:ext cx="1066382" cy="276999"/>
              </a:xfrm>
              <a:prstGeom prst="rect">
                <a:avLst/>
              </a:prstGeom>
              <a:blipFill>
                <a:blip r:embed="rId2"/>
                <a:stretch>
                  <a:fillRect l="-2353" r="-3529" b="-1363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8ECB4355-86F0-F515-AE43-CABC143F6188}"/>
              </a:ext>
            </a:extLst>
          </p:cNvPr>
          <p:cNvCxnSpPr>
            <a:stCxn id="11" idx="3"/>
          </p:cNvCxnSpPr>
          <p:nvPr/>
        </p:nvCxnSpPr>
        <p:spPr>
          <a:xfrm>
            <a:off x="6286762" y="4709532"/>
            <a:ext cx="453403" cy="0"/>
          </a:xfrm>
          <a:prstGeom prst="straightConnector1">
            <a:avLst/>
          </a:prstGeom>
          <a:ln w="2540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>
            <a:extLst>
              <a:ext uri="{FF2B5EF4-FFF2-40B4-BE49-F238E27FC236}">
                <a16:creationId xmlns:a16="http://schemas.microsoft.com/office/drawing/2014/main" id="{21D7C753-EE21-095B-1AD4-BA30E1CA2615}"/>
              </a:ext>
            </a:extLst>
          </p:cNvPr>
          <p:cNvSpPr txBox="1"/>
          <p:nvPr/>
        </p:nvSpPr>
        <p:spPr>
          <a:xfrm>
            <a:off x="640665" y="4955345"/>
            <a:ext cx="594746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tx2">
                    <a:lumMod val="20000"/>
                    <a:lumOff val="80000"/>
                  </a:schemeClr>
                </a:solidFill>
              </a:rPr>
              <a:t>Sample 2: 0.8,  -0.3,  -0.6,  -1.1,  -1.3,  0.4,  -0.9,  -0.4,  -1.0,  -1.2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B13C6DC2-C6BC-B38D-DDB5-846359A2A1A0}"/>
                  </a:ext>
                </a:extLst>
              </p:cNvPr>
              <p:cNvSpPr txBox="1"/>
              <p:nvPr/>
            </p:nvSpPr>
            <p:spPr>
              <a:xfrm>
                <a:off x="6864482" y="5001511"/>
                <a:ext cx="1071704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0" i="1" smtClean="0">
                              <a:solidFill>
                                <a:schemeClr val="tx2">
                                  <a:lumMod val="20000"/>
                                  <a:lumOff val="8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̅"/>
                              <m:ctrlPr>
                                <a:rPr lang="en-US" b="0" i="1" smtClean="0">
                                  <a:solidFill>
                                    <a:schemeClr val="tx2">
                                      <a:lumMod val="20000"/>
                                      <a:lumOff val="80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b="0" i="1" smtClean="0">
                                  <a:solidFill>
                                    <a:schemeClr val="tx2">
                                      <a:lumMod val="20000"/>
                                      <a:lumOff val="80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</m:acc>
                        </m:e>
                        <m:sub>
                          <m:r>
                            <a:rPr lang="en-US" b="0" i="1" smtClean="0">
                              <a:solidFill>
                                <a:schemeClr val="tx2">
                                  <a:lumMod val="20000"/>
                                  <a:lumOff val="8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en-US" b="0" i="1" smtClean="0">
                          <a:solidFill>
                            <a:schemeClr val="tx2">
                              <a:lumMod val="20000"/>
                              <a:lumOff val="80000"/>
                            </a:schemeClr>
                          </a:solidFill>
                          <a:latin typeface="Cambria Math" panose="02040503050406030204" pitchFamily="18" charset="0"/>
                        </a:rPr>
                        <m:t>=−0.6</m:t>
                      </m:r>
                    </m:oMath>
                  </m:oMathPara>
                </a14:m>
                <a:endParaRPr lang="en-US" dirty="0">
                  <a:solidFill>
                    <a:schemeClr val="tx2">
                      <a:lumMod val="20000"/>
                      <a:lumOff val="80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B13C6DC2-C6BC-B38D-DDB5-846359A2A1A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64482" y="5001511"/>
                <a:ext cx="1071704" cy="276999"/>
              </a:xfrm>
              <a:prstGeom prst="rect">
                <a:avLst/>
              </a:prstGeom>
              <a:blipFill>
                <a:blip r:embed="rId3"/>
                <a:stretch>
                  <a:fillRect l="-2353" r="-4706" b="-1304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5C90B112-3DD5-9FE6-6D3C-E50D6350A535}"/>
              </a:ext>
            </a:extLst>
          </p:cNvPr>
          <p:cNvCxnSpPr>
            <a:stCxn id="4" idx="3"/>
          </p:cNvCxnSpPr>
          <p:nvPr/>
        </p:nvCxnSpPr>
        <p:spPr>
          <a:xfrm>
            <a:off x="6588127" y="5140011"/>
            <a:ext cx="152038" cy="0"/>
          </a:xfrm>
          <a:prstGeom prst="straightConnector1">
            <a:avLst/>
          </a:prstGeom>
          <a:ln w="2540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CF0B26F2-B761-871A-A3CC-0C47A3004A6B}"/>
              </a:ext>
            </a:extLst>
          </p:cNvPr>
          <p:cNvSpPr txBox="1"/>
          <p:nvPr/>
        </p:nvSpPr>
        <p:spPr>
          <a:xfrm>
            <a:off x="640665" y="5367291"/>
            <a:ext cx="572143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tx2">
                    <a:lumMod val="20000"/>
                    <a:lumOff val="80000"/>
                  </a:schemeClr>
                </a:solidFill>
              </a:rPr>
              <a:t>Sample 3: -0.2,  2.2,  0.7,  0.5,  1.2,  -0.1,  -0.6,  -0.6,  0.7,  -0.6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711F727E-40D1-D0AF-F88C-01B2897BD358}"/>
                  </a:ext>
                </a:extLst>
              </p:cNvPr>
              <p:cNvSpPr txBox="1"/>
              <p:nvPr/>
            </p:nvSpPr>
            <p:spPr>
              <a:xfrm>
                <a:off x="6864482" y="5413457"/>
                <a:ext cx="898579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0" i="1" smtClean="0">
                              <a:solidFill>
                                <a:schemeClr val="tx2">
                                  <a:lumMod val="20000"/>
                                  <a:lumOff val="8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̅"/>
                              <m:ctrlPr>
                                <a:rPr lang="en-US" b="0" i="1" smtClean="0">
                                  <a:solidFill>
                                    <a:schemeClr val="tx2">
                                      <a:lumMod val="20000"/>
                                      <a:lumOff val="80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b="0" i="1" smtClean="0">
                                  <a:solidFill>
                                    <a:schemeClr val="tx2">
                                      <a:lumMod val="20000"/>
                                      <a:lumOff val="80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</m:acc>
                        </m:e>
                        <m:sub>
                          <m:r>
                            <a:rPr lang="en-US" b="0" i="1" smtClean="0">
                              <a:solidFill>
                                <a:schemeClr val="tx2">
                                  <a:lumMod val="20000"/>
                                  <a:lumOff val="8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</m:sub>
                      </m:sSub>
                      <m:r>
                        <a:rPr lang="en-US" b="0" i="1" smtClean="0">
                          <a:solidFill>
                            <a:schemeClr val="tx2">
                              <a:lumMod val="20000"/>
                              <a:lumOff val="80000"/>
                            </a:schemeClr>
                          </a:solidFill>
                          <a:latin typeface="Cambria Math" panose="02040503050406030204" pitchFamily="18" charset="0"/>
                        </a:rPr>
                        <m:t>=0.3</m:t>
                      </m:r>
                    </m:oMath>
                  </m:oMathPara>
                </a14:m>
                <a:endParaRPr lang="en-US" dirty="0">
                  <a:solidFill>
                    <a:schemeClr val="tx2">
                      <a:lumMod val="20000"/>
                      <a:lumOff val="80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711F727E-40D1-D0AF-F88C-01B2897BD35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64482" y="5413457"/>
                <a:ext cx="898579" cy="276999"/>
              </a:xfrm>
              <a:prstGeom prst="rect">
                <a:avLst/>
              </a:prstGeom>
              <a:blipFill>
                <a:blip r:embed="rId4"/>
                <a:stretch>
                  <a:fillRect l="-2778" r="-4167" b="-1818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899A9620-C487-FDAD-01EB-A37E1CF43282}"/>
              </a:ext>
            </a:extLst>
          </p:cNvPr>
          <p:cNvCxnSpPr>
            <a:stCxn id="8" idx="3"/>
          </p:cNvCxnSpPr>
          <p:nvPr/>
        </p:nvCxnSpPr>
        <p:spPr>
          <a:xfrm>
            <a:off x="6362103" y="5551957"/>
            <a:ext cx="378062" cy="0"/>
          </a:xfrm>
          <a:prstGeom prst="straightConnector1">
            <a:avLst/>
          </a:prstGeom>
          <a:ln w="2540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>
            <a:extLst>
              <a:ext uri="{FF2B5EF4-FFF2-40B4-BE49-F238E27FC236}">
                <a16:creationId xmlns:a16="http://schemas.microsoft.com/office/drawing/2014/main" id="{FB727B9B-3B01-2B4C-A601-05C7F9B41E36}"/>
              </a:ext>
            </a:extLst>
          </p:cNvPr>
          <p:cNvSpPr txBox="1"/>
          <p:nvPr/>
        </p:nvSpPr>
        <p:spPr>
          <a:xfrm>
            <a:off x="640665" y="5759010"/>
            <a:ext cx="557075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Sample 4: 2.0,  -1.2,  1.6,  0.6,  -0.8,  1.2,  0.8,  0.9,  0.5,  -1.2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CB05ECAC-B03E-6F14-83AC-5F3CF17825BC}"/>
                  </a:ext>
                </a:extLst>
              </p:cNvPr>
              <p:cNvSpPr txBox="1"/>
              <p:nvPr/>
            </p:nvSpPr>
            <p:spPr>
              <a:xfrm>
                <a:off x="6864482" y="5805176"/>
                <a:ext cx="898579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̅"/>
                              <m:ctrlPr>
                                <a:rPr lang="en-US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</m:acc>
                        </m:e>
                        <m:sub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4</m:t>
                          </m:r>
                        </m:sub>
                      </m:sSub>
                      <m:r>
                        <a:rPr lang="en-US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=0.4</m:t>
                      </m:r>
                    </m:oMath>
                  </m:oMathPara>
                </a14:m>
                <a:endParaRPr lang="en-US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CB05ECAC-B03E-6F14-83AC-5F3CF17825B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64482" y="5805176"/>
                <a:ext cx="898579" cy="276999"/>
              </a:xfrm>
              <a:prstGeom prst="rect">
                <a:avLst/>
              </a:prstGeom>
              <a:blipFill>
                <a:blip r:embed="rId5"/>
                <a:stretch>
                  <a:fillRect l="-2778" r="-4167" b="-833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A37B43F1-60E1-3E59-6F8C-DD5410D46B49}"/>
              </a:ext>
            </a:extLst>
          </p:cNvPr>
          <p:cNvCxnSpPr>
            <a:stCxn id="14" idx="3"/>
          </p:cNvCxnSpPr>
          <p:nvPr/>
        </p:nvCxnSpPr>
        <p:spPr>
          <a:xfrm>
            <a:off x="6211421" y="5943676"/>
            <a:ext cx="528744" cy="0"/>
          </a:xfrm>
          <a:prstGeom prst="straightConnector1">
            <a:avLst/>
          </a:prstGeom>
          <a:ln w="2540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AE94BD73-2C10-4F0D-98EE-5DDB29EDA75C}"/>
              </a:ext>
            </a:extLst>
          </p:cNvPr>
          <p:cNvCxnSpPr/>
          <p:nvPr/>
        </p:nvCxnSpPr>
        <p:spPr>
          <a:xfrm>
            <a:off x="4053526" y="2100606"/>
            <a:ext cx="0" cy="1905000"/>
          </a:xfrm>
          <a:prstGeom prst="line">
            <a:avLst/>
          </a:prstGeom>
          <a:ln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987E0AB7-A72A-DDB6-370C-E235F0400697}"/>
                  </a:ext>
                </a:extLst>
              </p:cNvPr>
              <p:cNvSpPr txBox="1"/>
              <p:nvPr/>
            </p:nvSpPr>
            <p:spPr>
              <a:xfrm>
                <a:off x="3740235" y="4005606"/>
                <a:ext cx="626582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𝜇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=0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987E0AB7-A72A-DDB6-370C-E235F040069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40235" y="4005606"/>
                <a:ext cx="626582" cy="276999"/>
              </a:xfrm>
              <a:prstGeom prst="rect">
                <a:avLst/>
              </a:prstGeom>
              <a:blipFill>
                <a:blip r:embed="rId6"/>
                <a:stretch>
                  <a:fillRect l="-8000" r="-8000" b="-2173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12594592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EF6C08A8-2B32-2D69-2689-196A3D9690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Many, many Samples</a:t>
            </a:r>
          </a:p>
        </p:txBody>
      </p:sp>
      <p:sp>
        <p:nvSpPr>
          <p:cNvPr id="9" name="Freeform 17">
            <a:extLst>
              <a:ext uri="{FF2B5EF4-FFF2-40B4-BE49-F238E27FC236}">
                <a16:creationId xmlns:a16="http://schemas.microsoft.com/office/drawing/2014/main" id="{317A6665-3484-4F43-ED22-2DAEBB02DB40}"/>
              </a:ext>
            </a:extLst>
          </p:cNvPr>
          <p:cNvSpPr>
            <a:spLocks/>
          </p:cNvSpPr>
          <p:nvPr/>
        </p:nvSpPr>
        <p:spPr bwMode="auto">
          <a:xfrm>
            <a:off x="581193" y="2100606"/>
            <a:ext cx="6894047" cy="1905000"/>
          </a:xfrm>
          <a:custGeom>
            <a:avLst/>
            <a:gdLst>
              <a:gd name="T0" fmla="*/ 1441 w 2981"/>
              <a:gd name="T1" fmla="*/ 15 h 1496"/>
              <a:gd name="T2" fmla="*/ 1351 w 2981"/>
              <a:gd name="T3" fmla="*/ 84 h 1496"/>
              <a:gd name="T4" fmla="*/ 1290 w 2981"/>
              <a:gd name="T5" fmla="*/ 168 h 1496"/>
              <a:gd name="T6" fmla="*/ 1241 w 2981"/>
              <a:gd name="T7" fmla="*/ 252 h 1496"/>
              <a:gd name="T8" fmla="*/ 1197 w 2981"/>
              <a:gd name="T9" fmla="*/ 334 h 1496"/>
              <a:gd name="T10" fmla="*/ 1163 w 2981"/>
              <a:gd name="T11" fmla="*/ 408 h 1496"/>
              <a:gd name="T12" fmla="*/ 1123 w 2981"/>
              <a:gd name="T13" fmla="*/ 505 h 1496"/>
              <a:gd name="T14" fmla="*/ 1087 w 2981"/>
              <a:gd name="T15" fmla="*/ 590 h 1496"/>
              <a:gd name="T16" fmla="*/ 1053 w 2981"/>
              <a:gd name="T17" fmla="*/ 674 h 1496"/>
              <a:gd name="T18" fmla="*/ 1023 w 2981"/>
              <a:gd name="T19" fmla="*/ 755 h 1496"/>
              <a:gd name="T20" fmla="*/ 987 w 2981"/>
              <a:gd name="T21" fmla="*/ 846 h 1496"/>
              <a:gd name="T22" fmla="*/ 951 w 2981"/>
              <a:gd name="T23" fmla="*/ 928 h 1496"/>
              <a:gd name="T24" fmla="*/ 914 w 2981"/>
              <a:gd name="T25" fmla="*/ 1008 h 1496"/>
              <a:gd name="T26" fmla="*/ 858 w 2981"/>
              <a:gd name="T27" fmla="*/ 1100 h 1496"/>
              <a:gd name="T28" fmla="*/ 781 w 2981"/>
              <a:gd name="T29" fmla="*/ 1190 h 1496"/>
              <a:gd name="T30" fmla="*/ 709 w 2981"/>
              <a:gd name="T31" fmla="*/ 1253 h 1496"/>
              <a:gd name="T32" fmla="*/ 606 w 2981"/>
              <a:gd name="T33" fmla="*/ 1316 h 1496"/>
              <a:gd name="T34" fmla="*/ 508 w 2981"/>
              <a:gd name="T35" fmla="*/ 1357 h 1496"/>
              <a:gd name="T36" fmla="*/ 401 w 2981"/>
              <a:gd name="T37" fmla="*/ 1390 h 1496"/>
              <a:gd name="T38" fmla="*/ 312 w 2981"/>
              <a:gd name="T39" fmla="*/ 1415 h 1496"/>
              <a:gd name="T40" fmla="*/ 190 w 2981"/>
              <a:gd name="T41" fmla="*/ 1441 h 1496"/>
              <a:gd name="T42" fmla="*/ 94 w 2981"/>
              <a:gd name="T43" fmla="*/ 1461 h 1496"/>
              <a:gd name="T44" fmla="*/ 2981 w 2981"/>
              <a:gd name="T45" fmla="*/ 1496 h 1496"/>
              <a:gd name="T46" fmla="*/ 2849 w 2981"/>
              <a:gd name="T47" fmla="*/ 1461 h 1496"/>
              <a:gd name="T48" fmla="*/ 2786 w 2981"/>
              <a:gd name="T49" fmla="*/ 1448 h 1496"/>
              <a:gd name="T50" fmla="*/ 2647 w 2981"/>
              <a:gd name="T51" fmla="*/ 1410 h 1496"/>
              <a:gd name="T52" fmla="*/ 2521 w 2981"/>
              <a:gd name="T53" fmla="*/ 1367 h 1496"/>
              <a:gd name="T54" fmla="*/ 2394 w 2981"/>
              <a:gd name="T55" fmla="*/ 1314 h 1496"/>
              <a:gd name="T56" fmla="*/ 2358 w 2981"/>
              <a:gd name="T57" fmla="*/ 1293 h 1496"/>
              <a:gd name="T58" fmla="*/ 2279 w 2981"/>
              <a:gd name="T59" fmla="*/ 1237 h 1496"/>
              <a:gd name="T60" fmla="*/ 2213 w 2981"/>
              <a:gd name="T61" fmla="*/ 1168 h 1496"/>
              <a:gd name="T62" fmla="*/ 2144 w 2981"/>
              <a:gd name="T63" fmla="*/ 1078 h 1496"/>
              <a:gd name="T64" fmla="*/ 2102 w 2981"/>
              <a:gd name="T65" fmla="*/ 1011 h 1496"/>
              <a:gd name="T66" fmla="*/ 2066 w 2981"/>
              <a:gd name="T67" fmla="*/ 931 h 1496"/>
              <a:gd name="T68" fmla="*/ 2037 w 2981"/>
              <a:gd name="T69" fmla="*/ 861 h 1496"/>
              <a:gd name="T70" fmla="*/ 2008 w 2981"/>
              <a:gd name="T71" fmla="*/ 791 h 1496"/>
              <a:gd name="T72" fmla="*/ 1967 w 2981"/>
              <a:gd name="T73" fmla="*/ 697 h 1496"/>
              <a:gd name="T74" fmla="*/ 1928 w 2981"/>
              <a:gd name="T75" fmla="*/ 608 h 1496"/>
              <a:gd name="T76" fmla="*/ 1882 w 2981"/>
              <a:gd name="T77" fmla="*/ 507 h 1496"/>
              <a:gd name="T78" fmla="*/ 1838 w 2981"/>
              <a:gd name="T79" fmla="*/ 411 h 1496"/>
              <a:gd name="T80" fmla="*/ 1794 w 2981"/>
              <a:gd name="T81" fmla="*/ 320 h 1496"/>
              <a:gd name="T82" fmla="*/ 1762 w 2981"/>
              <a:gd name="T83" fmla="*/ 259 h 1496"/>
              <a:gd name="T84" fmla="*/ 1727 w 2981"/>
              <a:gd name="T85" fmla="*/ 191 h 1496"/>
              <a:gd name="T86" fmla="*/ 1696 w 2981"/>
              <a:gd name="T87" fmla="*/ 146 h 1496"/>
              <a:gd name="T88" fmla="*/ 1676 w 2981"/>
              <a:gd name="T89" fmla="*/ 121 h 1496"/>
              <a:gd name="T90" fmla="*/ 1642 w 2981"/>
              <a:gd name="T91" fmla="*/ 80 h 1496"/>
              <a:gd name="T92" fmla="*/ 1598 w 2981"/>
              <a:gd name="T93" fmla="*/ 38 h 1496"/>
              <a:gd name="T94" fmla="*/ 1533 w 2981"/>
              <a:gd name="T95" fmla="*/ 5 h 149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</a:cxnLst>
            <a:rect l="0" t="0" r="r" b="b"/>
            <a:pathLst>
              <a:path w="2981" h="1496">
                <a:moveTo>
                  <a:pt x="1503" y="0"/>
                </a:moveTo>
                <a:lnTo>
                  <a:pt x="1474" y="7"/>
                </a:lnTo>
                <a:lnTo>
                  <a:pt x="1441" y="15"/>
                </a:lnTo>
                <a:lnTo>
                  <a:pt x="1406" y="34"/>
                </a:lnTo>
                <a:lnTo>
                  <a:pt x="1377" y="58"/>
                </a:lnTo>
                <a:lnTo>
                  <a:pt x="1351" y="84"/>
                </a:lnTo>
                <a:lnTo>
                  <a:pt x="1329" y="109"/>
                </a:lnTo>
                <a:lnTo>
                  <a:pt x="1311" y="135"/>
                </a:lnTo>
                <a:lnTo>
                  <a:pt x="1290" y="168"/>
                </a:lnTo>
                <a:lnTo>
                  <a:pt x="1276" y="190"/>
                </a:lnTo>
                <a:lnTo>
                  <a:pt x="1258" y="223"/>
                </a:lnTo>
                <a:lnTo>
                  <a:pt x="1241" y="252"/>
                </a:lnTo>
                <a:lnTo>
                  <a:pt x="1222" y="285"/>
                </a:lnTo>
                <a:lnTo>
                  <a:pt x="1211" y="307"/>
                </a:lnTo>
                <a:lnTo>
                  <a:pt x="1197" y="334"/>
                </a:lnTo>
                <a:lnTo>
                  <a:pt x="1186" y="360"/>
                </a:lnTo>
                <a:lnTo>
                  <a:pt x="1175" y="383"/>
                </a:lnTo>
                <a:lnTo>
                  <a:pt x="1163" y="408"/>
                </a:lnTo>
                <a:lnTo>
                  <a:pt x="1151" y="439"/>
                </a:lnTo>
                <a:lnTo>
                  <a:pt x="1136" y="476"/>
                </a:lnTo>
                <a:lnTo>
                  <a:pt x="1123" y="505"/>
                </a:lnTo>
                <a:lnTo>
                  <a:pt x="1114" y="526"/>
                </a:lnTo>
                <a:lnTo>
                  <a:pt x="1099" y="558"/>
                </a:lnTo>
                <a:lnTo>
                  <a:pt x="1087" y="590"/>
                </a:lnTo>
                <a:lnTo>
                  <a:pt x="1077" y="612"/>
                </a:lnTo>
                <a:lnTo>
                  <a:pt x="1063" y="646"/>
                </a:lnTo>
                <a:lnTo>
                  <a:pt x="1053" y="674"/>
                </a:lnTo>
                <a:lnTo>
                  <a:pt x="1043" y="701"/>
                </a:lnTo>
                <a:lnTo>
                  <a:pt x="1033" y="728"/>
                </a:lnTo>
                <a:lnTo>
                  <a:pt x="1023" y="755"/>
                </a:lnTo>
                <a:lnTo>
                  <a:pt x="1013" y="781"/>
                </a:lnTo>
                <a:lnTo>
                  <a:pt x="1002" y="809"/>
                </a:lnTo>
                <a:lnTo>
                  <a:pt x="987" y="846"/>
                </a:lnTo>
                <a:lnTo>
                  <a:pt x="972" y="881"/>
                </a:lnTo>
                <a:lnTo>
                  <a:pt x="962" y="904"/>
                </a:lnTo>
                <a:lnTo>
                  <a:pt x="951" y="928"/>
                </a:lnTo>
                <a:lnTo>
                  <a:pt x="941" y="953"/>
                </a:lnTo>
                <a:lnTo>
                  <a:pt x="930" y="977"/>
                </a:lnTo>
                <a:lnTo>
                  <a:pt x="914" y="1008"/>
                </a:lnTo>
                <a:lnTo>
                  <a:pt x="898" y="1040"/>
                </a:lnTo>
                <a:lnTo>
                  <a:pt x="879" y="1070"/>
                </a:lnTo>
                <a:lnTo>
                  <a:pt x="858" y="1100"/>
                </a:lnTo>
                <a:lnTo>
                  <a:pt x="836" y="1130"/>
                </a:lnTo>
                <a:lnTo>
                  <a:pt x="810" y="1158"/>
                </a:lnTo>
                <a:lnTo>
                  <a:pt x="781" y="1190"/>
                </a:lnTo>
                <a:lnTo>
                  <a:pt x="761" y="1209"/>
                </a:lnTo>
                <a:lnTo>
                  <a:pt x="737" y="1230"/>
                </a:lnTo>
                <a:lnTo>
                  <a:pt x="709" y="1253"/>
                </a:lnTo>
                <a:lnTo>
                  <a:pt x="686" y="1269"/>
                </a:lnTo>
                <a:lnTo>
                  <a:pt x="654" y="1289"/>
                </a:lnTo>
                <a:lnTo>
                  <a:pt x="606" y="1316"/>
                </a:lnTo>
                <a:lnTo>
                  <a:pt x="566" y="1334"/>
                </a:lnTo>
                <a:lnTo>
                  <a:pt x="536" y="1345"/>
                </a:lnTo>
                <a:lnTo>
                  <a:pt x="508" y="1357"/>
                </a:lnTo>
                <a:lnTo>
                  <a:pt x="473" y="1370"/>
                </a:lnTo>
                <a:lnTo>
                  <a:pt x="437" y="1381"/>
                </a:lnTo>
                <a:lnTo>
                  <a:pt x="401" y="1390"/>
                </a:lnTo>
                <a:lnTo>
                  <a:pt x="374" y="1398"/>
                </a:lnTo>
                <a:lnTo>
                  <a:pt x="341" y="1407"/>
                </a:lnTo>
                <a:lnTo>
                  <a:pt x="312" y="1415"/>
                </a:lnTo>
                <a:lnTo>
                  <a:pt x="274" y="1423"/>
                </a:lnTo>
                <a:lnTo>
                  <a:pt x="230" y="1433"/>
                </a:lnTo>
                <a:lnTo>
                  <a:pt x="190" y="1441"/>
                </a:lnTo>
                <a:lnTo>
                  <a:pt x="160" y="1448"/>
                </a:lnTo>
                <a:lnTo>
                  <a:pt x="131" y="1454"/>
                </a:lnTo>
                <a:lnTo>
                  <a:pt x="94" y="1461"/>
                </a:lnTo>
                <a:lnTo>
                  <a:pt x="51" y="1473"/>
                </a:lnTo>
                <a:lnTo>
                  <a:pt x="0" y="1494"/>
                </a:lnTo>
                <a:lnTo>
                  <a:pt x="2981" y="1496"/>
                </a:lnTo>
                <a:lnTo>
                  <a:pt x="2933" y="1478"/>
                </a:lnTo>
                <a:lnTo>
                  <a:pt x="2883" y="1467"/>
                </a:lnTo>
                <a:lnTo>
                  <a:pt x="2849" y="1461"/>
                </a:lnTo>
                <a:lnTo>
                  <a:pt x="2809" y="1453"/>
                </a:lnTo>
                <a:lnTo>
                  <a:pt x="2761" y="1441"/>
                </a:lnTo>
                <a:lnTo>
                  <a:pt x="2786" y="1448"/>
                </a:lnTo>
                <a:lnTo>
                  <a:pt x="2731" y="1433"/>
                </a:lnTo>
                <a:lnTo>
                  <a:pt x="2700" y="1425"/>
                </a:lnTo>
                <a:lnTo>
                  <a:pt x="2647" y="1410"/>
                </a:lnTo>
                <a:lnTo>
                  <a:pt x="2599" y="1394"/>
                </a:lnTo>
                <a:lnTo>
                  <a:pt x="2559" y="1380"/>
                </a:lnTo>
                <a:lnTo>
                  <a:pt x="2521" y="1367"/>
                </a:lnTo>
                <a:lnTo>
                  <a:pt x="2478" y="1352"/>
                </a:lnTo>
                <a:lnTo>
                  <a:pt x="2442" y="1337"/>
                </a:lnTo>
                <a:lnTo>
                  <a:pt x="2394" y="1314"/>
                </a:lnTo>
                <a:lnTo>
                  <a:pt x="2374" y="1302"/>
                </a:lnTo>
                <a:lnTo>
                  <a:pt x="2373" y="1302"/>
                </a:lnTo>
                <a:lnTo>
                  <a:pt x="2358" y="1293"/>
                </a:lnTo>
                <a:lnTo>
                  <a:pt x="2331" y="1278"/>
                </a:lnTo>
                <a:lnTo>
                  <a:pt x="2305" y="1259"/>
                </a:lnTo>
                <a:lnTo>
                  <a:pt x="2279" y="1237"/>
                </a:lnTo>
                <a:lnTo>
                  <a:pt x="2260" y="1219"/>
                </a:lnTo>
                <a:lnTo>
                  <a:pt x="2238" y="1198"/>
                </a:lnTo>
                <a:lnTo>
                  <a:pt x="2213" y="1168"/>
                </a:lnTo>
                <a:lnTo>
                  <a:pt x="2188" y="1137"/>
                </a:lnTo>
                <a:lnTo>
                  <a:pt x="2167" y="1108"/>
                </a:lnTo>
                <a:lnTo>
                  <a:pt x="2144" y="1078"/>
                </a:lnTo>
                <a:lnTo>
                  <a:pt x="2129" y="1053"/>
                </a:lnTo>
                <a:lnTo>
                  <a:pt x="2115" y="1033"/>
                </a:lnTo>
                <a:lnTo>
                  <a:pt x="2102" y="1011"/>
                </a:lnTo>
                <a:lnTo>
                  <a:pt x="2089" y="986"/>
                </a:lnTo>
                <a:lnTo>
                  <a:pt x="2077" y="959"/>
                </a:lnTo>
                <a:lnTo>
                  <a:pt x="2066" y="931"/>
                </a:lnTo>
                <a:lnTo>
                  <a:pt x="2055" y="902"/>
                </a:lnTo>
                <a:lnTo>
                  <a:pt x="2046" y="883"/>
                </a:lnTo>
                <a:lnTo>
                  <a:pt x="2037" y="861"/>
                </a:lnTo>
                <a:lnTo>
                  <a:pt x="2028" y="839"/>
                </a:lnTo>
                <a:lnTo>
                  <a:pt x="2018" y="818"/>
                </a:lnTo>
                <a:lnTo>
                  <a:pt x="2008" y="791"/>
                </a:lnTo>
                <a:lnTo>
                  <a:pt x="1996" y="763"/>
                </a:lnTo>
                <a:lnTo>
                  <a:pt x="1981" y="725"/>
                </a:lnTo>
                <a:lnTo>
                  <a:pt x="1967" y="697"/>
                </a:lnTo>
                <a:lnTo>
                  <a:pt x="1952" y="667"/>
                </a:lnTo>
                <a:lnTo>
                  <a:pt x="1938" y="634"/>
                </a:lnTo>
                <a:lnTo>
                  <a:pt x="1928" y="608"/>
                </a:lnTo>
                <a:lnTo>
                  <a:pt x="1914" y="577"/>
                </a:lnTo>
                <a:lnTo>
                  <a:pt x="1903" y="549"/>
                </a:lnTo>
                <a:lnTo>
                  <a:pt x="1882" y="507"/>
                </a:lnTo>
                <a:lnTo>
                  <a:pt x="1866" y="468"/>
                </a:lnTo>
                <a:lnTo>
                  <a:pt x="1850" y="434"/>
                </a:lnTo>
                <a:lnTo>
                  <a:pt x="1838" y="411"/>
                </a:lnTo>
                <a:lnTo>
                  <a:pt x="1824" y="381"/>
                </a:lnTo>
                <a:lnTo>
                  <a:pt x="1807" y="346"/>
                </a:lnTo>
                <a:lnTo>
                  <a:pt x="1794" y="320"/>
                </a:lnTo>
                <a:lnTo>
                  <a:pt x="1783" y="301"/>
                </a:lnTo>
                <a:lnTo>
                  <a:pt x="1776" y="285"/>
                </a:lnTo>
                <a:lnTo>
                  <a:pt x="1762" y="259"/>
                </a:lnTo>
                <a:lnTo>
                  <a:pt x="1749" y="234"/>
                </a:lnTo>
                <a:lnTo>
                  <a:pt x="1738" y="213"/>
                </a:lnTo>
                <a:lnTo>
                  <a:pt x="1727" y="191"/>
                </a:lnTo>
                <a:lnTo>
                  <a:pt x="1714" y="172"/>
                </a:lnTo>
                <a:lnTo>
                  <a:pt x="1703" y="160"/>
                </a:lnTo>
                <a:lnTo>
                  <a:pt x="1696" y="146"/>
                </a:lnTo>
                <a:lnTo>
                  <a:pt x="1689" y="136"/>
                </a:lnTo>
                <a:lnTo>
                  <a:pt x="1681" y="126"/>
                </a:lnTo>
                <a:lnTo>
                  <a:pt x="1676" y="121"/>
                </a:lnTo>
                <a:lnTo>
                  <a:pt x="1667" y="110"/>
                </a:lnTo>
                <a:lnTo>
                  <a:pt x="1655" y="95"/>
                </a:lnTo>
                <a:lnTo>
                  <a:pt x="1642" y="80"/>
                </a:lnTo>
                <a:lnTo>
                  <a:pt x="1628" y="63"/>
                </a:lnTo>
                <a:lnTo>
                  <a:pt x="1613" y="50"/>
                </a:lnTo>
                <a:lnTo>
                  <a:pt x="1598" y="38"/>
                </a:lnTo>
                <a:lnTo>
                  <a:pt x="1582" y="25"/>
                </a:lnTo>
                <a:lnTo>
                  <a:pt x="1557" y="14"/>
                </a:lnTo>
                <a:lnTo>
                  <a:pt x="1533" y="5"/>
                </a:lnTo>
                <a:lnTo>
                  <a:pt x="1503" y="0"/>
                </a:lnTo>
              </a:path>
            </a:pathLst>
          </a:custGeom>
          <a:noFill/>
          <a:ln w="19050" cap="rnd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rgbClr val="993366">
                        <a:gamma/>
                        <a:shade val="46275"/>
                        <a:invGamma/>
                      </a:srgbClr>
                    </a:gs>
                    <a:gs pos="50000">
                      <a:srgbClr val="993366"/>
                    </a:gs>
                    <a:gs pos="100000">
                      <a:srgbClr val="993366">
                        <a:gamma/>
                        <a:shade val="46275"/>
                        <a:invGamma/>
                      </a:srgbClr>
                    </a:gs>
                  </a:gsLst>
                  <a:lin ang="0" scaled="1"/>
                </a:gra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17961" dir="2700000" algn="ctr" rotWithShape="0">
                    <a:srgbClr val="292929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41746638-41FD-4FF2-9284-12EDCAE567D9}"/>
              </a:ext>
            </a:extLst>
          </p:cNvPr>
          <p:cNvSpPr txBox="1"/>
          <p:nvPr/>
        </p:nvSpPr>
        <p:spPr>
          <a:xfrm>
            <a:off x="581193" y="1869773"/>
            <a:ext cx="2593980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chemeClr val="tx2"/>
                </a:solidFill>
              </a:rPr>
              <a:t>Population: Normal</a:t>
            </a:r>
          </a:p>
          <a:p>
            <a:r>
              <a:rPr lang="en-US" sz="2400" dirty="0">
                <a:solidFill>
                  <a:schemeClr val="tx2"/>
                </a:solidFill>
              </a:rPr>
              <a:t>Mean: 0</a:t>
            </a:r>
          </a:p>
          <a:p>
            <a:r>
              <a:rPr lang="en-US" sz="2400" dirty="0">
                <a:solidFill>
                  <a:schemeClr val="tx2"/>
                </a:solidFill>
              </a:rPr>
              <a:t>S.D.: 1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15861ACB-20E6-F0E1-0729-FC7D53E64A0C}"/>
              </a:ext>
            </a:extLst>
          </p:cNvPr>
          <p:cNvSpPr txBox="1"/>
          <p:nvPr/>
        </p:nvSpPr>
        <p:spPr>
          <a:xfrm>
            <a:off x="640665" y="4524866"/>
            <a:ext cx="564609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tx2">
                    <a:lumMod val="20000"/>
                    <a:lumOff val="80000"/>
                  </a:schemeClr>
                </a:solidFill>
              </a:rPr>
              <a:t>Sample 1: -1.4,  0.2,  -1.7,  2.1,  -2.0,  0.5,  1.6,  -1.2,  0.6,  0.2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2B9628E1-6B77-3890-0D97-7A9C8E9B39BF}"/>
                  </a:ext>
                </a:extLst>
              </p:cNvPr>
              <p:cNvSpPr txBox="1"/>
              <p:nvPr/>
            </p:nvSpPr>
            <p:spPr>
              <a:xfrm>
                <a:off x="6864482" y="4571032"/>
                <a:ext cx="1066382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0" i="1" smtClean="0">
                              <a:solidFill>
                                <a:schemeClr val="tx2">
                                  <a:lumMod val="20000"/>
                                  <a:lumOff val="8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̅"/>
                              <m:ctrlPr>
                                <a:rPr lang="en-US" b="0" i="1" smtClean="0">
                                  <a:solidFill>
                                    <a:schemeClr val="tx2">
                                      <a:lumMod val="20000"/>
                                      <a:lumOff val="80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b="0" i="1" smtClean="0">
                                  <a:solidFill>
                                    <a:schemeClr val="tx2">
                                      <a:lumMod val="20000"/>
                                      <a:lumOff val="80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</m:acc>
                        </m:e>
                        <m:sub>
                          <m:r>
                            <a:rPr lang="en-US" b="0" i="1" smtClean="0">
                              <a:solidFill>
                                <a:schemeClr val="tx2">
                                  <a:lumMod val="20000"/>
                                  <a:lumOff val="8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n-US" b="0" i="1" smtClean="0">
                          <a:solidFill>
                            <a:schemeClr val="tx2">
                              <a:lumMod val="20000"/>
                              <a:lumOff val="80000"/>
                            </a:schemeClr>
                          </a:solidFill>
                          <a:latin typeface="Cambria Math" panose="02040503050406030204" pitchFamily="18" charset="0"/>
                        </a:rPr>
                        <m:t>=−0.1</m:t>
                      </m:r>
                    </m:oMath>
                  </m:oMathPara>
                </a14:m>
                <a:endParaRPr lang="en-US" dirty="0">
                  <a:solidFill>
                    <a:schemeClr val="tx2">
                      <a:lumMod val="20000"/>
                      <a:lumOff val="80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2B9628E1-6B77-3890-0D97-7A9C8E9B39B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64482" y="4571032"/>
                <a:ext cx="1066382" cy="276999"/>
              </a:xfrm>
              <a:prstGeom prst="rect">
                <a:avLst/>
              </a:prstGeom>
              <a:blipFill>
                <a:blip r:embed="rId2"/>
                <a:stretch>
                  <a:fillRect l="-2353" r="-3529" b="-1363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8ECB4355-86F0-F515-AE43-CABC143F6188}"/>
              </a:ext>
            </a:extLst>
          </p:cNvPr>
          <p:cNvCxnSpPr>
            <a:stCxn id="11" idx="3"/>
          </p:cNvCxnSpPr>
          <p:nvPr/>
        </p:nvCxnSpPr>
        <p:spPr>
          <a:xfrm>
            <a:off x="6286762" y="4709532"/>
            <a:ext cx="453403" cy="0"/>
          </a:xfrm>
          <a:prstGeom prst="straightConnector1">
            <a:avLst/>
          </a:prstGeom>
          <a:ln w="2540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>
            <a:extLst>
              <a:ext uri="{FF2B5EF4-FFF2-40B4-BE49-F238E27FC236}">
                <a16:creationId xmlns:a16="http://schemas.microsoft.com/office/drawing/2014/main" id="{21D7C753-EE21-095B-1AD4-BA30E1CA2615}"/>
              </a:ext>
            </a:extLst>
          </p:cNvPr>
          <p:cNvSpPr txBox="1"/>
          <p:nvPr/>
        </p:nvSpPr>
        <p:spPr>
          <a:xfrm>
            <a:off x="640665" y="4955345"/>
            <a:ext cx="594746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tx2">
                    <a:lumMod val="20000"/>
                    <a:lumOff val="80000"/>
                  </a:schemeClr>
                </a:solidFill>
              </a:rPr>
              <a:t>Sample 2: 0.8,  -0.3,  -0.6,  -1.1,  -1.3,  0.4,  -0.9,  -0.4,  -1.0,  -1.2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B13C6DC2-C6BC-B38D-DDB5-846359A2A1A0}"/>
                  </a:ext>
                </a:extLst>
              </p:cNvPr>
              <p:cNvSpPr txBox="1"/>
              <p:nvPr/>
            </p:nvSpPr>
            <p:spPr>
              <a:xfrm>
                <a:off x="6864482" y="5001511"/>
                <a:ext cx="1071704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0" i="1" smtClean="0">
                              <a:solidFill>
                                <a:schemeClr val="tx2">
                                  <a:lumMod val="20000"/>
                                  <a:lumOff val="8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̅"/>
                              <m:ctrlPr>
                                <a:rPr lang="en-US" b="0" i="1" smtClean="0">
                                  <a:solidFill>
                                    <a:schemeClr val="tx2">
                                      <a:lumMod val="20000"/>
                                      <a:lumOff val="80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b="0" i="1" smtClean="0">
                                  <a:solidFill>
                                    <a:schemeClr val="tx2">
                                      <a:lumMod val="20000"/>
                                      <a:lumOff val="80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</m:acc>
                        </m:e>
                        <m:sub>
                          <m:r>
                            <a:rPr lang="en-US" b="0" i="1" smtClean="0">
                              <a:solidFill>
                                <a:schemeClr val="tx2">
                                  <a:lumMod val="20000"/>
                                  <a:lumOff val="8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en-US" b="0" i="1" smtClean="0">
                          <a:solidFill>
                            <a:schemeClr val="tx2">
                              <a:lumMod val="20000"/>
                              <a:lumOff val="80000"/>
                            </a:schemeClr>
                          </a:solidFill>
                          <a:latin typeface="Cambria Math" panose="02040503050406030204" pitchFamily="18" charset="0"/>
                        </a:rPr>
                        <m:t>=−0.6</m:t>
                      </m:r>
                    </m:oMath>
                  </m:oMathPara>
                </a14:m>
                <a:endParaRPr lang="en-US" dirty="0">
                  <a:solidFill>
                    <a:schemeClr val="tx2">
                      <a:lumMod val="20000"/>
                      <a:lumOff val="80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B13C6DC2-C6BC-B38D-DDB5-846359A2A1A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64482" y="5001511"/>
                <a:ext cx="1071704" cy="276999"/>
              </a:xfrm>
              <a:prstGeom prst="rect">
                <a:avLst/>
              </a:prstGeom>
              <a:blipFill>
                <a:blip r:embed="rId3"/>
                <a:stretch>
                  <a:fillRect l="-2353" r="-4706" b="-1304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5C90B112-3DD5-9FE6-6D3C-E50D6350A535}"/>
              </a:ext>
            </a:extLst>
          </p:cNvPr>
          <p:cNvCxnSpPr>
            <a:stCxn id="4" idx="3"/>
          </p:cNvCxnSpPr>
          <p:nvPr/>
        </p:nvCxnSpPr>
        <p:spPr>
          <a:xfrm>
            <a:off x="6588127" y="5140011"/>
            <a:ext cx="152038" cy="0"/>
          </a:xfrm>
          <a:prstGeom prst="straightConnector1">
            <a:avLst/>
          </a:prstGeom>
          <a:ln w="2540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CF0B26F2-B761-871A-A3CC-0C47A3004A6B}"/>
              </a:ext>
            </a:extLst>
          </p:cNvPr>
          <p:cNvSpPr txBox="1"/>
          <p:nvPr/>
        </p:nvSpPr>
        <p:spPr>
          <a:xfrm>
            <a:off x="640665" y="5367291"/>
            <a:ext cx="572143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tx2">
                    <a:lumMod val="20000"/>
                    <a:lumOff val="80000"/>
                  </a:schemeClr>
                </a:solidFill>
              </a:rPr>
              <a:t>Sample 3: -0.2,  2.2,  0.7,  0.5,  1.2,  -0.1,  -0.6,  -0.6,  0.7,  -0.6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711F727E-40D1-D0AF-F88C-01B2897BD358}"/>
                  </a:ext>
                </a:extLst>
              </p:cNvPr>
              <p:cNvSpPr txBox="1"/>
              <p:nvPr/>
            </p:nvSpPr>
            <p:spPr>
              <a:xfrm>
                <a:off x="6864482" y="5413457"/>
                <a:ext cx="898579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0" i="1" smtClean="0">
                              <a:solidFill>
                                <a:schemeClr val="tx2">
                                  <a:lumMod val="20000"/>
                                  <a:lumOff val="8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̅"/>
                              <m:ctrlPr>
                                <a:rPr lang="en-US" b="0" i="1" smtClean="0">
                                  <a:solidFill>
                                    <a:schemeClr val="tx2">
                                      <a:lumMod val="20000"/>
                                      <a:lumOff val="80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b="0" i="1" smtClean="0">
                                  <a:solidFill>
                                    <a:schemeClr val="tx2">
                                      <a:lumMod val="20000"/>
                                      <a:lumOff val="80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</m:acc>
                        </m:e>
                        <m:sub>
                          <m:r>
                            <a:rPr lang="en-US" b="0" i="1" smtClean="0">
                              <a:solidFill>
                                <a:schemeClr val="tx2">
                                  <a:lumMod val="20000"/>
                                  <a:lumOff val="8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</m:sub>
                      </m:sSub>
                      <m:r>
                        <a:rPr lang="en-US" b="0" i="1" smtClean="0">
                          <a:solidFill>
                            <a:schemeClr val="tx2">
                              <a:lumMod val="20000"/>
                              <a:lumOff val="80000"/>
                            </a:schemeClr>
                          </a:solidFill>
                          <a:latin typeface="Cambria Math" panose="02040503050406030204" pitchFamily="18" charset="0"/>
                        </a:rPr>
                        <m:t>=0.3</m:t>
                      </m:r>
                    </m:oMath>
                  </m:oMathPara>
                </a14:m>
                <a:endParaRPr lang="en-US" dirty="0">
                  <a:solidFill>
                    <a:schemeClr val="tx2">
                      <a:lumMod val="20000"/>
                      <a:lumOff val="80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711F727E-40D1-D0AF-F88C-01B2897BD35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64482" y="5413457"/>
                <a:ext cx="898579" cy="276999"/>
              </a:xfrm>
              <a:prstGeom prst="rect">
                <a:avLst/>
              </a:prstGeom>
              <a:blipFill>
                <a:blip r:embed="rId4"/>
                <a:stretch>
                  <a:fillRect l="-2778" r="-4167" b="-1818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899A9620-C487-FDAD-01EB-A37E1CF43282}"/>
              </a:ext>
            </a:extLst>
          </p:cNvPr>
          <p:cNvCxnSpPr>
            <a:stCxn id="8" idx="3"/>
          </p:cNvCxnSpPr>
          <p:nvPr/>
        </p:nvCxnSpPr>
        <p:spPr>
          <a:xfrm>
            <a:off x="6362103" y="5551957"/>
            <a:ext cx="378062" cy="0"/>
          </a:xfrm>
          <a:prstGeom prst="straightConnector1">
            <a:avLst/>
          </a:prstGeom>
          <a:ln w="2540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>
            <a:extLst>
              <a:ext uri="{FF2B5EF4-FFF2-40B4-BE49-F238E27FC236}">
                <a16:creationId xmlns:a16="http://schemas.microsoft.com/office/drawing/2014/main" id="{FB727B9B-3B01-2B4C-A601-05C7F9B41E36}"/>
              </a:ext>
            </a:extLst>
          </p:cNvPr>
          <p:cNvSpPr txBox="1"/>
          <p:nvPr/>
        </p:nvSpPr>
        <p:spPr>
          <a:xfrm>
            <a:off x="640665" y="5759010"/>
            <a:ext cx="557075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Sample 4: 2.0,  -1.2,  1.6,  0.6,  -0.8,  1.2,  0.8,  0.9,  0.5,  -1.2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CB05ECAC-B03E-6F14-83AC-5F3CF17825BC}"/>
                  </a:ext>
                </a:extLst>
              </p:cNvPr>
              <p:cNvSpPr txBox="1"/>
              <p:nvPr/>
            </p:nvSpPr>
            <p:spPr>
              <a:xfrm>
                <a:off x="6864482" y="5805176"/>
                <a:ext cx="898579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̅"/>
                              <m:ctrlPr>
                                <a:rPr lang="en-US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</m:acc>
                        </m:e>
                        <m:sub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4</m:t>
                          </m:r>
                        </m:sub>
                      </m:sSub>
                      <m:r>
                        <a:rPr lang="en-US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=0.4</m:t>
                      </m:r>
                    </m:oMath>
                  </m:oMathPara>
                </a14:m>
                <a:endParaRPr lang="en-US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CB05ECAC-B03E-6F14-83AC-5F3CF17825B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64482" y="5805176"/>
                <a:ext cx="898579" cy="276999"/>
              </a:xfrm>
              <a:prstGeom prst="rect">
                <a:avLst/>
              </a:prstGeom>
              <a:blipFill>
                <a:blip r:embed="rId5"/>
                <a:stretch>
                  <a:fillRect l="-2778" r="-4167" b="-833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A37B43F1-60E1-3E59-6F8C-DD5410D46B49}"/>
              </a:ext>
            </a:extLst>
          </p:cNvPr>
          <p:cNvCxnSpPr>
            <a:stCxn id="14" idx="3"/>
          </p:cNvCxnSpPr>
          <p:nvPr/>
        </p:nvCxnSpPr>
        <p:spPr>
          <a:xfrm>
            <a:off x="6211421" y="5943676"/>
            <a:ext cx="528744" cy="0"/>
          </a:xfrm>
          <a:prstGeom prst="straightConnector1">
            <a:avLst/>
          </a:prstGeom>
          <a:ln w="2540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>
            <a:extLst>
              <a:ext uri="{FF2B5EF4-FFF2-40B4-BE49-F238E27FC236}">
                <a16:creationId xmlns:a16="http://schemas.microsoft.com/office/drawing/2014/main" id="{899A24FE-02B1-2897-605B-EDA3A8C76165}"/>
              </a:ext>
            </a:extLst>
          </p:cNvPr>
          <p:cNvSpPr txBox="1"/>
          <p:nvPr/>
        </p:nvSpPr>
        <p:spPr>
          <a:xfrm rot="5400000">
            <a:off x="3635801" y="6173812"/>
            <a:ext cx="4154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tx2"/>
                </a:solidFill>
              </a:rPr>
              <a:t>…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724AE29C-81F3-AB7C-E8DD-C0855E946391}"/>
              </a:ext>
            </a:extLst>
          </p:cNvPr>
          <p:cNvSpPr txBox="1"/>
          <p:nvPr/>
        </p:nvSpPr>
        <p:spPr>
          <a:xfrm rot="5400000">
            <a:off x="7189924" y="6151425"/>
            <a:ext cx="4154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tx2"/>
                </a:solidFill>
              </a:rPr>
              <a:t>…</a:t>
            </a:r>
          </a:p>
        </p:txBody>
      </p: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42B3179C-BA60-6CA7-F116-A5FA96393D3B}"/>
              </a:ext>
            </a:extLst>
          </p:cNvPr>
          <p:cNvCxnSpPr/>
          <p:nvPr/>
        </p:nvCxnSpPr>
        <p:spPr>
          <a:xfrm>
            <a:off x="4053526" y="2100606"/>
            <a:ext cx="0" cy="1905000"/>
          </a:xfrm>
          <a:prstGeom prst="line">
            <a:avLst/>
          </a:prstGeom>
          <a:ln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F1DABCC4-F5D1-79A2-65E4-B34916AB7C98}"/>
                  </a:ext>
                </a:extLst>
              </p:cNvPr>
              <p:cNvSpPr txBox="1"/>
              <p:nvPr/>
            </p:nvSpPr>
            <p:spPr>
              <a:xfrm>
                <a:off x="3740235" y="4005606"/>
                <a:ext cx="626582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𝜇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=0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F1DABCC4-F5D1-79A2-65E4-B34916AB7C9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40235" y="4005606"/>
                <a:ext cx="626582" cy="276999"/>
              </a:xfrm>
              <a:prstGeom prst="rect">
                <a:avLst/>
              </a:prstGeom>
              <a:blipFill>
                <a:blip r:embed="rId6"/>
                <a:stretch>
                  <a:fillRect l="-8000" r="-8000" b="-2173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19704456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EF6C08A8-2B32-2D69-2689-196A3D9690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Distribution of Sample Means</a:t>
            </a:r>
          </a:p>
        </p:txBody>
      </p:sp>
      <p:sp>
        <p:nvSpPr>
          <p:cNvPr id="9" name="Freeform 17">
            <a:extLst>
              <a:ext uri="{FF2B5EF4-FFF2-40B4-BE49-F238E27FC236}">
                <a16:creationId xmlns:a16="http://schemas.microsoft.com/office/drawing/2014/main" id="{317A6665-3484-4F43-ED22-2DAEBB02DB40}"/>
              </a:ext>
            </a:extLst>
          </p:cNvPr>
          <p:cNvSpPr>
            <a:spLocks/>
          </p:cNvSpPr>
          <p:nvPr/>
        </p:nvSpPr>
        <p:spPr bwMode="auto">
          <a:xfrm>
            <a:off x="581193" y="2100606"/>
            <a:ext cx="6894047" cy="1905000"/>
          </a:xfrm>
          <a:custGeom>
            <a:avLst/>
            <a:gdLst>
              <a:gd name="T0" fmla="*/ 1441 w 2981"/>
              <a:gd name="T1" fmla="*/ 15 h 1496"/>
              <a:gd name="T2" fmla="*/ 1351 w 2981"/>
              <a:gd name="T3" fmla="*/ 84 h 1496"/>
              <a:gd name="T4" fmla="*/ 1290 w 2981"/>
              <a:gd name="T5" fmla="*/ 168 h 1496"/>
              <a:gd name="T6" fmla="*/ 1241 w 2981"/>
              <a:gd name="T7" fmla="*/ 252 h 1496"/>
              <a:gd name="T8" fmla="*/ 1197 w 2981"/>
              <a:gd name="T9" fmla="*/ 334 h 1496"/>
              <a:gd name="T10" fmla="*/ 1163 w 2981"/>
              <a:gd name="T11" fmla="*/ 408 h 1496"/>
              <a:gd name="T12" fmla="*/ 1123 w 2981"/>
              <a:gd name="T13" fmla="*/ 505 h 1496"/>
              <a:gd name="T14" fmla="*/ 1087 w 2981"/>
              <a:gd name="T15" fmla="*/ 590 h 1496"/>
              <a:gd name="T16" fmla="*/ 1053 w 2981"/>
              <a:gd name="T17" fmla="*/ 674 h 1496"/>
              <a:gd name="T18" fmla="*/ 1023 w 2981"/>
              <a:gd name="T19" fmla="*/ 755 h 1496"/>
              <a:gd name="T20" fmla="*/ 987 w 2981"/>
              <a:gd name="T21" fmla="*/ 846 h 1496"/>
              <a:gd name="T22" fmla="*/ 951 w 2981"/>
              <a:gd name="T23" fmla="*/ 928 h 1496"/>
              <a:gd name="T24" fmla="*/ 914 w 2981"/>
              <a:gd name="T25" fmla="*/ 1008 h 1496"/>
              <a:gd name="T26" fmla="*/ 858 w 2981"/>
              <a:gd name="T27" fmla="*/ 1100 h 1496"/>
              <a:gd name="T28" fmla="*/ 781 w 2981"/>
              <a:gd name="T29" fmla="*/ 1190 h 1496"/>
              <a:gd name="T30" fmla="*/ 709 w 2981"/>
              <a:gd name="T31" fmla="*/ 1253 h 1496"/>
              <a:gd name="T32" fmla="*/ 606 w 2981"/>
              <a:gd name="T33" fmla="*/ 1316 h 1496"/>
              <a:gd name="T34" fmla="*/ 508 w 2981"/>
              <a:gd name="T35" fmla="*/ 1357 h 1496"/>
              <a:gd name="T36" fmla="*/ 401 w 2981"/>
              <a:gd name="T37" fmla="*/ 1390 h 1496"/>
              <a:gd name="T38" fmla="*/ 312 w 2981"/>
              <a:gd name="T39" fmla="*/ 1415 h 1496"/>
              <a:gd name="T40" fmla="*/ 190 w 2981"/>
              <a:gd name="T41" fmla="*/ 1441 h 1496"/>
              <a:gd name="T42" fmla="*/ 94 w 2981"/>
              <a:gd name="T43" fmla="*/ 1461 h 1496"/>
              <a:gd name="T44" fmla="*/ 2981 w 2981"/>
              <a:gd name="T45" fmla="*/ 1496 h 1496"/>
              <a:gd name="T46" fmla="*/ 2849 w 2981"/>
              <a:gd name="T47" fmla="*/ 1461 h 1496"/>
              <a:gd name="T48" fmla="*/ 2786 w 2981"/>
              <a:gd name="T49" fmla="*/ 1448 h 1496"/>
              <a:gd name="T50" fmla="*/ 2647 w 2981"/>
              <a:gd name="T51" fmla="*/ 1410 h 1496"/>
              <a:gd name="T52" fmla="*/ 2521 w 2981"/>
              <a:gd name="T53" fmla="*/ 1367 h 1496"/>
              <a:gd name="T54" fmla="*/ 2394 w 2981"/>
              <a:gd name="T55" fmla="*/ 1314 h 1496"/>
              <a:gd name="T56" fmla="*/ 2358 w 2981"/>
              <a:gd name="T57" fmla="*/ 1293 h 1496"/>
              <a:gd name="T58" fmla="*/ 2279 w 2981"/>
              <a:gd name="T59" fmla="*/ 1237 h 1496"/>
              <a:gd name="T60" fmla="*/ 2213 w 2981"/>
              <a:gd name="T61" fmla="*/ 1168 h 1496"/>
              <a:gd name="T62" fmla="*/ 2144 w 2981"/>
              <a:gd name="T63" fmla="*/ 1078 h 1496"/>
              <a:gd name="T64" fmla="*/ 2102 w 2981"/>
              <a:gd name="T65" fmla="*/ 1011 h 1496"/>
              <a:gd name="T66" fmla="*/ 2066 w 2981"/>
              <a:gd name="T67" fmla="*/ 931 h 1496"/>
              <a:gd name="T68" fmla="*/ 2037 w 2981"/>
              <a:gd name="T69" fmla="*/ 861 h 1496"/>
              <a:gd name="T70" fmla="*/ 2008 w 2981"/>
              <a:gd name="T71" fmla="*/ 791 h 1496"/>
              <a:gd name="T72" fmla="*/ 1967 w 2981"/>
              <a:gd name="T73" fmla="*/ 697 h 1496"/>
              <a:gd name="T74" fmla="*/ 1928 w 2981"/>
              <a:gd name="T75" fmla="*/ 608 h 1496"/>
              <a:gd name="T76" fmla="*/ 1882 w 2981"/>
              <a:gd name="T77" fmla="*/ 507 h 1496"/>
              <a:gd name="T78" fmla="*/ 1838 w 2981"/>
              <a:gd name="T79" fmla="*/ 411 h 1496"/>
              <a:gd name="T80" fmla="*/ 1794 w 2981"/>
              <a:gd name="T81" fmla="*/ 320 h 1496"/>
              <a:gd name="T82" fmla="*/ 1762 w 2981"/>
              <a:gd name="T83" fmla="*/ 259 h 1496"/>
              <a:gd name="T84" fmla="*/ 1727 w 2981"/>
              <a:gd name="T85" fmla="*/ 191 h 1496"/>
              <a:gd name="T86" fmla="*/ 1696 w 2981"/>
              <a:gd name="T87" fmla="*/ 146 h 1496"/>
              <a:gd name="T88" fmla="*/ 1676 w 2981"/>
              <a:gd name="T89" fmla="*/ 121 h 1496"/>
              <a:gd name="T90" fmla="*/ 1642 w 2981"/>
              <a:gd name="T91" fmla="*/ 80 h 1496"/>
              <a:gd name="T92" fmla="*/ 1598 w 2981"/>
              <a:gd name="T93" fmla="*/ 38 h 1496"/>
              <a:gd name="T94" fmla="*/ 1533 w 2981"/>
              <a:gd name="T95" fmla="*/ 5 h 149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</a:cxnLst>
            <a:rect l="0" t="0" r="r" b="b"/>
            <a:pathLst>
              <a:path w="2981" h="1496">
                <a:moveTo>
                  <a:pt x="1503" y="0"/>
                </a:moveTo>
                <a:lnTo>
                  <a:pt x="1474" y="7"/>
                </a:lnTo>
                <a:lnTo>
                  <a:pt x="1441" y="15"/>
                </a:lnTo>
                <a:lnTo>
                  <a:pt x="1406" y="34"/>
                </a:lnTo>
                <a:lnTo>
                  <a:pt x="1377" y="58"/>
                </a:lnTo>
                <a:lnTo>
                  <a:pt x="1351" y="84"/>
                </a:lnTo>
                <a:lnTo>
                  <a:pt x="1329" y="109"/>
                </a:lnTo>
                <a:lnTo>
                  <a:pt x="1311" y="135"/>
                </a:lnTo>
                <a:lnTo>
                  <a:pt x="1290" y="168"/>
                </a:lnTo>
                <a:lnTo>
                  <a:pt x="1276" y="190"/>
                </a:lnTo>
                <a:lnTo>
                  <a:pt x="1258" y="223"/>
                </a:lnTo>
                <a:lnTo>
                  <a:pt x="1241" y="252"/>
                </a:lnTo>
                <a:lnTo>
                  <a:pt x="1222" y="285"/>
                </a:lnTo>
                <a:lnTo>
                  <a:pt x="1211" y="307"/>
                </a:lnTo>
                <a:lnTo>
                  <a:pt x="1197" y="334"/>
                </a:lnTo>
                <a:lnTo>
                  <a:pt x="1186" y="360"/>
                </a:lnTo>
                <a:lnTo>
                  <a:pt x="1175" y="383"/>
                </a:lnTo>
                <a:lnTo>
                  <a:pt x="1163" y="408"/>
                </a:lnTo>
                <a:lnTo>
                  <a:pt x="1151" y="439"/>
                </a:lnTo>
                <a:lnTo>
                  <a:pt x="1136" y="476"/>
                </a:lnTo>
                <a:lnTo>
                  <a:pt x="1123" y="505"/>
                </a:lnTo>
                <a:lnTo>
                  <a:pt x="1114" y="526"/>
                </a:lnTo>
                <a:lnTo>
                  <a:pt x="1099" y="558"/>
                </a:lnTo>
                <a:lnTo>
                  <a:pt x="1087" y="590"/>
                </a:lnTo>
                <a:lnTo>
                  <a:pt x="1077" y="612"/>
                </a:lnTo>
                <a:lnTo>
                  <a:pt x="1063" y="646"/>
                </a:lnTo>
                <a:lnTo>
                  <a:pt x="1053" y="674"/>
                </a:lnTo>
                <a:lnTo>
                  <a:pt x="1043" y="701"/>
                </a:lnTo>
                <a:lnTo>
                  <a:pt x="1033" y="728"/>
                </a:lnTo>
                <a:lnTo>
                  <a:pt x="1023" y="755"/>
                </a:lnTo>
                <a:lnTo>
                  <a:pt x="1013" y="781"/>
                </a:lnTo>
                <a:lnTo>
                  <a:pt x="1002" y="809"/>
                </a:lnTo>
                <a:lnTo>
                  <a:pt x="987" y="846"/>
                </a:lnTo>
                <a:lnTo>
                  <a:pt x="972" y="881"/>
                </a:lnTo>
                <a:lnTo>
                  <a:pt x="962" y="904"/>
                </a:lnTo>
                <a:lnTo>
                  <a:pt x="951" y="928"/>
                </a:lnTo>
                <a:lnTo>
                  <a:pt x="941" y="953"/>
                </a:lnTo>
                <a:lnTo>
                  <a:pt x="930" y="977"/>
                </a:lnTo>
                <a:lnTo>
                  <a:pt x="914" y="1008"/>
                </a:lnTo>
                <a:lnTo>
                  <a:pt x="898" y="1040"/>
                </a:lnTo>
                <a:lnTo>
                  <a:pt x="879" y="1070"/>
                </a:lnTo>
                <a:lnTo>
                  <a:pt x="858" y="1100"/>
                </a:lnTo>
                <a:lnTo>
                  <a:pt x="836" y="1130"/>
                </a:lnTo>
                <a:lnTo>
                  <a:pt x="810" y="1158"/>
                </a:lnTo>
                <a:lnTo>
                  <a:pt x="781" y="1190"/>
                </a:lnTo>
                <a:lnTo>
                  <a:pt x="761" y="1209"/>
                </a:lnTo>
                <a:lnTo>
                  <a:pt x="737" y="1230"/>
                </a:lnTo>
                <a:lnTo>
                  <a:pt x="709" y="1253"/>
                </a:lnTo>
                <a:lnTo>
                  <a:pt x="686" y="1269"/>
                </a:lnTo>
                <a:lnTo>
                  <a:pt x="654" y="1289"/>
                </a:lnTo>
                <a:lnTo>
                  <a:pt x="606" y="1316"/>
                </a:lnTo>
                <a:lnTo>
                  <a:pt x="566" y="1334"/>
                </a:lnTo>
                <a:lnTo>
                  <a:pt x="536" y="1345"/>
                </a:lnTo>
                <a:lnTo>
                  <a:pt x="508" y="1357"/>
                </a:lnTo>
                <a:lnTo>
                  <a:pt x="473" y="1370"/>
                </a:lnTo>
                <a:lnTo>
                  <a:pt x="437" y="1381"/>
                </a:lnTo>
                <a:lnTo>
                  <a:pt x="401" y="1390"/>
                </a:lnTo>
                <a:lnTo>
                  <a:pt x="374" y="1398"/>
                </a:lnTo>
                <a:lnTo>
                  <a:pt x="341" y="1407"/>
                </a:lnTo>
                <a:lnTo>
                  <a:pt x="312" y="1415"/>
                </a:lnTo>
                <a:lnTo>
                  <a:pt x="274" y="1423"/>
                </a:lnTo>
                <a:lnTo>
                  <a:pt x="230" y="1433"/>
                </a:lnTo>
                <a:lnTo>
                  <a:pt x="190" y="1441"/>
                </a:lnTo>
                <a:lnTo>
                  <a:pt x="160" y="1448"/>
                </a:lnTo>
                <a:lnTo>
                  <a:pt x="131" y="1454"/>
                </a:lnTo>
                <a:lnTo>
                  <a:pt x="94" y="1461"/>
                </a:lnTo>
                <a:lnTo>
                  <a:pt x="51" y="1473"/>
                </a:lnTo>
                <a:lnTo>
                  <a:pt x="0" y="1494"/>
                </a:lnTo>
                <a:lnTo>
                  <a:pt x="2981" y="1496"/>
                </a:lnTo>
                <a:lnTo>
                  <a:pt x="2933" y="1478"/>
                </a:lnTo>
                <a:lnTo>
                  <a:pt x="2883" y="1467"/>
                </a:lnTo>
                <a:lnTo>
                  <a:pt x="2849" y="1461"/>
                </a:lnTo>
                <a:lnTo>
                  <a:pt x="2809" y="1453"/>
                </a:lnTo>
                <a:lnTo>
                  <a:pt x="2761" y="1441"/>
                </a:lnTo>
                <a:lnTo>
                  <a:pt x="2786" y="1448"/>
                </a:lnTo>
                <a:lnTo>
                  <a:pt x="2731" y="1433"/>
                </a:lnTo>
                <a:lnTo>
                  <a:pt x="2700" y="1425"/>
                </a:lnTo>
                <a:lnTo>
                  <a:pt x="2647" y="1410"/>
                </a:lnTo>
                <a:lnTo>
                  <a:pt x="2599" y="1394"/>
                </a:lnTo>
                <a:lnTo>
                  <a:pt x="2559" y="1380"/>
                </a:lnTo>
                <a:lnTo>
                  <a:pt x="2521" y="1367"/>
                </a:lnTo>
                <a:lnTo>
                  <a:pt x="2478" y="1352"/>
                </a:lnTo>
                <a:lnTo>
                  <a:pt x="2442" y="1337"/>
                </a:lnTo>
                <a:lnTo>
                  <a:pt x="2394" y="1314"/>
                </a:lnTo>
                <a:lnTo>
                  <a:pt x="2374" y="1302"/>
                </a:lnTo>
                <a:lnTo>
                  <a:pt x="2373" y="1302"/>
                </a:lnTo>
                <a:lnTo>
                  <a:pt x="2358" y="1293"/>
                </a:lnTo>
                <a:lnTo>
                  <a:pt x="2331" y="1278"/>
                </a:lnTo>
                <a:lnTo>
                  <a:pt x="2305" y="1259"/>
                </a:lnTo>
                <a:lnTo>
                  <a:pt x="2279" y="1237"/>
                </a:lnTo>
                <a:lnTo>
                  <a:pt x="2260" y="1219"/>
                </a:lnTo>
                <a:lnTo>
                  <a:pt x="2238" y="1198"/>
                </a:lnTo>
                <a:lnTo>
                  <a:pt x="2213" y="1168"/>
                </a:lnTo>
                <a:lnTo>
                  <a:pt x="2188" y="1137"/>
                </a:lnTo>
                <a:lnTo>
                  <a:pt x="2167" y="1108"/>
                </a:lnTo>
                <a:lnTo>
                  <a:pt x="2144" y="1078"/>
                </a:lnTo>
                <a:lnTo>
                  <a:pt x="2129" y="1053"/>
                </a:lnTo>
                <a:lnTo>
                  <a:pt x="2115" y="1033"/>
                </a:lnTo>
                <a:lnTo>
                  <a:pt x="2102" y="1011"/>
                </a:lnTo>
                <a:lnTo>
                  <a:pt x="2089" y="986"/>
                </a:lnTo>
                <a:lnTo>
                  <a:pt x="2077" y="959"/>
                </a:lnTo>
                <a:lnTo>
                  <a:pt x="2066" y="931"/>
                </a:lnTo>
                <a:lnTo>
                  <a:pt x="2055" y="902"/>
                </a:lnTo>
                <a:lnTo>
                  <a:pt x="2046" y="883"/>
                </a:lnTo>
                <a:lnTo>
                  <a:pt x="2037" y="861"/>
                </a:lnTo>
                <a:lnTo>
                  <a:pt x="2028" y="839"/>
                </a:lnTo>
                <a:lnTo>
                  <a:pt x="2018" y="818"/>
                </a:lnTo>
                <a:lnTo>
                  <a:pt x="2008" y="791"/>
                </a:lnTo>
                <a:lnTo>
                  <a:pt x="1996" y="763"/>
                </a:lnTo>
                <a:lnTo>
                  <a:pt x="1981" y="725"/>
                </a:lnTo>
                <a:lnTo>
                  <a:pt x="1967" y="697"/>
                </a:lnTo>
                <a:lnTo>
                  <a:pt x="1952" y="667"/>
                </a:lnTo>
                <a:lnTo>
                  <a:pt x="1938" y="634"/>
                </a:lnTo>
                <a:lnTo>
                  <a:pt x="1928" y="608"/>
                </a:lnTo>
                <a:lnTo>
                  <a:pt x="1914" y="577"/>
                </a:lnTo>
                <a:lnTo>
                  <a:pt x="1903" y="549"/>
                </a:lnTo>
                <a:lnTo>
                  <a:pt x="1882" y="507"/>
                </a:lnTo>
                <a:lnTo>
                  <a:pt x="1866" y="468"/>
                </a:lnTo>
                <a:lnTo>
                  <a:pt x="1850" y="434"/>
                </a:lnTo>
                <a:lnTo>
                  <a:pt x="1838" y="411"/>
                </a:lnTo>
                <a:lnTo>
                  <a:pt x="1824" y="381"/>
                </a:lnTo>
                <a:lnTo>
                  <a:pt x="1807" y="346"/>
                </a:lnTo>
                <a:lnTo>
                  <a:pt x="1794" y="320"/>
                </a:lnTo>
                <a:lnTo>
                  <a:pt x="1783" y="301"/>
                </a:lnTo>
                <a:lnTo>
                  <a:pt x="1776" y="285"/>
                </a:lnTo>
                <a:lnTo>
                  <a:pt x="1762" y="259"/>
                </a:lnTo>
                <a:lnTo>
                  <a:pt x="1749" y="234"/>
                </a:lnTo>
                <a:lnTo>
                  <a:pt x="1738" y="213"/>
                </a:lnTo>
                <a:lnTo>
                  <a:pt x="1727" y="191"/>
                </a:lnTo>
                <a:lnTo>
                  <a:pt x="1714" y="172"/>
                </a:lnTo>
                <a:lnTo>
                  <a:pt x="1703" y="160"/>
                </a:lnTo>
                <a:lnTo>
                  <a:pt x="1696" y="146"/>
                </a:lnTo>
                <a:lnTo>
                  <a:pt x="1689" y="136"/>
                </a:lnTo>
                <a:lnTo>
                  <a:pt x="1681" y="126"/>
                </a:lnTo>
                <a:lnTo>
                  <a:pt x="1676" y="121"/>
                </a:lnTo>
                <a:lnTo>
                  <a:pt x="1667" y="110"/>
                </a:lnTo>
                <a:lnTo>
                  <a:pt x="1655" y="95"/>
                </a:lnTo>
                <a:lnTo>
                  <a:pt x="1642" y="80"/>
                </a:lnTo>
                <a:lnTo>
                  <a:pt x="1628" y="63"/>
                </a:lnTo>
                <a:lnTo>
                  <a:pt x="1613" y="50"/>
                </a:lnTo>
                <a:lnTo>
                  <a:pt x="1598" y="38"/>
                </a:lnTo>
                <a:lnTo>
                  <a:pt x="1582" y="25"/>
                </a:lnTo>
                <a:lnTo>
                  <a:pt x="1557" y="14"/>
                </a:lnTo>
                <a:lnTo>
                  <a:pt x="1533" y="5"/>
                </a:lnTo>
                <a:lnTo>
                  <a:pt x="1503" y="0"/>
                </a:lnTo>
              </a:path>
            </a:pathLst>
          </a:custGeom>
          <a:noFill/>
          <a:ln w="19050" cap="rnd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rgbClr val="993366">
                        <a:gamma/>
                        <a:shade val="46275"/>
                        <a:invGamma/>
                      </a:srgbClr>
                    </a:gs>
                    <a:gs pos="50000">
                      <a:srgbClr val="993366"/>
                    </a:gs>
                    <a:gs pos="100000">
                      <a:srgbClr val="993366">
                        <a:gamma/>
                        <a:shade val="46275"/>
                        <a:invGamma/>
                      </a:srgbClr>
                    </a:gs>
                  </a:gsLst>
                  <a:lin ang="0" scaled="1"/>
                </a:gra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17961" dir="2700000" algn="ctr" rotWithShape="0">
                    <a:srgbClr val="292929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41746638-41FD-4FF2-9284-12EDCAE567D9}"/>
              </a:ext>
            </a:extLst>
          </p:cNvPr>
          <p:cNvSpPr txBox="1"/>
          <p:nvPr/>
        </p:nvSpPr>
        <p:spPr>
          <a:xfrm>
            <a:off x="581193" y="1869773"/>
            <a:ext cx="2593980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chemeClr val="tx2"/>
                </a:solidFill>
              </a:rPr>
              <a:t>Population: Normal</a:t>
            </a:r>
          </a:p>
          <a:p>
            <a:r>
              <a:rPr lang="en-US" sz="2400" dirty="0">
                <a:solidFill>
                  <a:schemeClr val="tx2"/>
                </a:solidFill>
              </a:rPr>
              <a:t>Mean: 0</a:t>
            </a:r>
          </a:p>
          <a:p>
            <a:r>
              <a:rPr lang="en-US" sz="2400" dirty="0">
                <a:solidFill>
                  <a:schemeClr val="tx2"/>
                </a:solidFill>
              </a:rPr>
              <a:t>S.D.: 1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15861ACB-20E6-F0E1-0729-FC7D53E64A0C}"/>
              </a:ext>
            </a:extLst>
          </p:cNvPr>
          <p:cNvSpPr txBox="1"/>
          <p:nvPr/>
        </p:nvSpPr>
        <p:spPr>
          <a:xfrm>
            <a:off x="640665" y="4524866"/>
            <a:ext cx="564609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tx2">
                    <a:lumMod val="20000"/>
                    <a:lumOff val="80000"/>
                  </a:schemeClr>
                </a:solidFill>
              </a:rPr>
              <a:t>Sample 1: -1.4,  0.2,  -1.7,  2.1,  -2.0,  0.5,  1.6,  -1.2,  0.6,  0.2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2B9628E1-6B77-3890-0D97-7A9C8E9B39BF}"/>
                  </a:ext>
                </a:extLst>
              </p:cNvPr>
              <p:cNvSpPr txBox="1"/>
              <p:nvPr/>
            </p:nvSpPr>
            <p:spPr>
              <a:xfrm>
                <a:off x="6864482" y="4571032"/>
                <a:ext cx="1066382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0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̅"/>
                              <m:ctrlPr>
                                <a:rPr lang="en-US" b="0" i="1" smtClean="0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b="0" i="1" smtClean="0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</m:acc>
                        </m:e>
                        <m:sub>
                          <m:r>
                            <a:rPr lang="en-US" b="0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n-US" b="0" i="1" smtClean="0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</a:rPr>
                        <m:t>=−0.1</m:t>
                      </m:r>
                    </m:oMath>
                  </m:oMathPara>
                </a14:m>
                <a:endParaRPr lang="en-US" dirty="0">
                  <a:solidFill>
                    <a:schemeClr val="tx2"/>
                  </a:solidFill>
                </a:endParaRPr>
              </a:p>
            </p:txBody>
          </p:sp>
        </mc:Choice>
        <mc:Fallback xmlns="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2B9628E1-6B77-3890-0D97-7A9C8E9B39B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64482" y="4571032"/>
                <a:ext cx="1066382" cy="276999"/>
              </a:xfrm>
              <a:prstGeom prst="rect">
                <a:avLst/>
              </a:prstGeom>
              <a:blipFill>
                <a:blip r:embed="rId2"/>
                <a:stretch>
                  <a:fillRect l="-2353" r="-3529" b="-1363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8ECB4355-86F0-F515-AE43-CABC143F6188}"/>
              </a:ext>
            </a:extLst>
          </p:cNvPr>
          <p:cNvCxnSpPr>
            <a:stCxn id="11" idx="3"/>
          </p:cNvCxnSpPr>
          <p:nvPr/>
        </p:nvCxnSpPr>
        <p:spPr>
          <a:xfrm>
            <a:off x="6286762" y="4709532"/>
            <a:ext cx="453403" cy="0"/>
          </a:xfrm>
          <a:prstGeom prst="straightConnector1">
            <a:avLst/>
          </a:prstGeom>
          <a:ln w="2540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>
            <a:extLst>
              <a:ext uri="{FF2B5EF4-FFF2-40B4-BE49-F238E27FC236}">
                <a16:creationId xmlns:a16="http://schemas.microsoft.com/office/drawing/2014/main" id="{21D7C753-EE21-095B-1AD4-BA30E1CA2615}"/>
              </a:ext>
            </a:extLst>
          </p:cNvPr>
          <p:cNvSpPr txBox="1"/>
          <p:nvPr/>
        </p:nvSpPr>
        <p:spPr>
          <a:xfrm>
            <a:off x="640665" y="4955345"/>
            <a:ext cx="594746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tx2">
                    <a:lumMod val="20000"/>
                    <a:lumOff val="80000"/>
                  </a:schemeClr>
                </a:solidFill>
              </a:rPr>
              <a:t>Sample 2: 0.8,  -0.3,  -0.6,  -1.1,  -1.3,  0.4,  -0.9,  -0.4,  -1.0,  -1.2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B13C6DC2-C6BC-B38D-DDB5-846359A2A1A0}"/>
                  </a:ext>
                </a:extLst>
              </p:cNvPr>
              <p:cNvSpPr txBox="1"/>
              <p:nvPr/>
            </p:nvSpPr>
            <p:spPr>
              <a:xfrm>
                <a:off x="6864482" y="5001511"/>
                <a:ext cx="1071704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0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̅"/>
                              <m:ctrlPr>
                                <a:rPr lang="en-US" b="0" i="1" smtClean="0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b="0" i="1" smtClean="0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</m:acc>
                        </m:e>
                        <m:sub>
                          <m:r>
                            <a:rPr lang="en-US" b="0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en-US" b="0" i="1" smtClean="0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</a:rPr>
                        <m:t>=−0.6</m:t>
                      </m:r>
                    </m:oMath>
                  </m:oMathPara>
                </a14:m>
                <a:endParaRPr lang="en-US" dirty="0">
                  <a:solidFill>
                    <a:schemeClr val="tx2"/>
                  </a:solidFill>
                </a:endParaRPr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B13C6DC2-C6BC-B38D-DDB5-846359A2A1A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64482" y="5001511"/>
                <a:ext cx="1071704" cy="276999"/>
              </a:xfrm>
              <a:prstGeom prst="rect">
                <a:avLst/>
              </a:prstGeom>
              <a:blipFill>
                <a:blip r:embed="rId3"/>
                <a:stretch>
                  <a:fillRect l="-2353" r="-4706" b="-1304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5C90B112-3DD5-9FE6-6D3C-E50D6350A535}"/>
              </a:ext>
            </a:extLst>
          </p:cNvPr>
          <p:cNvCxnSpPr>
            <a:stCxn id="4" idx="3"/>
          </p:cNvCxnSpPr>
          <p:nvPr/>
        </p:nvCxnSpPr>
        <p:spPr>
          <a:xfrm>
            <a:off x="6588127" y="5140011"/>
            <a:ext cx="152038" cy="0"/>
          </a:xfrm>
          <a:prstGeom prst="straightConnector1">
            <a:avLst/>
          </a:prstGeom>
          <a:ln w="2540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CF0B26F2-B761-871A-A3CC-0C47A3004A6B}"/>
              </a:ext>
            </a:extLst>
          </p:cNvPr>
          <p:cNvSpPr txBox="1"/>
          <p:nvPr/>
        </p:nvSpPr>
        <p:spPr>
          <a:xfrm>
            <a:off x="640665" y="5367291"/>
            <a:ext cx="572143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tx2">
                    <a:lumMod val="20000"/>
                    <a:lumOff val="80000"/>
                  </a:schemeClr>
                </a:solidFill>
              </a:rPr>
              <a:t>Sample 3: -0.2,  2.2,  0.7,  0.5,  1.2,  -0.1,  -0.6,  -0.6,  0.7,  -0.6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711F727E-40D1-D0AF-F88C-01B2897BD358}"/>
                  </a:ext>
                </a:extLst>
              </p:cNvPr>
              <p:cNvSpPr txBox="1"/>
              <p:nvPr/>
            </p:nvSpPr>
            <p:spPr>
              <a:xfrm>
                <a:off x="6864482" y="5413457"/>
                <a:ext cx="898579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0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̅"/>
                              <m:ctrlPr>
                                <a:rPr lang="en-US" b="0" i="1" smtClean="0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b="0" i="1" smtClean="0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</m:acc>
                        </m:e>
                        <m:sub>
                          <m:r>
                            <a:rPr lang="en-US" b="0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</m:sub>
                      </m:sSub>
                      <m:r>
                        <a:rPr lang="en-US" b="0" i="1" smtClean="0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</a:rPr>
                        <m:t>=0.3</m:t>
                      </m:r>
                    </m:oMath>
                  </m:oMathPara>
                </a14:m>
                <a:endParaRPr lang="en-US" dirty="0">
                  <a:solidFill>
                    <a:schemeClr val="tx2"/>
                  </a:solidFill>
                </a:endParaRPr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711F727E-40D1-D0AF-F88C-01B2897BD35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64482" y="5413457"/>
                <a:ext cx="898579" cy="276999"/>
              </a:xfrm>
              <a:prstGeom prst="rect">
                <a:avLst/>
              </a:prstGeom>
              <a:blipFill>
                <a:blip r:embed="rId4"/>
                <a:stretch>
                  <a:fillRect l="-2778" r="-4167" b="-1818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899A9620-C487-FDAD-01EB-A37E1CF43282}"/>
              </a:ext>
            </a:extLst>
          </p:cNvPr>
          <p:cNvCxnSpPr>
            <a:stCxn id="8" idx="3"/>
          </p:cNvCxnSpPr>
          <p:nvPr/>
        </p:nvCxnSpPr>
        <p:spPr>
          <a:xfrm>
            <a:off x="6362103" y="5551957"/>
            <a:ext cx="378062" cy="0"/>
          </a:xfrm>
          <a:prstGeom prst="straightConnector1">
            <a:avLst/>
          </a:prstGeom>
          <a:ln w="2540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>
            <a:extLst>
              <a:ext uri="{FF2B5EF4-FFF2-40B4-BE49-F238E27FC236}">
                <a16:creationId xmlns:a16="http://schemas.microsoft.com/office/drawing/2014/main" id="{FB727B9B-3B01-2B4C-A601-05C7F9B41E36}"/>
              </a:ext>
            </a:extLst>
          </p:cNvPr>
          <p:cNvSpPr txBox="1"/>
          <p:nvPr/>
        </p:nvSpPr>
        <p:spPr>
          <a:xfrm>
            <a:off x="640665" y="5759010"/>
            <a:ext cx="557075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tx2">
                    <a:lumMod val="20000"/>
                    <a:lumOff val="80000"/>
                  </a:schemeClr>
                </a:solidFill>
              </a:rPr>
              <a:t>Sample 4: 2.0,  -1.2,  1.6,  0.6,  -0.8,  1.2,  0.8,  0.9,  0.5,  -1.2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CB05ECAC-B03E-6F14-83AC-5F3CF17825BC}"/>
                  </a:ext>
                </a:extLst>
              </p:cNvPr>
              <p:cNvSpPr txBox="1"/>
              <p:nvPr/>
            </p:nvSpPr>
            <p:spPr>
              <a:xfrm>
                <a:off x="6864482" y="5805176"/>
                <a:ext cx="898579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̅"/>
                              <m:ctrlPr>
                                <a:rPr lang="en-US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</m:acc>
                        </m:e>
                        <m:sub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4</m:t>
                          </m:r>
                        </m:sub>
                      </m:sSub>
                      <m:r>
                        <a:rPr lang="en-US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=0.4</m:t>
                      </m:r>
                    </m:oMath>
                  </m:oMathPara>
                </a14:m>
                <a:endParaRPr lang="en-US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CB05ECAC-B03E-6F14-83AC-5F3CF17825B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64482" y="5805176"/>
                <a:ext cx="898579" cy="276999"/>
              </a:xfrm>
              <a:prstGeom prst="rect">
                <a:avLst/>
              </a:prstGeom>
              <a:blipFill>
                <a:blip r:embed="rId5"/>
                <a:stretch>
                  <a:fillRect l="-2778" r="-4167" b="-833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A37B43F1-60E1-3E59-6F8C-DD5410D46B49}"/>
              </a:ext>
            </a:extLst>
          </p:cNvPr>
          <p:cNvCxnSpPr>
            <a:stCxn id="14" idx="3"/>
          </p:cNvCxnSpPr>
          <p:nvPr/>
        </p:nvCxnSpPr>
        <p:spPr>
          <a:xfrm>
            <a:off x="6211421" y="5943676"/>
            <a:ext cx="528744" cy="0"/>
          </a:xfrm>
          <a:prstGeom prst="straightConnector1">
            <a:avLst/>
          </a:prstGeom>
          <a:ln w="2540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Rounded Rectangle 16">
            <a:extLst>
              <a:ext uri="{FF2B5EF4-FFF2-40B4-BE49-F238E27FC236}">
                <a16:creationId xmlns:a16="http://schemas.microsoft.com/office/drawing/2014/main" id="{F576A2B5-6C96-F8F5-293F-3E2B52926040}"/>
              </a:ext>
            </a:extLst>
          </p:cNvPr>
          <p:cNvSpPr/>
          <p:nvPr/>
        </p:nvSpPr>
        <p:spPr>
          <a:xfrm>
            <a:off x="6740165" y="4345757"/>
            <a:ext cx="1272619" cy="2337846"/>
          </a:xfrm>
          <a:prstGeom prst="roundRect">
            <a:avLst/>
          </a:prstGeom>
          <a:solidFill>
            <a:schemeClr val="accent1">
              <a:alpha val="2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C67DDF7F-266C-09F4-2918-D416DBD2B86A}"/>
              </a:ext>
            </a:extLst>
          </p:cNvPr>
          <p:cNvCxnSpPr/>
          <p:nvPr/>
        </p:nvCxnSpPr>
        <p:spPr>
          <a:xfrm>
            <a:off x="6211421" y="5943676"/>
            <a:ext cx="528744" cy="0"/>
          </a:xfrm>
          <a:prstGeom prst="straightConnector1">
            <a:avLst/>
          </a:prstGeom>
          <a:ln w="2540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>
            <a:extLst>
              <a:ext uri="{FF2B5EF4-FFF2-40B4-BE49-F238E27FC236}">
                <a16:creationId xmlns:a16="http://schemas.microsoft.com/office/drawing/2014/main" id="{1786D9A1-A06F-EC3B-2F16-1864FD7C3A1E}"/>
              </a:ext>
            </a:extLst>
          </p:cNvPr>
          <p:cNvSpPr txBox="1"/>
          <p:nvPr/>
        </p:nvSpPr>
        <p:spPr>
          <a:xfrm rot="5400000">
            <a:off x="3635801" y="6173812"/>
            <a:ext cx="4154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tx2">
                    <a:lumMod val="20000"/>
                    <a:lumOff val="80000"/>
                  </a:schemeClr>
                </a:solidFill>
              </a:rPr>
              <a:t>…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FDC549EC-1E43-950C-B624-C9B08FCE2B0A}"/>
              </a:ext>
            </a:extLst>
          </p:cNvPr>
          <p:cNvSpPr txBox="1"/>
          <p:nvPr/>
        </p:nvSpPr>
        <p:spPr>
          <a:xfrm rot="5400000">
            <a:off x="7189924" y="6151425"/>
            <a:ext cx="4154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tx2"/>
                </a:solidFill>
              </a:rPr>
              <a:t>…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BAE63C0D-85B4-2594-20BC-C1F833BB6991}"/>
              </a:ext>
            </a:extLst>
          </p:cNvPr>
          <p:cNvSpPr txBox="1"/>
          <p:nvPr/>
        </p:nvSpPr>
        <p:spPr>
          <a:xfrm>
            <a:off x="4123866" y="6196894"/>
            <a:ext cx="242726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accent1"/>
                </a:solidFill>
              </a:rPr>
              <a:t>What is the distribution</a:t>
            </a:r>
          </a:p>
          <a:p>
            <a:r>
              <a:rPr lang="en-US" dirty="0">
                <a:solidFill>
                  <a:schemeClr val="accent1"/>
                </a:solidFill>
              </a:rPr>
              <a:t>of the sample means?</a:t>
            </a:r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3E9AA576-0513-667B-7968-F7EA8BB76FBB}"/>
              </a:ext>
            </a:extLst>
          </p:cNvPr>
          <p:cNvCxnSpPr/>
          <p:nvPr/>
        </p:nvCxnSpPr>
        <p:spPr>
          <a:xfrm>
            <a:off x="4053526" y="2100606"/>
            <a:ext cx="0" cy="1905000"/>
          </a:xfrm>
          <a:prstGeom prst="line">
            <a:avLst/>
          </a:prstGeom>
          <a:ln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837FDA09-1515-E406-4288-D7FFED82EFCF}"/>
                  </a:ext>
                </a:extLst>
              </p:cNvPr>
              <p:cNvSpPr txBox="1"/>
              <p:nvPr/>
            </p:nvSpPr>
            <p:spPr>
              <a:xfrm>
                <a:off x="3740235" y="4005606"/>
                <a:ext cx="626582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𝜇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=0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837FDA09-1515-E406-4288-D7FFED82EFC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40235" y="4005606"/>
                <a:ext cx="626582" cy="276999"/>
              </a:xfrm>
              <a:prstGeom prst="rect">
                <a:avLst/>
              </a:prstGeom>
              <a:blipFill>
                <a:blip r:embed="rId6"/>
                <a:stretch>
                  <a:fillRect l="-8000" r="-8000" b="-2173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33837628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EF6C08A8-2B32-2D69-2689-196A3D9690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Distribution of Sample Means</a:t>
            </a:r>
          </a:p>
        </p:txBody>
      </p:sp>
      <p:sp>
        <p:nvSpPr>
          <p:cNvPr id="9" name="Freeform 17">
            <a:extLst>
              <a:ext uri="{FF2B5EF4-FFF2-40B4-BE49-F238E27FC236}">
                <a16:creationId xmlns:a16="http://schemas.microsoft.com/office/drawing/2014/main" id="{317A6665-3484-4F43-ED22-2DAEBB02DB40}"/>
              </a:ext>
            </a:extLst>
          </p:cNvPr>
          <p:cNvSpPr>
            <a:spLocks/>
          </p:cNvSpPr>
          <p:nvPr/>
        </p:nvSpPr>
        <p:spPr bwMode="auto">
          <a:xfrm>
            <a:off x="581193" y="2100606"/>
            <a:ext cx="6894047" cy="1905000"/>
          </a:xfrm>
          <a:custGeom>
            <a:avLst/>
            <a:gdLst>
              <a:gd name="T0" fmla="*/ 1441 w 2981"/>
              <a:gd name="T1" fmla="*/ 15 h 1496"/>
              <a:gd name="T2" fmla="*/ 1351 w 2981"/>
              <a:gd name="T3" fmla="*/ 84 h 1496"/>
              <a:gd name="T4" fmla="*/ 1290 w 2981"/>
              <a:gd name="T5" fmla="*/ 168 h 1496"/>
              <a:gd name="T6" fmla="*/ 1241 w 2981"/>
              <a:gd name="T7" fmla="*/ 252 h 1496"/>
              <a:gd name="T8" fmla="*/ 1197 w 2981"/>
              <a:gd name="T9" fmla="*/ 334 h 1496"/>
              <a:gd name="T10" fmla="*/ 1163 w 2981"/>
              <a:gd name="T11" fmla="*/ 408 h 1496"/>
              <a:gd name="T12" fmla="*/ 1123 w 2981"/>
              <a:gd name="T13" fmla="*/ 505 h 1496"/>
              <a:gd name="T14" fmla="*/ 1087 w 2981"/>
              <a:gd name="T15" fmla="*/ 590 h 1496"/>
              <a:gd name="T16" fmla="*/ 1053 w 2981"/>
              <a:gd name="T17" fmla="*/ 674 h 1496"/>
              <a:gd name="T18" fmla="*/ 1023 w 2981"/>
              <a:gd name="T19" fmla="*/ 755 h 1496"/>
              <a:gd name="T20" fmla="*/ 987 w 2981"/>
              <a:gd name="T21" fmla="*/ 846 h 1496"/>
              <a:gd name="T22" fmla="*/ 951 w 2981"/>
              <a:gd name="T23" fmla="*/ 928 h 1496"/>
              <a:gd name="T24" fmla="*/ 914 w 2981"/>
              <a:gd name="T25" fmla="*/ 1008 h 1496"/>
              <a:gd name="T26" fmla="*/ 858 w 2981"/>
              <a:gd name="T27" fmla="*/ 1100 h 1496"/>
              <a:gd name="T28" fmla="*/ 781 w 2981"/>
              <a:gd name="T29" fmla="*/ 1190 h 1496"/>
              <a:gd name="T30" fmla="*/ 709 w 2981"/>
              <a:gd name="T31" fmla="*/ 1253 h 1496"/>
              <a:gd name="T32" fmla="*/ 606 w 2981"/>
              <a:gd name="T33" fmla="*/ 1316 h 1496"/>
              <a:gd name="T34" fmla="*/ 508 w 2981"/>
              <a:gd name="T35" fmla="*/ 1357 h 1496"/>
              <a:gd name="T36" fmla="*/ 401 w 2981"/>
              <a:gd name="T37" fmla="*/ 1390 h 1496"/>
              <a:gd name="T38" fmla="*/ 312 w 2981"/>
              <a:gd name="T39" fmla="*/ 1415 h 1496"/>
              <a:gd name="T40" fmla="*/ 190 w 2981"/>
              <a:gd name="T41" fmla="*/ 1441 h 1496"/>
              <a:gd name="T42" fmla="*/ 94 w 2981"/>
              <a:gd name="T43" fmla="*/ 1461 h 1496"/>
              <a:gd name="T44" fmla="*/ 2981 w 2981"/>
              <a:gd name="T45" fmla="*/ 1496 h 1496"/>
              <a:gd name="T46" fmla="*/ 2849 w 2981"/>
              <a:gd name="T47" fmla="*/ 1461 h 1496"/>
              <a:gd name="T48" fmla="*/ 2786 w 2981"/>
              <a:gd name="T49" fmla="*/ 1448 h 1496"/>
              <a:gd name="T50" fmla="*/ 2647 w 2981"/>
              <a:gd name="T51" fmla="*/ 1410 h 1496"/>
              <a:gd name="T52" fmla="*/ 2521 w 2981"/>
              <a:gd name="T53" fmla="*/ 1367 h 1496"/>
              <a:gd name="T54" fmla="*/ 2394 w 2981"/>
              <a:gd name="T55" fmla="*/ 1314 h 1496"/>
              <a:gd name="T56" fmla="*/ 2358 w 2981"/>
              <a:gd name="T57" fmla="*/ 1293 h 1496"/>
              <a:gd name="T58" fmla="*/ 2279 w 2981"/>
              <a:gd name="T59" fmla="*/ 1237 h 1496"/>
              <a:gd name="T60" fmla="*/ 2213 w 2981"/>
              <a:gd name="T61" fmla="*/ 1168 h 1496"/>
              <a:gd name="T62" fmla="*/ 2144 w 2981"/>
              <a:gd name="T63" fmla="*/ 1078 h 1496"/>
              <a:gd name="T64" fmla="*/ 2102 w 2981"/>
              <a:gd name="T65" fmla="*/ 1011 h 1496"/>
              <a:gd name="T66" fmla="*/ 2066 w 2981"/>
              <a:gd name="T67" fmla="*/ 931 h 1496"/>
              <a:gd name="T68" fmla="*/ 2037 w 2981"/>
              <a:gd name="T69" fmla="*/ 861 h 1496"/>
              <a:gd name="T70" fmla="*/ 2008 w 2981"/>
              <a:gd name="T71" fmla="*/ 791 h 1496"/>
              <a:gd name="T72" fmla="*/ 1967 w 2981"/>
              <a:gd name="T73" fmla="*/ 697 h 1496"/>
              <a:gd name="T74" fmla="*/ 1928 w 2981"/>
              <a:gd name="T75" fmla="*/ 608 h 1496"/>
              <a:gd name="T76" fmla="*/ 1882 w 2981"/>
              <a:gd name="T77" fmla="*/ 507 h 1496"/>
              <a:gd name="T78" fmla="*/ 1838 w 2981"/>
              <a:gd name="T79" fmla="*/ 411 h 1496"/>
              <a:gd name="T80" fmla="*/ 1794 w 2981"/>
              <a:gd name="T81" fmla="*/ 320 h 1496"/>
              <a:gd name="T82" fmla="*/ 1762 w 2981"/>
              <a:gd name="T83" fmla="*/ 259 h 1496"/>
              <a:gd name="T84" fmla="*/ 1727 w 2981"/>
              <a:gd name="T85" fmla="*/ 191 h 1496"/>
              <a:gd name="T86" fmla="*/ 1696 w 2981"/>
              <a:gd name="T87" fmla="*/ 146 h 1496"/>
              <a:gd name="T88" fmla="*/ 1676 w 2981"/>
              <a:gd name="T89" fmla="*/ 121 h 1496"/>
              <a:gd name="T90" fmla="*/ 1642 w 2981"/>
              <a:gd name="T91" fmla="*/ 80 h 1496"/>
              <a:gd name="T92" fmla="*/ 1598 w 2981"/>
              <a:gd name="T93" fmla="*/ 38 h 1496"/>
              <a:gd name="T94" fmla="*/ 1533 w 2981"/>
              <a:gd name="T95" fmla="*/ 5 h 149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</a:cxnLst>
            <a:rect l="0" t="0" r="r" b="b"/>
            <a:pathLst>
              <a:path w="2981" h="1496">
                <a:moveTo>
                  <a:pt x="1503" y="0"/>
                </a:moveTo>
                <a:lnTo>
                  <a:pt x="1474" y="7"/>
                </a:lnTo>
                <a:lnTo>
                  <a:pt x="1441" y="15"/>
                </a:lnTo>
                <a:lnTo>
                  <a:pt x="1406" y="34"/>
                </a:lnTo>
                <a:lnTo>
                  <a:pt x="1377" y="58"/>
                </a:lnTo>
                <a:lnTo>
                  <a:pt x="1351" y="84"/>
                </a:lnTo>
                <a:lnTo>
                  <a:pt x="1329" y="109"/>
                </a:lnTo>
                <a:lnTo>
                  <a:pt x="1311" y="135"/>
                </a:lnTo>
                <a:lnTo>
                  <a:pt x="1290" y="168"/>
                </a:lnTo>
                <a:lnTo>
                  <a:pt x="1276" y="190"/>
                </a:lnTo>
                <a:lnTo>
                  <a:pt x="1258" y="223"/>
                </a:lnTo>
                <a:lnTo>
                  <a:pt x="1241" y="252"/>
                </a:lnTo>
                <a:lnTo>
                  <a:pt x="1222" y="285"/>
                </a:lnTo>
                <a:lnTo>
                  <a:pt x="1211" y="307"/>
                </a:lnTo>
                <a:lnTo>
                  <a:pt x="1197" y="334"/>
                </a:lnTo>
                <a:lnTo>
                  <a:pt x="1186" y="360"/>
                </a:lnTo>
                <a:lnTo>
                  <a:pt x="1175" y="383"/>
                </a:lnTo>
                <a:lnTo>
                  <a:pt x="1163" y="408"/>
                </a:lnTo>
                <a:lnTo>
                  <a:pt x="1151" y="439"/>
                </a:lnTo>
                <a:lnTo>
                  <a:pt x="1136" y="476"/>
                </a:lnTo>
                <a:lnTo>
                  <a:pt x="1123" y="505"/>
                </a:lnTo>
                <a:lnTo>
                  <a:pt x="1114" y="526"/>
                </a:lnTo>
                <a:lnTo>
                  <a:pt x="1099" y="558"/>
                </a:lnTo>
                <a:lnTo>
                  <a:pt x="1087" y="590"/>
                </a:lnTo>
                <a:lnTo>
                  <a:pt x="1077" y="612"/>
                </a:lnTo>
                <a:lnTo>
                  <a:pt x="1063" y="646"/>
                </a:lnTo>
                <a:lnTo>
                  <a:pt x="1053" y="674"/>
                </a:lnTo>
                <a:lnTo>
                  <a:pt x="1043" y="701"/>
                </a:lnTo>
                <a:lnTo>
                  <a:pt x="1033" y="728"/>
                </a:lnTo>
                <a:lnTo>
                  <a:pt x="1023" y="755"/>
                </a:lnTo>
                <a:lnTo>
                  <a:pt x="1013" y="781"/>
                </a:lnTo>
                <a:lnTo>
                  <a:pt x="1002" y="809"/>
                </a:lnTo>
                <a:lnTo>
                  <a:pt x="987" y="846"/>
                </a:lnTo>
                <a:lnTo>
                  <a:pt x="972" y="881"/>
                </a:lnTo>
                <a:lnTo>
                  <a:pt x="962" y="904"/>
                </a:lnTo>
                <a:lnTo>
                  <a:pt x="951" y="928"/>
                </a:lnTo>
                <a:lnTo>
                  <a:pt x="941" y="953"/>
                </a:lnTo>
                <a:lnTo>
                  <a:pt x="930" y="977"/>
                </a:lnTo>
                <a:lnTo>
                  <a:pt x="914" y="1008"/>
                </a:lnTo>
                <a:lnTo>
                  <a:pt x="898" y="1040"/>
                </a:lnTo>
                <a:lnTo>
                  <a:pt x="879" y="1070"/>
                </a:lnTo>
                <a:lnTo>
                  <a:pt x="858" y="1100"/>
                </a:lnTo>
                <a:lnTo>
                  <a:pt x="836" y="1130"/>
                </a:lnTo>
                <a:lnTo>
                  <a:pt x="810" y="1158"/>
                </a:lnTo>
                <a:lnTo>
                  <a:pt x="781" y="1190"/>
                </a:lnTo>
                <a:lnTo>
                  <a:pt x="761" y="1209"/>
                </a:lnTo>
                <a:lnTo>
                  <a:pt x="737" y="1230"/>
                </a:lnTo>
                <a:lnTo>
                  <a:pt x="709" y="1253"/>
                </a:lnTo>
                <a:lnTo>
                  <a:pt x="686" y="1269"/>
                </a:lnTo>
                <a:lnTo>
                  <a:pt x="654" y="1289"/>
                </a:lnTo>
                <a:lnTo>
                  <a:pt x="606" y="1316"/>
                </a:lnTo>
                <a:lnTo>
                  <a:pt x="566" y="1334"/>
                </a:lnTo>
                <a:lnTo>
                  <a:pt x="536" y="1345"/>
                </a:lnTo>
                <a:lnTo>
                  <a:pt x="508" y="1357"/>
                </a:lnTo>
                <a:lnTo>
                  <a:pt x="473" y="1370"/>
                </a:lnTo>
                <a:lnTo>
                  <a:pt x="437" y="1381"/>
                </a:lnTo>
                <a:lnTo>
                  <a:pt x="401" y="1390"/>
                </a:lnTo>
                <a:lnTo>
                  <a:pt x="374" y="1398"/>
                </a:lnTo>
                <a:lnTo>
                  <a:pt x="341" y="1407"/>
                </a:lnTo>
                <a:lnTo>
                  <a:pt x="312" y="1415"/>
                </a:lnTo>
                <a:lnTo>
                  <a:pt x="274" y="1423"/>
                </a:lnTo>
                <a:lnTo>
                  <a:pt x="230" y="1433"/>
                </a:lnTo>
                <a:lnTo>
                  <a:pt x="190" y="1441"/>
                </a:lnTo>
                <a:lnTo>
                  <a:pt x="160" y="1448"/>
                </a:lnTo>
                <a:lnTo>
                  <a:pt x="131" y="1454"/>
                </a:lnTo>
                <a:lnTo>
                  <a:pt x="94" y="1461"/>
                </a:lnTo>
                <a:lnTo>
                  <a:pt x="51" y="1473"/>
                </a:lnTo>
                <a:lnTo>
                  <a:pt x="0" y="1494"/>
                </a:lnTo>
                <a:lnTo>
                  <a:pt x="2981" y="1496"/>
                </a:lnTo>
                <a:lnTo>
                  <a:pt x="2933" y="1478"/>
                </a:lnTo>
                <a:lnTo>
                  <a:pt x="2883" y="1467"/>
                </a:lnTo>
                <a:lnTo>
                  <a:pt x="2849" y="1461"/>
                </a:lnTo>
                <a:lnTo>
                  <a:pt x="2809" y="1453"/>
                </a:lnTo>
                <a:lnTo>
                  <a:pt x="2761" y="1441"/>
                </a:lnTo>
                <a:lnTo>
                  <a:pt x="2786" y="1448"/>
                </a:lnTo>
                <a:lnTo>
                  <a:pt x="2731" y="1433"/>
                </a:lnTo>
                <a:lnTo>
                  <a:pt x="2700" y="1425"/>
                </a:lnTo>
                <a:lnTo>
                  <a:pt x="2647" y="1410"/>
                </a:lnTo>
                <a:lnTo>
                  <a:pt x="2599" y="1394"/>
                </a:lnTo>
                <a:lnTo>
                  <a:pt x="2559" y="1380"/>
                </a:lnTo>
                <a:lnTo>
                  <a:pt x="2521" y="1367"/>
                </a:lnTo>
                <a:lnTo>
                  <a:pt x="2478" y="1352"/>
                </a:lnTo>
                <a:lnTo>
                  <a:pt x="2442" y="1337"/>
                </a:lnTo>
                <a:lnTo>
                  <a:pt x="2394" y="1314"/>
                </a:lnTo>
                <a:lnTo>
                  <a:pt x="2374" y="1302"/>
                </a:lnTo>
                <a:lnTo>
                  <a:pt x="2373" y="1302"/>
                </a:lnTo>
                <a:lnTo>
                  <a:pt x="2358" y="1293"/>
                </a:lnTo>
                <a:lnTo>
                  <a:pt x="2331" y="1278"/>
                </a:lnTo>
                <a:lnTo>
                  <a:pt x="2305" y="1259"/>
                </a:lnTo>
                <a:lnTo>
                  <a:pt x="2279" y="1237"/>
                </a:lnTo>
                <a:lnTo>
                  <a:pt x="2260" y="1219"/>
                </a:lnTo>
                <a:lnTo>
                  <a:pt x="2238" y="1198"/>
                </a:lnTo>
                <a:lnTo>
                  <a:pt x="2213" y="1168"/>
                </a:lnTo>
                <a:lnTo>
                  <a:pt x="2188" y="1137"/>
                </a:lnTo>
                <a:lnTo>
                  <a:pt x="2167" y="1108"/>
                </a:lnTo>
                <a:lnTo>
                  <a:pt x="2144" y="1078"/>
                </a:lnTo>
                <a:lnTo>
                  <a:pt x="2129" y="1053"/>
                </a:lnTo>
                <a:lnTo>
                  <a:pt x="2115" y="1033"/>
                </a:lnTo>
                <a:lnTo>
                  <a:pt x="2102" y="1011"/>
                </a:lnTo>
                <a:lnTo>
                  <a:pt x="2089" y="986"/>
                </a:lnTo>
                <a:lnTo>
                  <a:pt x="2077" y="959"/>
                </a:lnTo>
                <a:lnTo>
                  <a:pt x="2066" y="931"/>
                </a:lnTo>
                <a:lnTo>
                  <a:pt x="2055" y="902"/>
                </a:lnTo>
                <a:lnTo>
                  <a:pt x="2046" y="883"/>
                </a:lnTo>
                <a:lnTo>
                  <a:pt x="2037" y="861"/>
                </a:lnTo>
                <a:lnTo>
                  <a:pt x="2028" y="839"/>
                </a:lnTo>
                <a:lnTo>
                  <a:pt x="2018" y="818"/>
                </a:lnTo>
                <a:lnTo>
                  <a:pt x="2008" y="791"/>
                </a:lnTo>
                <a:lnTo>
                  <a:pt x="1996" y="763"/>
                </a:lnTo>
                <a:lnTo>
                  <a:pt x="1981" y="725"/>
                </a:lnTo>
                <a:lnTo>
                  <a:pt x="1967" y="697"/>
                </a:lnTo>
                <a:lnTo>
                  <a:pt x="1952" y="667"/>
                </a:lnTo>
                <a:lnTo>
                  <a:pt x="1938" y="634"/>
                </a:lnTo>
                <a:lnTo>
                  <a:pt x="1928" y="608"/>
                </a:lnTo>
                <a:lnTo>
                  <a:pt x="1914" y="577"/>
                </a:lnTo>
                <a:lnTo>
                  <a:pt x="1903" y="549"/>
                </a:lnTo>
                <a:lnTo>
                  <a:pt x="1882" y="507"/>
                </a:lnTo>
                <a:lnTo>
                  <a:pt x="1866" y="468"/>
                </a:lnTo>
                <a:lnTo>
                  <a:pt x="1850" y="434"/>
                </a:lnTo>
                <a:lnTo>
                  <a:pt x="1838" y="411"/>
                </a:lnTo>
                <a:lnTo>
                  <a:pt x="1824" y="381"/>
                </a:lnTo>
                <a:lnTo>
                  <a:pt x="1807" y="346"/>
                </a:lnTo>
                <a:lnTo>
                  <a:pt x="1794" y="320"/>
                </a:lnTo>
                <a:lnTo>
                  <a:pt x="1783" y="301"/>
                </a:lnTo>
                <a:lnTo>
                  <a:pt x="1776" y="285"/>
                </a:lnTo>
                <a:lnTo>
                  <a:pt x="1762" y="259"/>
                </a:lnTo>
                <a:lnTo>
                  <a:pt x="1749" y="234"/>
                </a:lnTo>
                <a:lnTo>
                  <a:pt x="1738" y="213"/>
                </a:lnTo>
                <a:lnTo>
                  <a:pt x="1727" y="191"/>
                </a:lnTo>
                <a:lnTo>
                  <a:pt x="1714" y="172"/>
                </a:lnTo>
                <a:lnTo>
                  <a:pt x="1703" y="160"/>
                </a:lnTo>
                <a:lnTo>
                  <a:pt x="1696" y="146"/>
                </a:lnTo>
                <a:lnTo>
                  <a:pt x="1689" y="136"/>
                </a:lnTo>
                <a:lnTo>
                  <a:pt x="1681" y="126"/>
                </a:lnTo>
                <a:lnTo>
                  <a:pt x="1676" y="121"/>
                </a:lnTo>
                <a:lnTo>
                  <a:pt x="1667" y="110"/>
                </a:lnTo>
                <a:lnTo>
                  <a:pt x="1655" y="95"/>
                </a:lnTo>
                <a:lnTo>
                  <a:pt x="1642" y="80"/>
                </a:lnTo>
                <a:lnTo>
                  <a:pt x="1628" y="63"/>
                </a:lnTo>
                <a:lnTo>
                  <a:pt x="1613" y="50"/>
                </a:lnTo>
                <a:lnTo>
                  <a:pt x="1598" y="38"/>
                </a:lnTo>
                <a:lnTo>
                  <a:pt x="1582" y="25"/>
                </a:lnTo>
                <a:lnTo>
                  <a:pt x="1557" y="14"/>
                </a:lnTo>
                <a:lnTo>
                  <a:pt x="1533" y="5"/>
                </a:lnTo>
                <a:lnTo>
                  <a:pt x="1503" y="0"/>
                </a:lnTo>
              </a:path>
            </a:pathLst>
          </a:custGeom>
          <a:noFill/>
          <a:ln w="19050" cap="rnd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rgbClr val="993366">
                        <a:gamma/>
                        <a:shade val="46275"/>
                        <a:invGamma/>
                      </a:srgbClr>
                    </a:gs>
                    <a:gs pos="50000">
                      <a:srgbClr val="993366"/>
                    </a:gs>
                    <a:gs pos="100000">
                      <a:srgbClr val="993366">
                        <a:gamma/>
                        <a:shade val="46275"/>
                        <a:invGamma/>
                      </a:srgbClr>
                    </a:gs>
                  </a:gsLst>
                  <a:lin ang="0" scaled="1"/>
                </a:gra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17961" dir="2700000" algn="ctr" rotWithShape="0">
                    <a:srgbClr val="292929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41746638-41FD-4FF2-9284-12EDCAE567D9}"/>
              </a:ext>
            </a:extLst>
          </p:cNvPr>
          <p:cNvSpPr txBox="1"/>
          <p:nvPr/>
        </p:nvSpPr>
        <p:spPr>
          <a:xfrm>
            <a:off x="581193" y="1869773"/>
            <a:ext cx="2593980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chemeClr val="tx2"/>
                </a:solidFill>
              </a:rPr>
              <a:t>Population: Normal</a:t>
            </a:r>
          </a:p>
          <a:p>
            <a:r>
              <a:rPr lang="en-US" sz="2400" dirty="0">
                <a:solidFill>
                  <a:schemeClr val="tx2"/>
                </a:solidFill>
              </a:rPr>
              <a:t>Mean: 0</a:t>
            </a:r>
          </a:p>
          <a:p>
            <a:r>
              <a:rPr lang="en-US" sz="2400" dirty="0">
                <a:solidFill>
                  <a:schemeClr val="tx2"/>
                </a:solidFill>
              </a:rPr>
              <a:t>S.D.: 1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15861ACB-20E6-F0E1-0729-FC7D53E64A0C}"/>
              </a:ext>
            </a:extLst>
          </p:cNvPr>
          <p:cNvSpPr txBox="1"/>
          <p:nvPr/>
        </p:nvSpPr>
        <p:spPr>
          <a:xfrm>
            <a:off x="640665" y="4524866"/>
            <a:ext cx="564609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tx2">
                    <a:lumMod val="20000"/>
                    <a:lumOff val="80000"/>
                  </a:schemeClr>
                </a:solidFill>
              </a:rPr>
              <a:t>Sample 1: -1.4,  0.2,  -1.7,  2.1,  -2.0,  0.5,  1.6,  -1.2,  0.6,  0.2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2B9628E1-6B77-3890-0D97-7A9C8E9B39BF}"/>
                  </a:ext>
                </a:extLst>
              </p:cNvPr>
              <p:cNvSpPr txBox="1"/>
              <p:nvPr/>
            </p:nvSpPr>
            <p:spPr>
              <a:xfrm>
                <a:off x="6864482" y="4571032"/>
                <a:ext cx="1066382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0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̅"/>
                              <m:ctrlPr>
                                <a:rPr lang="en-US" b="0" i="1" smtClean="0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b="0" i="1" smtClean="0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</m:acc>
                        </m:e>
                        <m:sub>
                          <m:r>
                            <a:rPr lang="en-US" b="0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n-US" b="0" i="1" smtClean="0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</a:rPr>
                        <m:t>=−0.1</m:t>
                      </m:r>
                    </m:oMath>
                  </m:oMathPara>
                </a14:m>
                <a:endParaRPr lang="en-US" dirty="0">
                  <a:solidFill>
                    <a:schemeClr val="tx2"/>
                  </a:solidFill>
                </a:endParaRPr>
              </a:p>
            </p:txBody>
          </p:sp>
        </mc:Choice>
        <mc:Fallback xmlns="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2B9628E1-6B77-3890-0D97-7A9C8E9B39B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64482" y="4571032"/>
                <a:ext cx="1066382" cy="276999"/>
              </a:xfrm>
              <a:prstGeom prst="rect">
                <a:avLst/>
              </a:prstGeom>
              <a:blipFill>
                <a:blip r:embed="rId2"/>
                <a:stretch>
                  <a:fillRect l="-2353" r="-3529" b="-1363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8ECB4355-86F0-F515-AE43-CABC143F6188}"/>
              </a:ext>
            </a:extLst>
          </p:cNvPr>
          <p:cNvCxnSpPr>
            <a:stCxn id="11" idx="3"/>
          </p:cNvCxnSpPr>
          <p:nvPr/>
        </p:nvCxnSpPr>
        <p:spPr>
          <a:xfrm>
            <a:off x="6286762" y="4709532"/>
            <a:ext cx="453403" cy="0"/>
          </a:xfrm>
          <a:prstGeom prst="straightConnector1">
            <a:avLst/>
          </a:prstGeom>
          <a:ln w="2540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>
            <a:extLst>
              <a:ext uri="{FF2B5EF4-FFF2-40B4-BE49-F238E27FC236}">
                <a16:creationId xmlns:a16="http://schemas.microsoft.com/office/drawing/2014/main" id="{21D7C753-EE21-095B-1AD4-BA30E1CA2615}"/>
              </a:ext>
            </a:extLst>
          </p:cNvPr>
          <p:cNvSpPr txBox="1"/>
          <p:nvPr/>
        </p:nvSpPr>
        <p:spPr>
          <a:xfrm>
            <a:off x="640665" y="4955345"/>
            <a:ext cx="594746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tx2">
                    <a:lumMod val="20000"/>
                    <a:lumOff val="80000"/>
                  </a:schemeClr>
                </a:solidFill>
              </a:rPr>
              <a:t>Sample 2: 0.8,  -0.3,  -0.6,  -1.1,  -1.3,  0.4,  -0.9,  -0.4,  -1.0,  -1.2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B13C6DC2-C6BC-B38D-DDB5-846359A2A1A0}"/>
                  </a:ext>
                </a:extLst>
              </p:cNvPr>
              <p:cNvSpPr txBox="1"/>
              <p:nvPr/>
            </p:nvSpPr>
            <p:spPr>
              <a:xfrm>
                <a:off x="6864482" y="5001511"/>
                <a:ext cx="1071704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0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̅"/>
                              <m:ctrlPr>
                                <a:rPr lang="en-US" b="0" i="1" smtClean="0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b="0" i="1" smtClean="0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</m:acc>
                        </m:e>
                        <m:sub>
                          <m:r>
                            <a:rPr lang="en-US" b="0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en-US" b="0" i="1" smtClean="0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</a:rPr>
                        <m:t>=−0.6</m:t>
                      </m:r>
                    </m:oMath>
                  </m:oMathPara>
                </a14:m>
                <a:endParaRPr lang="en-US" dirty="0">
                  <a:solidFill>
                    <a:schemeClr val="tx2"/>
                  </a:solidFill>
                </a:endParaRPr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B13C6DC2-C6BC-B38D-DDB5-846359A2A1A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64482" y="5001511"/>
                <a:ext cx="1071704" cy="276999"/>
              </a:xfrm>
              <a:prstGeom prst="rect">
                <a:avLst/>
              </a:prstGeom>
              <a:blipFill>
                <a:blip r:embed="rId3"/>
                <a:stretch>
                  <a:fillRect l="-2353" r="-4706" b="-1304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5C90B112-3DD5-9FE6-6D3C-E50D6350A535}"/>
              </a:ext>
            </a:extLst>
          </p:cNvPr>
          <p:cNvCxnSpPr>
            <a:stCxn id="4" idx="3"/>
          </p:cNvCxnSpPr>
          <p:nvPr/>
        </p:nvCxnSpPr>
        <p:spPr>
          <a:xfrm>
            <a:off x="6588127" y="5140011"/>
            <a:ext cx="152038" cy="0"/>
          </a:xfrm>
          <a:prstGeom prst="straightConnector1">
            <a:avLst/>
          </a:prstGeom>
          <a:ln w="2540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CF0B26F2-B761-871A-A3CC-0C47A3004A6B}"/>
              </a:ext>
            </a:extLst>
          </p:cNvPr>
          <p:cNvSpPr txBox="1"/>
          <p:nvPr/>
        </p:nvSpPr>
        <p:spPr>
          <a:xfrm>
            <a:off x="640665" y="5367291"/>
            <a:ext cx="572143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tx2">
                    <a:lumMod val="20000"/>
                    <a:lumOff val="80000"/>
                  </a:schemeClr>
                </a:solidFill>
              </a:rPr>
              <a:t>Sample 3: -0.2,  2.2,  0.7,  0.5,  1.2,  -0.1,  -0.6,  -0.6,  0.7,  -0.6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711F727E-40D1-D0AF-F88C-01B2897BD358}"/>
                  </a:ext>
                </a:extLst>
              </p:cNvPr>
              <p:cNvSpPr txBox="1"/>
              <p:nvPr/>
            </p:nvSpPr>
            <p:spPr>
              <a:xfrm>
                <a:off x="6864482" y="5413457"/>
                <a:ext cx="898579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0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̅"/>
                              <m:ctrlPr>
                                <a:rPr lang="en-US" b="0" i="1" smtClean="0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b="0" i="1" smtClean="0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</m:acc>
                        </m:e>
                        <m:sub>
                          <m:r>
                            <a:rPr lang="en-US" b="0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</m:sub>
                      </m:sSub>
                      <m:r>
                        <a:rPr lang="en-US" b="0" i="1" smtClean="0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</a:rPr>
                        <m:t>=0.3</m:t>
                      </m:r>
                    </m:oMath>
                  </m:oMathPara>
                </a14:m>
                <a:endParaRPr lang="en-US" dirty="0">
                  <a:solidFill>
                    <a:schemeClr val="tx2"/>
                  </a:solidFill>
                </a:endParaRPr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711F727E-40D1-D0AF-F88C-01B2897BD35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64482" y="5413457"/>
                <a:ext cx="898579" cy="276999"/>
              </a:xfrm>
              <a:prstGeom prst="rect">
                <a:avLst/>
              </a:prstGeom>
              <a:blipFill>
                <a:blip r:embed="rId4"/>
                <a:stretch>
                  <a:fillRect l="-2778" r="-4167" b="-1818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899A9620-C487-FDAD-01EB-A37E1CF43282}"/>
              </a:ext>
            </a:extLst>
          </p:cNvPr>
          <p:cNvCxnSpPr>
            <a:stCxn id="8" idx="3"/>
          </p:cNvCxnSpPr>
          <p:nvPr/>
        </p:nvCxnSpPr>
        <p:spPr>
          <a:xfrm>
            <a:off x="6362103" y="5551957"/>
            <a:ext cx="378062" cy="0"/>
          </a:xfrm>
          <a:prstGeom prst="straightConnector1">
            <a:avLst/>
          </a:prstGeom>
          <a:ln w="2540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>
            <a:extLst>
              <a:ext uri="{FF2B5EF4-FFF2-40B4-BE49-F238E27FC236}">
                <a16:creationId xmlns:a16="http://schemas.microsoft.com/office/drawing/2014/main" id="{FB727B9B-3B01-2B4C-A601-05C7F9B41E36}"/>
              </a:ext>
            </a:extLst>
          </p:cNvPr>
          <p:cNvSpPr txBox="1"/>
          <p:nvPr/>
        </p:nvSpPr>
        <p:spPr>
          <a:xfrm>
            <a:off x="640665" y="5759010"/>
            <a:ext cx="557075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tx2">
                    <a:lumMod val="20000"/>
                    <a:lumOff val="80000"/>
                  </a:schemeClr>
                </a:solidFill>
              </a:rPr>
              <a:t>Sample 4: 2.0,  -1.2,  1.6,  0.6,  -0.8,  1.2,  0.8,  0.9,  0.5,  -1.2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CB05ECAC-B03E-6F14-83AC-5F3CF17825BC}"/>
                  </a:ext>
                </a:extLst>
              </p:cNvPr>
              <p:cNvSpPr txBox="1"/>
              <p:nvPr/>
            </p:nvSpPr>
            <p:spPr>
              <a:xfrm>
                <a:off x="6864482" y="5805176"/>
                <a:ext cx="898579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̅"/>
                              <m:ctrlPr>
                                <a:rPr lang="en-US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</m:acc>
                        </m:e>
                        <m:sub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4</m:t>
                          </m:r>
                        </m:sub>
                      </m:sSub>
                      <m:r>
                        <a:rPr lang="en-US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=0.4</m:t>
                      </m:r>
                    </m:oMath>
                  </m:oMathPara>
                </a14:m>
                <a:endParaRPr lang="en-US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CB05ECAC-B03E-6F14-83AC-5F3CF17825B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64482" y="5805176"/>
                <a:ext cx="898579" cy="276999"/>
              </a:xfrm>
              <a:prstGeom prst="rect">
                <a:avLst/>
              </a:prstGeom>
              <a:blipFill>
                <a:blip r:embed="rId5"/>
                <a:stretch>
                  <a:fillRect l="-2778" r="-4167" b="-833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A37B43F1-60E1-3E59-6F8C-DD5410D46B49}"/>
              </a:ext>
            </a:extLst>
          </p:cNvPr>
          <p:cNvCxnSpPr>
            <a:stCxn id="14" idx="3"/>
          </p:cNvCxnSpPr>
          <p:nvPr/>
        </p:nvCxnSpPr>
        <p:spPr>
          <a:xfrm>
            <a:off x="6211421" y="5943676"/>
            <a:ext cx="528744" cy="0"/>
          </a:xfrm>
          <a:prstGeom prst="straightConnector1">
            <a:avLst/>
          </a:prstGeom>
          <a:ln w="2540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Rounded Rectangle 16">
            <a:extLst>
              <a:ext uri="{FF2B5EF4-FFF2-40B4-BE49-F238E27FC236}">
                <a16:creationId xmlns:a16="http://schemas.microsoft.com/office/drawing/2014/main" id="{F576A2B5-6C96-F8F5-293F-3E2B52926040}"/>
              </a:ext>
            </a:extLst>
          </p:cNvPr>
          <p:cNvSpPr/>
          <p:nvPr/>
        </p:nvSpPr>
        <p:spPr>
          <a:xfrm>
            <a:off x="6740165" y="4345757"/>
            <a:ext cx="1272619" cy="2337846"/>
          </a:xfrm>
          <a:prstGeom prst="roundRect">
            <a:avLst/>
          </a:prstGeom>
          <a:solidFill>
            <a:schemeClr val="accent1">
              <a:alpha val="2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C67DDF7F-266C-09F4-2918-D416DBD2B86A}"/>
              </a:ext>
            </a:extLst>
          </p:cNvPr>
          <p:cNvCxnSpPr/>
          <p:nvPr/>
        </p:nvCxnSpPr>
        <p:spPr>
          <a:xfrm>
            <a:off x="6211421" y="5943676"/>
            <a:ext cx="528744" cy="0"/>
          </a:xfrm>
          <a:prstGeom prst="straightConnector1">
            <a:avLst/>
          </a:prstGeom>
          <a:ln w="2540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>
            <a:extLst>
              <a:ext uri="{FF2B5EF4-FFF2-40B4-BE49-F238E27FC236}">
                <a16:creationId xmlns:a16="http://schemas.microsoft.com/office/drawing/2014/main" id="{1786D9A1-A06F-EC3B-2F16-1864FD7C3A1E}"/>
              </a:ext>
            </a:extLst>
          </p:cNvPr>
          <p:cNvSpPr txBox="1"/>
          <p:nvPr/>
        </p:nvSpPr>
        <p:spPr>
          <a:xfrm rot="5400000">
            <a:off x="3635801" y="6173812"/>
            <a:ext cx="4154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tx2">
                    <a:lumMod val="20000"/>
                    <a:lumOff val="80000"/>
                  </a:schemeClr>
                </a:solidFill>
              </a:rPr>
              <a:t>…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FDC549EC-1E43-950C-B624-C9B08FCE2B0A}"/>
              </a:ext>
            </a:extLst>
          </p:cNvPr>
          <p:cNvSpPr txBox="1"/>
          <p:nvPr/>
        </p:nvSpPr>
        <p:spPr>
          <a:xfrm rot="5400000">
            <a:off x="7189924" y="6151425"/>
            <a:ext cx="4154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tx2"/>
                </a:solidFill>
              </a:rPr>
              <a:t>…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BAE63C0D-85B4-2594-20BC-C1F833BB6991}"/>
              </a:ext>
            </a:extLst>
          </p:cNvPr>
          <p:cNvSpPr txBox="1"/>
          <p:nvPr/>
        </p:nvSpPr>
        <p:spPr>
          <a:xfrm>
            <a:off x="4123866" y="6196894"/>
            <a:ext cx="242726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accent1"/>
                </a:solidFill>
              </a:rPr>
              <a:t>What is the distribution</a:t>
            </a:r>
          </a:p>
          <a:p>
            <a:r>
              <a:rPr lang="en-US" dirty="0">
                <a:solidFill>
                  <a:schemeClr val="accent1"/>
                </a:solidFill>
              </a:rPr>
              <a:t>of the sample means?</a:t>
            </a:r>
          </a:p>
        </p:txBody>
      </p:sp>
      <p:sp>
        <p:nvSpPr>
          <p:cNvPr id="22" name="Freeform 17">
            <a:extLst>
              <a:ext uri="{FF2B5EF4-FFF2-40B4-BE49-F238E27FC236}">
                <a16:creationId xmlns:a16="http://schemas.microsoft.com/office/drawing/2014/main" id="{1BCA6B47-91A1-42C9-D680-F77693E12EF1}"/>
              </a:ext>
            </a:extLst>
          </p:cNvPr>
          <p:cNvSpPr>
            <a:spLocks/>
          </p:cNvSpPr>
          <p:nvPr/>
        </p:nvSpPr>
        <p:spPr bwMode="auto">
          <a:xfrm>
            <a:off x="9240602" y="4562180"/>
            <a:ext cx="2310733" cy="1905000"/>
          </a:xfrm>
          <a:custGeom>
            <a:avLst/>
            <a:gdLst>
              <a:gd name="T0" fmla="*/ 1441 w 2981"/>
              <a:gd name="T1" fmla="*/ 15 h 1496"/>
              <a:gd name="T2" fmla="*/ 1351 w 2981"/>
              <a:gd name="T3" fmla="*/ 84 h 1496"/>
              <a:gd name="T4" fmla="*/ 1290 w 2981"/>
              <a:gd name="T5" fmla="*/ 168 h 1496"/>
              <a:gd name="T6" fmla="*/ 1241 w 2981"/>
              <a:gd name="T7" fmla="*/ 252 h 1496"/>
              <a:gd name="T8" fmla="*/ 1197 w 2981"/>
              <a:gd name="T9" fmla="*/ 334 h 1496"/>
              <a:gd name="T10" fmla="*/ 1163 w 2981"/>
              <a:gd name="T11" fmla="*/ 408 h 1496"/>
              <a:gd name="T12" fmla="*/ 1123 w 2981"/>
              <a:gd name="T13" fmla="*/ 505 h 1496"/>
              <a:gd name="T14" fmla="*/ 1087 w 2981"/>
              <a:gd name="T15" fmla="*/ 590 h 1496"/>
              <a:gd name="T16" fmla="*/ 1053 w 2981"/>
              <a:gd name="T17" fmla="*/ 674 h 1496"/>
              <a:gd name="T18" fmla="*/ 1023 w 2981"/>
              <a:gd name="T19" fmla="*/ 755 h 1496"/>
              <a:gd name="T20" fmla="*/ 987 w 2981"/>
              <a:gd name="T21" fmla="*/ 846 h 1496"/>
              <a:gd name="T22" fmla="*/ 951 w 2981"/>
              <a:gd name="T23" fmla="*/ 928 h 1496"/>
              <a:gd name="T24" fmla="*/ 914 w 2981"/>
              <a:gd name="T25" fmla="*/ 1008 h 1496"/>
              <a:gd name="T26" fmla="*/ 858 w 2981"/>
              <a:gd name="T27" fmla="*/ 1100 h 1496"/>
              <a:gd name="T28" fmla="*/ 781 w 2981"/>
              <a:gd name="T29" fmla="*/ 1190 h 1496"/>
              <a:gd name="T30" fmla="*/ 709 w 2981"/>
              <a:gd name="T31" fmla="*/ 1253 h 1496"/>
              <a:gd name="T32" fmla="*/ 606 w 2981"/>
              <a:gd name="T33" fmla="*/ 1316 h 1496"/>
              <a:gd name="T34" fmla="*/ 508 w 2981"/>
              <a:gd name="T35" fmla="*/ 1357 h 1496"/>
              <a:gd name="T36" fmla="*/ 401 w 2981"/>
              <a:gd name="T37" fmla="*/ 1390 h 1496"/>
              <a:gd name="T38" fmla="*/ 312 w 2981"/>
              <a:gd name="T39" fmla="*/ 1415 h 1496"/>
              <a:gd name="T40" fmla="*/ 190 w 2981"/>
              <a:gd name="T41" fmla="*/ 1441 h 1496"/>
              <a:gd name="T42" fmla="*/ 94 w 2981"/>
              <a:gd name="T43" fmla="*/ 1461 h 1496"/>
              <a:gd name="T44" fmla="*/ 2981 w 2981"/>
              <a:gd name="T45" fmla="*/ 1496 h 1496"/>
              <a:gd name="T46" fmla="*/ 2849 w 2981"/>
              <a:gd name="T47" fmla="*/ 1461 h 1496"/>
              <a:gd name="T48" fmla="*/ 2786 w 2981"/>
              <a:gd name="T49" fmla="*/ 1448 h 1496"/>
              <a:gd name="T50" fmla="*/ 2647 w 2981"/>
              <a:gd name="T51" fmla="*/ 1410 h 1496"/>
              <a:gd name="T52" fmla="*/ 2521 w 2981"/>
              <a:gd name="T53" fmla="*/ 1367 h 1496"/>
              <a:gd name="T54" fmla="*/ 2394 w 2981"/>
              <a:gd name="T55" fmla="*/ 1314 h 1496"/>
              <a:gd name="T56" fmla="*/ 2358 w 2981"/>
              <a:gd name="T57" fmla="*/ 1293 h 1496"/>
              <a:gd name="T58" fmla="*/ 2279 w 2981"/>
              <a:gd name="T59" fmla="*/ 1237 h 1496"/>
              <a:gd name="T60" fmla="*/ 2213 w 2981"/>
              <a:gd name="T61" fmla="*/ 1168 h 1496"/>
              <a:gd name="T62" fmla="*/ 2144 w 2981"/>
              <a:gd name="T63" fmla="*/ 1078 h 1496"/>
              <a:gd name="T64" fmla="*/ 2102 w 2981"/>
              <a:gd name="T65" fmla="*/ 1011 h 1496"/>
              <a:gd name="T66" fmla="*/ 2066 w 2981"/>
              <a:gd name="T67" fmla="*/ 931 h 1496"/>
              <a:gd name="T68" fmla="*/ 2037 w 2981"/>
              <a:gd name="T69" fmla="*/ 861 h 1496"/>
              <a:gd name="T70" fmla="*/ 2008 w 2981"/>
              <a:gd name="T71" fmla="*/ 791 h 1496"/>
              <a:gd name="T72" fmla="*/ 1967 w 2981"/>
              <a:gd name="T73" fmla="*/ 697 h 1496"/>
              <a:gd name="T74" fmla="*/ 1928 w 2981"/>
              <a:gd name="T75" fmla="*/ 608 h 1496"/>
              <a:gd name="T76" fmla="*/ 1882 w 2981"/>
              <a:gd name="T77" fmla="*/ 507 h 1496"/>
              <a:gd name="T78" fmla="*/ 1838 w 2981"/>
              <a:gd name="T79" fmla="*/ 411 h 1496"/>
              <a:gd name="T80" fmla="*/ 1794 w 2981"/>
              <a:gd name="T81" fmla="*/ 320 h 1496"/>
              <a:gd name="T82" fmla="*/ 1762 w 2981"/>
              <a:gd name="T83" fmla="*/ 259 h 1496"/>
              <a:gd name="T84" fmla="*/ 1727 w 2981"/>
              <a:gd name="T85" fmla="*/ 191 h 1496"/>
              <a:gd name="T86" fmla="*/ 1696 w 2981"/>
              <a:gd name="T87" fmla="*/ 146 h 1496"/>
              <a:gd name="T88" fmla="*/ 1676 w 2981"/>
              <a:gd name="T89" fmla="*/ 121 h 1496"/>
              <a:gd name="T90" fmla="*/ 1642 w 2981"/>
              <a:gd name="T91" fmla="*/ 80 h 1496"/>
              <a:gd name="T92" fmla="*/ 1598 w 2981"/>
              <a:gd name="T93" fmla="*/ 38 h 1496"/>
              <a:gd name="T94" fmla="*/ 1533 w 2981"/>
              <a:gd name="T95" fmla="*/ 5 h 149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</a:cxnLst>
            <a:rect l="0" t="0" r="r" b="b"/>
            <a:pathLst>
              <a:path w="2981" h="1496">
                <a:moveTo>
                  <a:pt x="1503" y="0"/>
                </a:moveTo>
                <a:lnTo>
                  <a:pt x="1474" y="7"/>
                </a:lnTo>
                <a:lnTo>
                  <a:pt x="1441" y="15"/>
                </a:lnTo>
                <a:lnTo>
                  <a:pt x="1406" y="34"/>
                </a:lnTo>
                <a:lnTo>
                  <a:pt x="1377" y="58"/>
                </a:lnTo>
                <a:lnTo>
                  <a:pt x="1351" y="84"/>
                </a:lnTo>
                <a:lnTo>
                  <a:pt x="1329" y="109"/>
                </a:lnTo>
                <a:lnTo>
                  <a:pt x="1311" y="135"/>
                </a:lnTo>
                <a:lnTo>
                  <a:pt x="1290" y="168"/>
                </a:lnTo>
                <a:lnTo>
                  <a:pt x="1276" y="190"/>
                </a:lnTo>
                <a:lnTo>
                  <a:pt x="1258" y="223"/>
                </a:lnTo>
                <a:lnTo>
                  <a:pt x="1241" y="252"/>
                </a:lnTo>
                <a:lnTo>
                  <a:pt x="1222" y="285"/>
                </a:lnTo>
                <a:lnTo>
                  <a:pt x="1211" y="307"/>
                </a:lnTo>
                <a:lnTo>
                  <a:pt x="1197" y="334"/>
                </a:lnTo>
                <a:lnTo>
                  <a:pt x="1186" y="360"/>
                </a:lnTo>
                <a:lnTo>
                  <a:pt x="1175" y="383"/>
                </a:lnTo>
                <a:lnTo>
                  <a:pt x="1163" y="408"/>
                </a:lnTo>
                <a:lnTo>
                  <a:pt x="1151" y="439"/>
                </a:lnTo>
                <a:lnTo>
                  <a:pt x="1136" y="476"/>
                </a:lnTo>
                <a:lnTo>
                  <a:pt x="1123" y="505"/>
                </a:lnTo>
                <a:lnTo>
                  <a:pt x="1114" y="526"/>
                </a:lnTo>
                <a:lnTo>
                  <a:pt x="1099" y="558"/>
                </a:lnTo>
                <a:lnTo>
                  <a:pt x="1087" y="590"/>
                </a:lnTo>
                <a:lnTo>
                  <a:pt x="1077" y="612"/>
                </a:lnTo>
                <a:lnTo>
                  <a:pt x="1063" y="646"/>
                </a:lnTo>
                <a:lnTo>
                  <a:pt x="1053" y="674"/>
                </a:lnTo>
                <a:lnTo>
                  <a:pt x="1043" y="701"/>
                </a:lnTo>
                <a:lnTo>
                  <a:pt x="1033" y="728"/>
                </a:lnTo>
                <a:lnTo>
                  <a:pt x="1023" y="755"/>
                </a:lnTo>
                <a:lnTo>
                  <a:pt x="1013" y="781"/>
                </a:lnTo>
                <a:lnTo>
                  <a:pt x="1002" y="809"/>
                </a:lnTo>
                <a:lnTo>
                  <a:pt x="987" y="846"/>
                </a:lnTo>
                <a:lnTo>
                  <a:pt x="972" y="881"/>
                </a:lnTo>
                <a:lnTo>
                  <a:pt x="962" y="904"/>
                </a:lnTo>
                <a:lnTo>
                  <a:pt x="951" y="928"/>
                </a:lnTo>
                <a:lnTo>
                  <a:pt x="941" y="953"/>
                </a:lnTo>
                <a:lnTo>
                  <a:pt x="930" y="977"/>
                </a:lnTo>
                <a:lnTo>
                  <a:pt x="914" y="1008"/>
                </a:lnTo>
                <a:lnTo>
                  <a:pt x="898" y="1040"/>
                </a:lnTo>
                <a:lnTo>
                  <a:pt x="879" y="1070"/>
                </a:lnTo>
                <a:lnTo>
                  <a:pt x="858" y="1100"/>
                </a:lnTo>
                <a:lnTo>
                  <a:pt x="836" y="1130"/>
                </a:lnTo>
                <a:lnTo>
                  <a:pt x="810" y="1158"/>
                </a:lnTo>
                <a:lnTo>
                  <a:pt x="781" y="1190"/>
                </a:lnTo>
                <a:lnTo>
                  <a:pt x="761" y="1209"/>
                </a:lnTo>
                <a:lnTo>
                  <a:pt x="737" y="1230"/>
                </a:lnTo>
                <a:lnTo>
                  <a:pt x="709" y="1253"/>
                </a:lnTo>
                <a:lnTo>
                  <a:pt x="686" y="1269"/>
                </a:lnTo>
                <a:lnTo>
                  <a:pt x="654" y="1289"/>
                </a:lnTo>
                <a:lnTo>
                  <a:pt x="606" y="1316"/>
                </a:lnTo>
                <a:lnTo>
                  <a:pt x="566" y="1334"/>
                </a:lnTo>
                <a:lnTo>
                  <a:pt x="536" y="1345"/>
                </a:lnTo>
                <a:lnTo>
                  <a:pt x="508" y="1357"/>
                </a:lnTo>
                <a:lnTo>
                  <a:pt x="473" y="1370"/>
                </a:lnTo>
                <a:lnTo>
                  <a:pt x="437" y="1381"/>
                </a:lnTo>
                <a:lnTo>
                  <a:pt x="401" y="1390"/>
                </a:lnTo>
                <a:lnTo>
                  <a:pt x="374" y="1398"/>
                </a:lnTo>
                <a:lnTo>
                  <a:pt x="341" y="1407"/>
                </a:lnTo>
                <a:lnTo>
                  <a:pt x="312" y="1415"/>
                </a:lnTo>
                <a:lnTo>
                  <a:pt x="274" y="1423"/>
                </a:lnTo>
                <a:lnTo>
                  <a:pt x="230" y="1433"/>
                </a:lnTo>
                <a:lnTo>
                  <a:pt x="190" y="1441"/>
                </a:lnTo>
                <a:lnTo>
                  <a:pt x="160" y="1448"/>
                </a:lnTo>
                <a:lnTo>
                  <a:pt x="131" y="1454"/>
                </a:lnTo>
                <a:lnTo>
                  <a:pt x="94" y="1461"/>
                </a:lnTo>
                <a:lnTo>
                  <a:pt x="51" y="1473"/>
                </a:lnTo>
                <a:lnTo>
                  <a:pt x="0" y="1494"/>
                </a:lnTo>
                <a:lnTo>
                  <a:pt x="2981" y="1496"/>
                </a:lnTo>
                <a:lnTo>
                  <a:pt x="2933" y="1478"/>
                </a:lnTo>
                <a:lnTo>
                  <a:pt x="2883" y="1467"/>
                </a:lnTo>
                <a:lnTo>
                  <a:pt x="2849" y="1461"/>
                </a:lnTo>
                <a:lnTo>
                  <a:pt x="2809" y="1453"/>
                </a:lnTo>
                <a:lnTo>
                  <a:pt x="2761" y="1441"/>
                </a:lnTo>
                <a:lnTo>
                  <a:pt x="2786" y="1448"/>
                </a:lnTo>
                <a:lnTo>
                  <a:pt x="2731" y="1433"/>
                </a:lnTo>
                <a:lnTo>
                  <a:pt x="2700" y="1425"/>
                </a:lnTo>
                <a:lnTo>
                  <a:pt x="2647" y="1410"/>
                </a:lnTo>
                <a:lnTo>
                  <a:pt x="2599" y="1394"/>
                </a:lnTo>
                <a:lnTo>
                  <a:pt x="2559" y="1380"/>
                </a:lnTo>
                <a:lnTo>
                  <a:pt x="2521" y="1367"/>
                </a:lnTo>
                <a:lnTo>
                  <a:pt x="2478" y="1352"/>
                </a:lnTo>
                <a:lnTo>
                  <a:pt x="2442" y="1337"/>
                </a:lnTo>
                <a:lnTo>
                  <a:pt x="2394" y="1314"/>
                </a:lnTo>
                <a:lnTo>
                  <a:pt x="2374" y="1302"/>
                </a:lnTo>
                <a:lnTo>
                  <a:pt x="2373" y="1302"/>
                </a:lnTo>
                <a:lnTo>
                  <a:pt x="2358" y="1293"/>
                </a:lnTo>
                <a:lnTo>
                  <a:pt x="2331" y="1278"/>
                </a:lnTo>
                <a:lnTo>
                  <a:pt x="2305" y="1259"/>
                </a:lnTo>
                <a:lnTo>
                  <a:pt x="2279" y="1237"/>
                </a:lnTo>
                <a:lnTo>
                  <a:pt x="2260" y="1219"/>
                </a:lnTo>
                <a:lnTo>
                  <a:pt x="2238" y="1198"/>
                </a:lnTo>
                <a:lnTo>
                  <a:pt x="2213" y="1168"/>
                </a:lnTo>
                <a:lnTo>
                  <a:pt x="2188" y="1137"/>
                </a:lnTo>
                <a:lnTo>
                  <a:pt x="2167" y="1108"/>
                </a:lnTo>
                <a:lnTo>
                  <a:pt x="2144" y="1078"/>
                </a:lnTo>
                <a:lnTo>
                  <a:pt x="2129" y="1053"/>
                </a:lnTo>
                <a:lnTo>
                  <a:pt x="2115" y="1033"/>
                </a:lnTo>
                <a:lnTo>
                  <a:pt x="2102" y="1011"/>
                </a:lnTo>
                <a:lnTo>
                  <a:pt x="2089" y="986"/>
                </a:lnTo>
                <a:lnTo>
                  <a:pt x="2077" y="959"/>
                </a:lnTo>
                <a:lnTo>
                  <a:pt x="2066" y="931"/>
                </a:lnTo>
                <a:lnTo>
                  <a:pt x="2055" y="902"/>
                </a:lnTo>
                <a:lnTo>
                  <a:pt x="2046" y="883"/>
                </a:lnTo>
                <a:lnTo>
                  <a:pt x="2037" y="861"/>
                </a:lnTo>
                <a:lnTo>
                  <a:pt x="2028" y="839"/>
                </a:lnTo>
                <a:lnTo>
                  <a:pt x="2018" y="818"/>
                </a:lnTo>
                <a:lnTo>
                  <a:pt x="2008" y="791"/>
                </a:lnTo>
                <a:lnTo>
                  <a:pt x="1996" y="763"/>
                </a:lnTo>
                <a:lnTo>
                  <a:pt x="1981" y="725"/>
                </a:lnTo>
                <a:lnTo>
                  <a:pt x="1967" y="697"/>
                </a:lnTo>
                <a:lnTo>
                  <a:pt x="1952" y="667"/>
                </a:lnTo>
                <a:lnTo>
                  <a:pt x="1938" y="634"/>
                </a:lnTo>
                <a:lnTo>
                  <a:pt x="1928" y="608"/>
                </a:lnTo>
                <a:lnTo>
                  <a:pt x="1914" y="577"/>
                </a:lnTo>
                <a:lnTo>
                  <a:pt x="1903" y="549"/>
                </a:lnTo>
                <a:lnTo>
                  <a:pt x="1882" y="507"/>
                </a:lnTo>
                <a:lnTo>
                  <a:pt x="1866" y="468"/>
                </a:lnTo>
                <a:lnTo>
                  <a:pt x="1850" y="434"/>
                </a:lnTo>
                <a:lnTo>
                  <a:pt x="1838" y="411"/>
                </a:lnTo>
                <a:lnTo>
                  <a:pt x="1824" y="381"/>
                </a:lnTo>
                <a:lnTo>
                  <a:pt x="1807" y="346"/>
                </a:lnTo>
                <a:lnTo>
                  <a:pt x="1794" y="320"/>
                </a:lnTo>
                <a:lnTo>
                  <a:pt x="1783" y="301"/>
                </a:lnTo>
                <a:lnTo>
                  <a:pt x="1776" y="285"/>
                </a:lnTo>
                <a:lnTo>
                  <a:pt x="1762" y="259"/>
                </a:lnTo>
                <a:lnTo>
                  <a:pt x="1749" y="234"/>
                </a:lnTo>
                <a:lnTo>
                  <a:pt x="1738" y="213"/>
                </a:lnTo>
                <a:lnTo>
                  <a:pt x="1727" y="191"/>
                </a:lnTo>
                <a:lnTo>
                  <a:pt x="1714" y="172"/>
                </a:lnTo>
                <a:lnTo>
                  <a:pt x="1703" y="160"/>
                </a:lnTo>
                <a:lnTo>
                  <a:pt x="1696" y="146"/>
                </a:lnTo>
                <a:lnTo>
                  <a:pt x="1689" y="136"/>
                </a:lnTo>
                <a:lnTo>
                  <a:pt x="1681" y="126"/>
                </a:lnTo>
                <a:lnTo>
                  <a:pt x="1676" y="121"/>
                </a:lnTo>
                <a:lnTo>
                  <a:pt x="1667" y="110"/>
                </a:lnTo>
                <a:lnTo>
                  <a:pt x="1655" y="95"/>
                </a:lnTo>
                <a:lnTo>
                  <a:pt x="1642" y="80"/>
                </a:lnTo>
                <a:lnTo>
                  <a:pt x="1628" y="63"/>
                </a:lnTo>
                <a:lnTo>
                  <a:pt x="1613" y="50"/>
                </a:lnTo>
                <a:lnTo>
                  <a:pt x="1598" y="38"/>
                </a:lnTo>
                <a:lnTo>
                  <a:pt x="1582" y="25"/>
                </a:lnTo>
                <a:lnTo>
                  <a:pt x="1557" y="14"/>
                </a:lnTo>
                <a:lnTo>
                  <a:pt x="1533" y="5"/>
                </a:lnTo>
                <a:lnTo>
                  <a:pt x="1503" y="0"/>
                </a:lnTo>
              </a:path>
            </a:pathLst>
          </a:custGeom>
          <a:noFill/>
          <a:ln w="19050" cap="rnd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rgbClr val="993366">
                        <a:gamma/>
                        <a:shade val="46275"/>
                        <a:invGamma/>
                      </a:srgbClr>
                    </a:gs>
                    <a:gs pos="50000">
                      <a:srgbClr val="993366"/>
                    </a:gs>
                    <a:gs pos="100000">
                      <a:srgbClr val="993366">
                        <a:gamma/>
                        <a:shade val="46275"/>
                        <a:invGamma/>
                      </a:srgbClr>
                    </a:gs>
                  </a:gsLst>
                  <a:lin ang="0" scaled="1"/>
                </a:gra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17961" dir="2700000" algn="ctr" rotWithShape="0">
                    <a:srgbClr val="292929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4D6452A4-A6F7-62C0-BF68-81293AC28814}"/>
                  </a:ext>
                </a:extLst>
              </p:cNvPr>
              <p:cNvSpPr txBox="1"/>
              <p:nvPr/>
            </p:nvSpPr>
            <p:spPr>
              <a:xfrm>
                <a:off x="8703058" y="4005606"/>
                <a:ext cx="2593659" cy="137621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dirty="0">
                    <a:solidFill>
                      <a:schemeClr val="tx2"/>
                    </a:solidFill>
                  </a:rPr>
                  <a:t>Dist of </a:t>
                </a:r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n-US" sz="2400" b="0" i="1" smtClean="0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2400" b="0" i="1" smtClean="0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acc>
                  </m:oMath>
                </a14:m>
                <a:r>
                  <a:rPr lang="en-US" sz="2400" dirty="0">
                    <a:solidFill>
                      <a:schemeClr val="tx2"/>
                    </a:solidFill>
                  </a:rPr>
                  <a:t>: ~Normal</a:t>
                </a:r>
              </a:p>
              <a:p>
                <a:r>
                  <a:rPr lang="en-US" sz="2400" dirty="0">
                    <a:solidFill>
                      <a:schemeClr val="tx2"/>
                    </a:solidFill>
                  </a:rPr>
                  <a:t>Mean: 0</a:t>
                </a:r>
              </a:p>
              <a:p>
                <a:r>
                  <a:rPr lang="en-US" sz="2400" dirty="0">
                    <a:solidFill>
                      <a:schemeClr val="tx2"/>
                    </a:solidFill>
                  </a:rPr>
                  <a:t>S.D.: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400" b="0" i="1" smtClean="0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400" b="0" i="1" smtClean="0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ad>
                          <m:radPr>
                            <m:degHide m:val="on"/>
                            <m:ctrlPr>
                              <a:rPr lang="en-US" sz="2400" b="0" i="1" smtClean="0">
                                <a:solidFill>
                                  <a:schemeClr val="tx2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sz="2400" b="0" i="1" smtClean="0">
                                <a:solidFill>
                                  <a:schemeClr val="tx2"/>
                                </a:solidFill>
                                <a:latin typeface="Cambria Math" panose="02040503050406030204" pitchFamily="18" charset="0"/>
                              </a:rPr>
                              <m:t>10</m:t>
                            </m:r>
                          </m:e>
                        </m:rad>
                      </m:den>
                    </m:f>
                  </m:oMath>
                </a14:m>
                <a:endParaRPr lang="en-US" sz="2400" dirty="0">
                  <a:solidFill>
                    <a:schemeClr val="tx2"/>
                  </a:solidFill>
                </a:endParaRPr>
              </a:p>
            </p:txBody>
          </p:sp>
        </mc:Choice>
        <mc:Fallback xmlns="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4D6452A4-A6F7-62C0-BF68-81293AC2881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703058" y="4005606"/>
                <a:ext cx="2593659" cy="1376211"/>
              </a:xfrm>
              <a:prstGeom prst="rect">
                <a:avLst/>
              </a:prstGeom>
              <a:blipFill>
                <a:blip r:embed="rId6"/>
                <a:stretch>
                  <a:fillRect l="-3902" t="-3670" r="-1463" b="-183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F80402F5-18BD-B40A-F4D8-780EA3B09A7F}"/>
              </a:ext>
            </a:extLst>
          </p:cNvPr>
          <p:cNvCxnSpPr/>
          <p:nvPr/>
        </p:nvCxnSpPr>
        <p:spPr>
          <a:xfrm>
            <a:off x="4053526" y="2100606"/>
            <a:ext cx="0" cy="1905000"/>
          </a:xfrm>
          <a:prstGeom prst="line">
            <a:avLst/>
          </a:prstGeom>
          <a:ln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B190C515-4A45-CE96-4C1B-0BCCDCFBDDDD}"/>
                  </a:ext>
                </a:extLst>
              </p:cNvPr>
              <p:cNvSpPr txBox="1"/>
              <p:nvPr/>
            </p:nvSpPr>
            <p:spPr>
              <a:xfrm>
                <a:off x="3740235" y="4005606"/>
                <a:ext cx="626582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𝜇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=0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B190C515-4A45-CE96-4C1B-0BCCDCFBDDD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40235" y="4005606"/>
                <a:ext cx="626582" cy="276999"/>
              </a:xfrm>
              <a:prstGeom prst="rect">
                <a:avLst/>
              </a:prstGeom>
              <a:blipFill>
                <a:blip r:embed="rId7"/>
                <a:stretch>
                  <a:fillRect l="-8000" r="-8000" b="-2173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0529B57C-0473-09FA-4CE0-DEC2FE360BE0}"/>
              </a:ext>
            </a:extLst>
          </p:cNvPr>
          <p:cNvCxnSpPr/>
          <p:nvPr/>
        </p:nvCxnSpPr>
        <p:spPr>
          <a:xfrm>
            <a:off x="10411442" y="4562180"/>
            <a:ext cx="0" cy="1905000"/>
          </a:xfrm>
          <a:prstGeom prst="line">
            <a:avLst/>
          </a:prstGeom>
          <a:ln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C0D3B7DE-6425-9B92-F04F-9474D9089D65}"/>
                  </a:ext>
                </a:extLst>
              </p:cNvPr>
              <p:cNvSpPr txBox="1"/>
              <p:nvPr/>
            </p:nvSpPr>
            <p:spPr>
              <a:xfrm>
                <a:off x="10098151" y="6467180"/>
                <a:ext cx="626582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𝜇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=0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C0D3B7DE-6425-9B92-F04F-9474D9089D6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098151" y="6467180"/>
                <a:ext cx="626582" cy="276999"/>
              </a:xfrm>
              <a:prstGeom prst="rect">
                <a:avLst/>
              </a:prstGeom>
              <a:blipFill>
                <a:blip r:embed="rId8"/>
                <a:stretch>
                  <a:fillRect l="-8000" r="-8000" b="-2727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69769586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EF6C08A8-2B32-2D69-2689-196A3D9690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Many, many Samples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41746638-41FD-4FF2-9284-12EDCAE567D9}"/>
              </a:ext>
            </a:extLst>
          </p:cNvPr>
          <p:cNvSpPr txBox="1"/>
          <p:nvPr/>
        </p:nvSpPr>
        <p:spPr>
          <a:xfrm>
            <a:off x="581193" y="1869773"/>
            <a:ext cx="2667910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chemeClr val="tx2"/>
                </a:solidFill>
              </a:rPr>
              <a:t>Population: Uniform</a:t>
            </a:r>
          </a:p>
          <a:p>
            <a:r>
              <a:rPr lang="en-US" sz="2400" dirty="0">
                <a:solidFill>
                  <a:schemeClr val="tx2"/>
                </a:solidFill>
              </a:rPr>
              <a:t>Mean: 0</a:t>
            </a:r>
          </a:p>
          <a:p>
            <a:r>
              <a:rPr lang="en-US" sz="2400" dirty="0">
                <a:solidFill>
                  <a:schemeClr val="tx2"/>
                </a:solidFill>
              </a:rPr>
              <a:t>S.D.: 1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FA414C95-BF9A-AFD9-364F-9605417B73C0}"/>
              </a:ext>
            </a:extLst>
          </p:cNvPr>
          <p:cNvSpPr/>
          <p:nvPr/>
        </p:nvSpPr>
        <p:spPr>
          <a:xfrm>
            <a:off x="1915148" y="2568210"/>
            <a:ext cx="2971800" cy="1003784"/>
          </a:xfrm>
          <a:prstGeom prst="rect">
            <a:avLst/>
          </a:prstGeom>
          <a:noFill/>
          <a:ln w="254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C63D1F4B-8F65-B21A-3599-0D5EFEDE7668}"/>
              </a:ext>
            </a:extLst>
          </p:cNvPr>
          <p:cNvCxnSpPr>
            <a:cxnSpLocks/>
          </p:cNvCxnSpPr>
          <p:nvPr/>
        </p:nvCxnSpPr>
        <p:spPr>
          <a:xfrm>
            <a:off x="3412503" y="2568210"/>
            <a:ext cx="0" cy="992172"/>
          </a:xfrm>
          <a:prstGeom prst="line">
            <a:avLst/>
          </a:prstGeom>
          <a:ln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38FB67C6-C7AC-AAEA-D0E3-C5B23978EBEA}"/>
                  </a:ext>
                </a:extLst>
              </p:cNvPr>
              <p:cNvSpPr txBox="1"/>
              <p:nvPr/>
            </p:nvSpPr>
            <p:spPr>
              <a:xfrm>
                <a:off x="3099212" y="3560382"/>
                <a:ext cx="626582" cy="276999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𝜇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=0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38FB67C6-C7AC-AAEA-D0E3-C5B23978EBE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99212" y="3560382"/>
                <a:ext cx="626582" cy="276999"/>
              </a:xfrm>
              <a:prstGeom prst="rect">
                <a:avLst/>
              </a:prstGeom>
              <a:blipFill>
                <a:blip r:embed="rId2"/>
                <a:stretch>
                  <a:fillRect l="-5882" r="-5882" b="-2727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8E9D2353-A1F1-A04C-44BA-977030A85603}"/>
                  </a:ext>
                </a:extLst>
              </p:cNvPr>
              <p:cNvSpPr txBox="1"/>
              <p:nvPr/>
            </p:nvSpPr>
            <p:spPr>
              <a:xfrm>
                <a:off x="1215882" y="3623506"/>
                <a:ext cx="1398531" cy="276999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b="0" i="0" smtClean="0">
                          <a:latin typeface="Cambria Math" panose="02040503050406030204" pitchFamily="18" charset="0"/>
                        </a:rPr>
                        <m:t>min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=−1.73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8E9D2353-A1F1-A04C-44BA-977030A8560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15882" y="3623506"/>
                <a:ext cx="1398531" cy="276999"/>
              </a:xfrm>
              <a:prstGeom prst="rect">
                <a:avLst/>
              </a:prstGeom>
              <a:blipFill>
                <a:blip r:embed="rId3"/>
                <a:stretch>
                  <a:fillRect l="-901" r="-1802" b="-434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9E459A08-3948-61F5-0ADB-4E4027EDF5CC}"/>
                  </a:ext>
                </a:extLst>
              </p:cNvPr>
              <p:cNvSpPr txBox="1"/>
              <p:nvPr/>
            </p:nvSpPr>
            <p:spPr>
              <a:xfrm>
                <a:off x="4210592" y="3625013"/>
                <a:ext cx="1398531" cy="276999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b="0" i="0" smtClean="0">
                          <a:latin typeface="Cambria Math" panose="02040503050406030204" pitchFamily="18" charset="0"/>
                        </a:rPr>
                        <m:t>max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=1.73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9E459A08-3948-61F5-0ADB-4E4027EDF5C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10592" y="3625013"/>
                <a:ext cx="1398531" cy="276999"/>
              </a:xfrm>
              <a:prstGeom prst="rect">
                <a:avLst/>
              </a:prstGeom>
              <a:blipFill>
                <a:blip r:embed="rId4"/>
                <a:stretch>
                  <a:fillRect b="-434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15744309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Parameters vs. Statistics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419150" y="2362201"/>
            <a:ext cx="150425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Population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711780" y="2357735"/>
            <a:ext cx="106311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Sample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695750" y="4114801"/>
            <a:ext cx="115288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Statistic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428768" y="4114801"/>
            <a:ext cx="148309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Parameter</a:t>
            </a:r>
          </a:p>
        </p:txBody>
      </p:sp>
      <p:sp>
        <p:nvSpPr>
          <p:cNvPr id="9" name="Right Arrow 8"/>
          <p:cNvSpPr/>
          <p:nvPr/>
        </p:nvSpPr>
        <p:spPr>
          <a:xfrm>
            <a:off x="3476550" y="2476500"/>
            <a:ext cx="949004" cy="228600"/>
          </a:xfrm>
          <a:prstGeom prst="rightArrow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ight Arrow 9"/>
          <p:cNvSpPr/>
          <p:nvPr/>
        </p:nvSpPr>
        <p:spPr>
          <a:xfrm rot="10800000">
            <a:off x="3476550" y="4231332"/>
            <a:ext cx="949004" cy="228600"/>
          </a:xfrm>
          <a:prstGeom prst="rightArrow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ight Arrow 10"/>
          <p:cNvSpPr/>
          <p:nvPr/>
        </p:nvSpPr>
        <p:spPr>
          <a:xfrm rot="5400000">
            <a:off x="4852190" y="3352799"/>
            <a:ext cx="949004" cy="228600"/>
          </a:xfrm>
          <a:prstGeom prst="rightArrow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ight Arrow 11"/>
          <p:cNvSpPr/>
          <p:nvPr/>
        </p:nvSpPr>
        <p:spPr>
          <a:xfrm rot="16200000">
            <a:off x="1765546" y="3352799"/>
            <a:ext cx="949004" cy="228600"/>
          </a:xfrm>
          <a:prstGeom prst="rightArrow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Content Placeholder 3">
            <a:extLst>
              <a:ext uri="{FF2B5EF4-FFF2-40B4-BE49-F238E27FC236}">
                <a16:creationId xmlns:a16="http://schemas.microsoft.com/office/drawing/2014/main" id="{4B2B0EBA-59C3-CE8F-ED4E-B472B7792D55}"/>
              </a:ext>
            </a:extLst>
          </p:cNvPr>
          <p:cNvSpPr txBox="1">
            <a:spLocks/>
          </p:cNvSpPr>
          <p:nvPr/>
        </p:nvSpPr>
        <p:spPr>
          <a:xfrm>
            <a:off x="6555179" y="2228003"/>
            <a:ext cx="5055630" cy="3633047"/>
          </a:xfrm>
          <a:prstGeom prst="rect">
            <a:avLst/>
          </a:prstGeom>
        </p:spPr>
        <p:txBody>
          <a:bodyPr/>
          <a:lstStyle>
            <a:lvl1pPr marL="306000" indent="-306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30000" indent="-306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00000" indent="-270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242000" indent="-234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602000" indent="-234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9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2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5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8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solidFill>
                  <a:schemeClr val="tx2">
                    <a:lumMod val="20000"/>
                    <a:lumOff val="80000"/>
                  </a:schemeClr>
                </a:solidFill>
              </a:rPr>
              <a:t>Population</a:t>
            </a:r>
            <a:r>
              <a:rPr lang="en-US" b="1" dirty="0">
                <a:solidFill>
                  <a:schemeClr val="tx2">
                    <a:lumMod val="20000"/>
                    <a:lumOff val="80000"/>
                  </a:schemeClr>
                </a:solidFill>
              </a:rPr>
              <a:t> </a:t>
            </a:r>
            <a:r>
              <a:rPr lang="en-US" dirty="0">
                <a:solidFill>
                  <a:schemeClr val="tx2">
                    <a:lumMod val="20000"/>
                    <a:lumOff val="80000"/>
                  </a:schemeClr>
                </a:solidFill>
              </a:rPr>
              <a:t>– set of all objects/individuals of interest.</a:t>
            </a:r>
          </a:p>
          <a:p>
            <a:r>
              <a:rPr lang="en-US" dirty="0">
                <a:solidFill>
                  <a:schemeClr val="tx2">
                    <a:lumMod val="20000"/>
                    <a:lumOff val="80000"/>
                  </a:schemeClr>
                </a:solidFill>
              </a:rPr>
              <a:t>Sample – subset of the population that information is actually obtained.</a:t>
            </a:r>
          </a:p>
          <a:p>
            <a:r>
              <a:rPr lang="en-US" b="1" dirty="0"/>
              <a:t>Statistic </a:t>
            </a:r>
            <a:r>
              <a:rPr lang="en-US" dirty="0"/>
              <a:t>– measures computed from a sample.</a:t>
            </a:r>
          </a:p>
          <a:p>
            <a:r>
              <a:rPr lang="en-US" b="1" dirty="0"/>
              <a:t>Parameter</a:t>
            </a:r>
            <a:r>
              <a:rPr lang="en-US" dirty="0"/>
              <a:t> – measures computed from a population.</a:t>
            </a:r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1547109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EF6C08A8-2B32-2D69-2689-196A3D9690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Many, many Samples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41746638-41FD-4FF2-9284-12EDCAE567D9}"/>
              </a:ext>
            </a:extLst>
          </p:cNvPr>
          <p:cNvSpPr txBox="1"/>
          <p:nvPr/>
        </p:nvSpPr>
        <p:spPr>
          <a:xfrm>
            <a:off x="581193" y="1869773"/>
            <a:ext cx="2667910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chemeClr val="tx2"/>
                </a:solidFill>
              </a:rPr>
              <a:t>Population: Uniform</a:t>
            </a:r>
          </a:p>
          <a:p>
            <a:r>
              <a:rPr lang="en-US" sz="2400" dirty="0">
                <a:solidFill>
                  <a:schemeClr val="tx2"/>
                </a:solidFill>
              </a:rPr>
              <a:t>Mean: 0</a:t>
            </a:r>
          </a:p>
          <a:p>
            <a:r>
              <a:rPr lang="en-US" sz="2400" dirty="0">
                <a:solidFill>
                  <a:schemeClr val="tx2"/>
                </a:solidFill>
              </a:rPr>
              <a:t>S.D.: 1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FA414C95-BF9A-AFD9-364F-9605417B73C0}"/>
              </a:ext>
            </a:extLst>
          </p:cNvPr>
          <p:cNvSpPr/>
          <p:nvPr/>
        </p:nvSpPr>
        <p:spPr>
          <a:xfrm>
            <a:off x="1915148" y="2568210"/>
            <a:ext cx="2971800" cy="1003784"/>
          </a:xfrm>
          <a:prstGeom prst="rect">
            <a:avLst/>
          </a:prstGeom>
          <a:noFill/>
          <a:ln w="254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C63D1F4B-8F65-B21A-3599-0D5EFEDE7668}"/>
              </a:ext>
            </a:extLst>
          </p:cNvPr>
          <p:cNvCxnSpPr>
            <a:cxnSpLocks/>
          </p:cNvCxnSpPr>
          <p:nvPr/>
        </p:nvCxnSpPr>
        <p:spPr>
          <a:xfrm>
            <a:off x="3412503" y="2568210"/>
            <a:ext cx="0" cy="992172"/>
          </a:xfrm>
          <a:prstGeom prst="line">
            <a:avLst/>
          </a:prstGeom>
          <a:ln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38FB67C6-C7AC-AAEA-D0E3-C5B23978EBEA}"/>
                  </a:ext>
                </a:extLst>
              </p:cNvPr>
              <p:cNvSpPr txBox="1"/>
              <p:nvPr/>
            </p:nvSpPr>
            <p:spPr>
              <a:xfrm>
                <a:off x="3099212" y="3560382"/>
                <a:ext cx="626582" cy="276999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𝜇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=0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38FB67C6-C7AC-AAEA-D0E3-C5B23978EBE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99212" y="3560382"/>
                <a:ext cx="626582" cy="276999"/>
              </a:xfrm>
              <a:prstGeom prst="rect">
                <a:avLst/>
              </a:prstGeom>
              <a:blipFill>
                <a:blip r:embed="rId2"/>
                <a:stretch>
                  <a:fillRect l="-5882" r="-5882" b="-2727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8E9D2353-A1F1-A04C-44BA-977030A85603}"/>
                  </a:ext>
                </a:extLst>
              </p:cNvPr>
              <p:cNvSpPr txBox="1"/>
              <p:nvPr/>
            </p:nvSpPr>
            <p:spPr>
              <a:xfrm>
                <a:off x="1215882" y="3623506"/>
                <a:ext cx="1398531" cy="276999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b="0" i="0" smtClean="0">
                          <a:latin typeface="Cambria Math" panose="02040503050406030204" pitchFamily="18" charset="0"/>
                        </a:rPr>
                        <m:t>min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=−1.73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8E9D2353-A1F1-A04C-44BA-977030A8560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15882" y="3623506"/>
                <a:ext cx="1398531" cy="276999"/>
              </a:xfrm>
              <a:prstGeom prst="rect">
                <a:avLst/>
              </a:prstGeom>
              <a:blipFill>
                <a:blip r:embed="rId3"/>
                <a:stretch>
                  <a:fillRect l="-901" r="-1802" b="-434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9E459A08-3948-61F5-0ADB-4E4027EDF5CC}"/>
                  </a:ext>
                </a:extLst>
              </p:cNvPr>
              <p:cNvSpPr txBox="1"/>
              <p:nvPr/>
            </p:nvSpPr>
            <p:spPr>
              <a:xfrm>
                <a:off x="4210592" y="3625013"/>
                <a:ext cx="1398531" cy="276999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b="0" i="0" smtClean="0">
                          <a:latin typeface="Cambria Math" panose="02040503050406030204" pitchFamily="18" charset="0"/>
                        </a:rPr>
                        <m:t>max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=1.73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9E459A08-3948-61F5-0ADB-4E4027EDF5C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10592" y="3625013"/>
                <a:ext cx="1398531" cy="276999"/>
              </a:xfrm>
              <a:prstGeom prst="rect">
                <a:avLst/>
              </a:prstGeom>
              <a:blipFill>
                <a:blip r:embed="rId4"/>
                <a:stretch>
                  <a:fillRect b="-434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TextBox 5">
            <a:extLst>
              <a:ext uri="{FF2B5EF4-FFF2-40B4-BE49-F238E27FC236}">
                <a16:creationId xmlns:a16="http://schemas.microsoft.com/office/drawing/2014/main" id="{E4A85638-948D-9506-F1A8-791007472084}"/>
              </a:ext>
            </a:extLst>
          </p:cNvPr>
          <p:cNvSpPr txBox="1"/>
          <p:nvPr/>
        </p:nvSpPr>
        <p:spPr>
          <a:xfrm>
            <a:off x="640665" y="4524866"/>
            <a:ext cx="564609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tx2"/>
                </a:solidFill>
              </a:rPr>
              <a:t>Sample 1: 0.7,  -0.8,  -0.2,  0.1,  -0.6,  1.5,  1.6,  -0.7,  0.7,  0.4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CDA195F4-9CB3-0CF4-97E4-2C7A1549B7CD}"/>
                  </a:ext>
                </a:extLst>
              </p:cNvPr>
              <p:cNvSpPr txBox="1"/>
              <p:nvPr/>
            </p:nvSpPr>
            <p:spPr>
              <a:xfrm>
                <a:off x="6864482" y="4571032"/>
                <a:ext cx="893258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0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̅"/>
                              <m:ctrlPr>
                                <a:rPr lang="en-US" b="0" i="1" smtClean="0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b="0" i="1" smtClean="0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</m:acc>
                        </m:e>
                        <m:sub>
                          <m:r>
                            <a:rPr lang="en-US" b="0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n-US" b="0" i="1" smtClean="0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</a:rPr>
                        <m:t>=0.3</m:t>
                      </m:r>
                    </m:oMath>
                  </m:oMathPara>
                </a14:m>
                <a:endParaRPr lang="en-US" dirty="0">
                  <a:solidFill>
                    <a:schemeClr val="tx2"/>
                  </a:solidFill>
                </a:endParaRPr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CDA195F4-9CB3-0CF4-97E4-2C7A1549B7C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64482" y="4571032"/>
                <a:ext cx="893258" cy="276999"/>
              </a:xfrm>
              <a:prstGeom prst="rect">
                <a:avLst/>
              </a:prstGeom>
              <a:blipFill>
                <a:blip r:embed="rId5"/>
                <a:stretch>
                  <a:fillRect l="-2778" r="-4167" b="-1363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F7C9B4BC-D2D0-0E76-B538-480E2E307110}"/>
              </a:ext>
            </a:extLst>
          </p:cNvPr>
          <p:cNvCxnSpPr>
            <a:stCxn id="6" idx="3"/>
          </p:cNvCxnSpPr>
          <p:nvPr/>
        </p:nvCxnSpPr>
        <p:spPr>
          <a:xfrm>
            <a:off x="6286762" y="4709532"/>
            <a:ext cx="453403" cy="0"/>
          </a:xfrm>
          <a:prstGeom prst="straightConnector1">
            <a:avLst/>
          </a:prstGeom>
          <a:ln w="2540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6764390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EF6C08A8-2B32-2D69-2689-196A3D9690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Many, many Samples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41746638-41FD-4FF2-9284-12EDCAE567D9}"/>
              </a:ext>
            </a:extLst>
          </p:cNvPr>
          <p:cNvSpPr txBox="1"/>
          <p:nvPr/>
        </p:nvSpPr>
        <p:spPr>
          <a:xfrm>
            <a:off x="581193" y="1869773"/>
            <a:ext cx="2667910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chemeClr val="tx2"/>
                </a:solidFill>
              </a:rPr>
              <a:t>Population: Uniform</a:t>
            </a:r>
          </a:p>
          <a:p>
            <a:r>
              <a:rPr lang="en-US" sz="2400" dirty="0">
                <a:solidFill>
                  <a:schemeClr val="tx2"/>
                </a:solidFill>
              </a:rPr>
              <a:t>Mean: 0</a:t>
            </a:r>
          </a:p>
          <a:p>
            <a:r>
              <a:rPr lang="en-US" sz="2400" dirty="0">
                <a:solidFill>
                  <a:schemeClr val="tx2"/>
                </a:solidFill>
              </a:rPr>
              <a:t>S.D.: 1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FA414C95-BF9A-AFD9-364F-9605417B73C0}"/>
              </a:ext>
            </a:extLst>
          </p:cNvPr>
          <p:cNvSpPr/>
          <p:nvPr/>
        </p:nvSpPr>
        <p:spPr>
          <a:xfrm>
            <a:off x="1915148" y="2568210"/>
            <a:ext cx="2971800" cy="1003784"/>
          </a:xfrm>
          <a:prstGeom prst="rect">
            <a:avLst/>
          </a:prstGeom>
          <a:noFill/>
          <a:ln w="254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C63D1F4B-8F65-B21A-3599-0D5EFEDE7668}"/>
              </a:ext>
            </a:extLst>
          </p:cNvPr>
          <p:cNvCxnSpPr>
            <a:cxnSpLocks/>
          </p:cNvCxnSpPr>
          <p:nvPr/>
        </p:nvCxnSpPr>
        <p:spPr>
          <a:xfrm>
            <a:off x="3412503" y="2568210"/>
            <a:ext cx="0" cy="992172"/>
          </a:xfrm>
          <a:prstGeom prst="line">
            <a:avLst/>
          </a:prstGeom>
          <a:ln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38FB67C6-C7AC-AAEA-D0E3-C5B23978EBEA}"/>
                  </a:ext>
                </a:extLst>
              </p:cNvPr>
              <p:cNvSpPr txBox="1"/>
              <p:nvPr/>
            </p:nvSpPr>
            <p:spPr>
              <a:xfrm>
                <a:off x="3099212" y="3560382"/>
                <a:ext cx="626582" cy="276999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𝜇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=0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38FB67C6-C7AC-AAEA-D0E3-C5B23978EBE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99212" y="3560382"/>
                <a:ext cx="626582" cy="276999"/>
              </a:xfrm>
              <a:prstGeom prst="rect">
                <a:avLst/>
              </a:prstGeom>
              <a:blipFill>
                <a:blip r:embed="rId2"/>
                <a:stretch>
                  <a:fillRect l="-5882" r="-5882" b="-2727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8E9D2353-A1F1-A04C-44BA-977030A85603}"/>
                  </a:ext>
                </a:extLst>
              </p:cNvPr>
              <p:cNvSpPr txBox="1"/>
              <p:nvPr/>
            </p:nvSpPr>
            <p:spPr>
              <a:xfrm>
                <a:off x="1215882" y="3623506"/>
                <a:ext cx="1398531" cy="276999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b="0" i="0" smtClean="0">
                          <a:latin typeface="Cambria Math" panose="02040503050406030204" pitchFamily="18" charset="0"/>
                        </a:rPr>
                        <m:t>min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=−1.73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8E9D2353-A1F1-A04C-44BA-977030A8560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15882" y="3623506"/>
                <a:ext cx="1398531" cy="276999"/>
              </a:xfrm>
              <a:prstGeom prst="rect">
                <a:avLst/>
              </a:prstGeom>
              <a:blipFill>
                <a:blip r:embed="rId3"/>
                <a:stretch>
                  <a:fillRect l="-901" r="-1802" b="-434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9E459A08-3948-61F5-0ADB-4E4027EDF5CC}"/>
                  </a:ext>
                </a:extLst>
              </p:cNvPr>
              <p:cNvSpPr txBox="1"/>
              <p:nvPr/>
            </p:nvSpPr>
            <p:spPr>
              <a:xfrm>
                <a:off x="4210592" y="3625013"/>
                <a:ext cx="1398531" cy="276999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b="0" i="0" smtClean="0">
                          <a:latin typeface="Cambria Math" panose="02040503050406030204" pitchFamily="18" charset="0"/>
                        </a:rPr>
                        <m:t>max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=1.73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9E459A08-3948-61F5-0ADB-4E4027EDF5C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10592" y="3625013"/>
                <a:ext cx="1398531" cy="276999"/>
              </a:xfrm>
              <a:prstGeom prst="rect">
                <a:avLst/>
              </a:prstGeom>
              <a:blipFill>
                <a:blip r:embed="rId4"/>
                <a:stretch>
                  <a:fillRect b="-434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TextBox 5">
            <a:extLst>
              <a:ext uri="{FF2B5EF4-FFF2-40B4-BE49-F238E27FC236}">
                <a16:creationId xmlns:a16="http://schemas.microsoft.com/office/drawing/2014/main" id="{E4A85638-948D-9506-F1A8-791007472084}"/>
              </a:ext>
            </a:extLst>
          </p:cNvPr>
          <p:cNvSpPr txBox="1"/>
          <p:nvPr/>
        </p:nvSpPr>
        <p:spPr>
          <a:xfrm>
            <a:off x="640665" y="4524866"/>
            <a:ext cx="564609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tx2">
                    <a:lumMod val="20000"/>
                    <a:lumOff val="80000"/>
                  </a:schemeClr>
                </a:solidFill>
              </a:rPr>
              <a:t>Sample 1: 0.7,  -0.8,  -0.2,  0.1,  -0.6,  1.5,  1.6,  -0.7,  0.7,  0.4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CDA195F4-9CB3-0CF4-97E4-2C7A1549B7CD}"/>
                  </a:ext>
                </a:extLst>
              </p:cNvPr>
              <p:cNvSpPr txBox="1"/>
              <p:nvPr/>
            </p:nvSpPr>
            <p:spPr>
              <a:xfrm>
                <a:off x="6864482" y="4571032"/>
                <a:ext cx="893258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0" i="1" smtClean="0">
                              <a:solidFill>
                                <a:schemeClr val="tx2">
                                  <a:lumMod val="20000"/>
                                  <a:lumOff val="8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̅"/>
                              <m:ctrlPr>
                                <a:rPr lang="en-US" b="0" i="1" smtClean="0">
                                  <a:solidFill>
                                    <a:schemeClr val="tx2">
                                      <a:lumMod val="20000"/>
                                      <a:lumOff val="80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b="0" i="1" smtClean="0">
                                  <a:solidFill>
                                    <a:schemeClr val="tx2">
                                      <a:lumMod val="20000"/>
                                      <a:lumOff val="80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</m:acc>
                        </m:e>
                        <m:sub>
                          <m:r>
                            <a:rPr lang="en-US" b="0" i="1" smtClean="0">
                              <a:solidFill>
                                <a:schemeClr val="tx2">
                                  <a:lumMod val="20000"/>
                                  <a:lumOff val="8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n-US" b="0" i="1" smtClean="0">
                          <a:solidFill>
                            <a:schemeClr val="tx2">
                              <a:lumMod val="20000"/>
                              <a:lumOff val="80000"/>
                            </a:schemeClr>
                          </a:solidFill>
                          <a:latin typeface="Cambria Math" panose="02040503050406030204" pitchFamily="18" charset="0"/>
                        </a:rPr>
                        <m:t>=0.3</m:t>
                      </m:r>
                    </m:oMath>
                  </m:oMathPara>
                </a14:m>
                <a:endParaRPr lang="en-US" dirty="0">
                  <a:solidFill>
                    <a:schemeClr val="tx2">
                      <a:lumMod val="20000"/>
                      <a:lumOff val="80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CDA195F4-9CB3-0CF4-97E4-2C7A1549B7C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64482" y="4571032"/>
                <a:ext cx="893258" cy="276999"/>
              </a:xfrm>
              <a:prstGeom prst="rect">
                <a:avLst/>
              </a:prstGeom>
              <a:blipFill>
                <a:blip r:embed="rId5"/>
                <a:stretch>
                  <a:fillRect l="-2778" r="-4167" b="-1363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F7C9B4BC-D2D0-0E76-B538-480E2E307110}"/>
              </a:ext>
            </a:extLst>
          </p:cNvPr>
          <p:cNvCxnSpPr>
            <a:stCxn id="6" idx="3"/>
          </p:cNvCxnSpPr>
          <p:nvPr/>
        </p:nvCxnSpPr>
        <p:spPr>
          <a:xfrm>
            <a:off x="6286762" y="4709532"/>
            <a:ext cx="453403" cy="0"/>
          </a:xfrm>
          <a:prstGeom prst="straightConnector1">
            <a:avLst/>
          </a:prstGeom>
          <a:ln w="2540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>
            <a:extLst>
              <a:ext uri="{FF2B5EF4-FFF2-40B4-BE49-F238E27FC236}">
                <a16:creationId xmlns:a16="http://schemas.microsoft.com/office/drawing/2014/main" id="{BB1FCF5D-90A4-9574-35E3-BE9474A76A39}"/>
              </a:ext>
            </a:extLst>
          </p:cNvPr>
          <p:cNvSpPr txBox="1"/>
          <p:nvPr/>
        </p:nvSpPr>
        <p:spPr>
          <a:xfrm>
            <a:off x="640665" y="4955345"/>
            <a:ext cx="572143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tx2"/>
                </a:solidFill>
              </a:rPr>
              <a:t>Sample 2: -1.0,  -0.5,  0.1,  -1.2,  0.1,  1.7,  1.5,  1.1,  -1.7,  -0.8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4661DF39-35F9-EA8F-158D-DFF4E29E77FE}"/>
                  </a:ext>
                </a:extLst>
              </p:cNvPr>
              <p:cNvSpPr txBox="1"/>
              <p:nvPr/>
            </p:nvSpPr>
            <p:spPr>
              <a:xfrm>
                <a:off x="6864482" y="5001511"/>
                <a:ext cx="1071704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0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̅"/>
                              <m:ctrlPr>
                                <a:rPr lang="en-US" b="0" i="1" smtClean="0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b="0" i="1" smtClean="0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</m:acc>
                        </m:e>
                        <m:sub>
                          <m:r>
                            <a:rPr lang="en-US" b="0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en-US" b="0" i="1" smtClean="0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</a:rPr>
                        <m:t>=−0.1</m:t>
                      </m:r>
                    </m:oMath>
                  </m:oMathPara>
                </a14:m>
                <a:endParaRPr lang="en-US" dirty="0">
                  <a:solidFill>
                    <a:schemeClr val="tx2"/>
                  </a:solidFill>
                </a:endParaRPr>
              </a:p>
            </p:txBody>
          </p:sp>
        </mc:Choice>
        <mc:Fallback xmlns="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4661DF39-35F9-EA8F-158D-DFF4E29E77F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64482" y="5001511"/>
                <a:ext cx="1071704" cy="276999"/>
              </a:xfrm>
              <a:prstGeom prst="rect">
                <a:avLst/>
              </a:prstGeom>
              <a:blipFill>
                <a:blip r:embed="rId6"/>
                <a:stretch>
                  <a:fillRect l="-2353" r="-4706" b="-1304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0A48306C-60AB-3444-9D26-23A2555620B4}"/>
              </a:ext>
            </a:extLst>
          </p:cNvPr>
          <p:cNvCxnSpPr>
            <a:stCxn id="12" idx="3"/>
          </p:cNvCxnSpPr>
          <p:nvPr/>
        </p:nvCxnSpPr>
        <p:spPr>
          <a:xfrm>
            <a:off x="6362103" y="5140011"/>
            <a:ext cx="378062" cy="0"/>
          </a:xfrm>
          <a:prstGeom prst="straightConnector1">
            <a:avLst/>
          </a:prstGeom>
          <a:ln w="2540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94060358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EF6C08A8-2B32-2D69-2689-196A3D9690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Many, many Samples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41746638-41FD-4FF2-9284-12EDCAE567D9}"/>
              </a:ext>
            </a:extLst>
          </p:cNvPr>
          <p:cNvSpPr txBox="1"/>
          <p:nvPr/>
        </p:nvSpPr>
        <p:spPr>
          <a:xfrm>
            <a:off x="581193" y="1869773"/>
            <a:ext cx="2667910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chemeClr val="tx2"/>
                </a:solidFill>
              </a:rPr>
              <a:t>Population: Uniform</a:t>
            </a:r>
          </a:p>
          <a:p>
            <a:r>
              <a:rPr lang="en-US" sz="2400" dirty="0">
                <a:solidFill>
                  <a:schemeClr val="tx2"/>
                </a:solidFill>
              </a:rPr>
              <a:t>Mean: 0</a:t>
            </a:r>
          </a:p>
          <a:p>
            <a:r>
              <a:rPr lang="en-US" sz="2400" dirty="0">
                <a:solidFill>
                  <a:schemeClr val="tx2"/>
                </a:solidFill>
              </a:rPr>
              <a:t>S.D.: 1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FA414C95-BF9A-AFD9-364F-9605417B73C0}"/>
              </a:ext>
            </a:extLst>
          </p:cNvPr>
          <p:cNvSpPr/>
          <p:nvPr/>
        </p:nvSpPr>
        <p:spPr>
          <a:xfrm>
            <a:off x="1915148" y="2568210"/>
            <a:ext cx="2971800" cy="1003784"/>
          </a:xfrm>
          <a:prstGeom prst="rect">
            <a:avLst/>
          </a:prstGeom>
          <a:noFill/>
          <a:ln w="254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C63D1F4B-8F65-B21A-3599-0D5EFEDE7668}"/>
              </a:ext>
            </a:extLst>
          </p:cNvPr>
          <p:cNvCxnSpPr>
            <a:cxnSpLocks/>
          </p:cNvCxnSpPr>
          <p:nvPr/>
        </p:nvCxnSpPr>
        <p:spPr>
          <a:xfrm>
            <a:off x="3412503" y="2568210"/>
            <a:ext cx="0" cy="992172"/>
          </a:xfrm>
          <a:prstGeom prst="line">
            <a:avLst/>
          </a:prstGeom>
          <a:ln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38FB67C6-C7AC-AAEA-D0E3-C5B23978EBEA}"/>
                  </a:ext>
                </a:extLst>
              </p:cNvPr>
              <p:cNvSpPr txBox="1"/>
              <p:nvPr/>
            </p:nvSpPr>
            <p:spPr>
              <a:xfrm>
                <a:off x="3099212" y="3560382"/>
                <a:ext cx="626582" cy="276999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𝜇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=0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38FB67C6-C7AC-AAEA-D0E3-C5B23978EBE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99212" y="3560382"/>
                <a:ext cx="626582" cy="276999"/>
              </a:xfrm>
              <a:prstGeom prst="rect">
                <a:avLst/>
              </a:prstGeom>
              <a:blipFill>
                <a:blip r:embed="rId2"/>
                <a:stretch>
                  <a:fillRect l="-5882" r="-5882" b="-2727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8E9D2353-A1F1-A04C-44BA-977030A85603}"/>
                  </a:ext>
                </a:extLst>
              </p:cNvPr>
              <p:cNvSpPr txBox="1"/>
              <p:nvPr/>
            </p:nvSpPr>
            <p:spPr>
              <a:xfrm>
                <a:off x="1215882" y="3623506"/>
                <a:ext cx="1398531" cy="276999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b="0" i="0" smtClean="0">
                          <a:latin typeface="Cambria Math" panose="02040503050406030204" pitchFamily="18" charset="0"/>
                        </a:rPr>
                        <m:t>min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=−1.73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8E9D2353-A1F1-A04C-44BA-977030A8560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15882" y="3623506"/>
                <a:ext cx="1398531" cy="276999"/>
              </a:xfrm>
              <a:prstGeom prst="rect">
                <a:avLst/>
              </a:prstGeom>
              <a:blipFill>
                <a:blip r:embed="rId3"/>
                <a:stretch>
                  <a:fillRect l="-901" r="-1802" b="-434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9E459A08-3948-61F5-0ADB-4E4027EDF5CC}"/>
                  </a:ext>
                </a:extLst>
              </p:cNvPr>
              <p:cNvSpPr txBox="1"/>
              <p:nvPr/>
            </p:nvSpPr>
            <p:spPr>
              <a:xfrm>
                <a:off x="4210592" y="3625013"/>
                <a:ext cx="1398531" cy="276999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b="0" i="0" smtClean="0">
                          <a:latin typeface="Cambria Math" panose="02040503050406030204" pitchFamily="18" charset="0"/>
                        </a:rPr>
                        <m:t>max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=1.73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9E459A08-3948-61F5-0ADB-4E4027EDF5C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10592" y="3625013"/>
                <a:ext cx="1398531" cy="276999"/>
              </a:xfrm>
              <a:prstGeom prst="rect">
                <a:avLst/>
              </a:prstGeom>
              <a:blipFill>
                <a:blip r:embed="rId4"/>
                <a:stretch>
                  <a:fillRect b="-434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TextBox 5">
            <a:extLst>
              <a:ext uri="{FF2B5EF4-FFF2-40B4-BE49-F238E27FC236}">
                <a16:creationId xmlns:a16="http://schemas.microsoft.com/office/drawing/2014/main" id="{E4A85638-948D-9506-F1A8-791007472084}"/>
              </a:ext>
            </a:extLst>
          </p:cNvPr>
          <p:cNvSpPr txBox="1"/>
          <p:nvPr/>
        </p:nvSpPr>
        <p:spPr>
          <a:xfrm>
            <a:off x="640665" y="4524866"/>
            <a:ext cx="564609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tx2">
                    <a:lumMod val="20000"/>
                    <a:lumOff val="80000"/>
                  </a:schemeClr>
                </a:solidFill>
              </a:rPr>
              <a:t>Sample 1: 0.7,  -0.8,  -0.2,  0.1,  -0.6,  1.5,  1.6,  -0.7,  0.7,  0.4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CDA195F4-9CB3-0CF4-97E4-2C7A1549B7CD}"/>
                  </a:ext>
                </a:extLst>
              </p:cNvPr>
              <p:cNvSpPr txBox="1"/>
              <p:nvPr/>
            </p:nvSpPr>
            <p:spPr>
              <a:xfrm>
                <a:off x="6864482" y="4571032"/>
                <a:ext cx="893258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0" i="1" smtClean="0">
                              <a:solidFill>
                                <a:schemeClr val="tx2">
                                  <a:lumMod val="20000"/>
                                  <a:lumOff val="8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̅"/>
                              <m:ctrlPr>
                                <a:rPr lang="en-US" b="0" i="1" smtClean="0">
                                  <a:solidFill>
                                    <a:schemeClr val="tx2">
                                      <a:lumMod val="20000"/>
                                      <a:lumOff val="80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b="0" i="1" smtClean="0">
                                  <a:solidFill>
                                    <a:schemeClr val="tx2">
                                      <a:lumMod val="20000"/>
                                      <a:lumOff val="80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</m:acc>
                        </m:e>
                        <m:sub>
                          <m:r>
                            <a:rPr lang="en-US" b="0" i="1" smtClean="0">
                              <a:solidFill>
                                <a:schemeClr val="tx2">
                                  <a:lumMod val="20000"/>
                                  <a:lumOff val="8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n-US" b="0" i="1" smtClean="0">
                          <a:solidFill>
                            <a:schemeClr val="tx2">
                              <a:lumMod val="20000"/>
                              <a:lumOff val="80000"/>
                            </a:schemeClr>
                          </a:solidFill>
                          <a:latin typeface="Cambria Math" panose="02040503050406030204" pitchFamily="18" charset="0"/>
                        </a:rPr>
                        <m:t>=0.3</m:t>
                      </m:r>
                    </m:oMath>
                  </m:oMathPara>
                </a14:m>
                <a:endParaRPr lang="en-US" dirty="0">
                  <a:solidFill>
                    <a:schemeClr val="tx2">
                      <a:lumMod val="20000"/>
                      <a:lumOff val="80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CDA195F4-9CB3-0CF4-97E4-2C7A1549B7C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64482" y="4571032"/>
                <a:ext cx="893258" cy="276999"/>
              </a:xfrm>
              <a:prstGeom prst="rect">
                <a:avLst/>
              </a:prstGeom>
              <a:blipFill>
                <a:blip r:embed="rId5"/>
                <a:stretch>
                  <a:fillRect l="-2778" r="-4167" b="-1363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F7C9B4BC-D2D0-0E76-B538-480E2E307110}"/>
              </a:ext>
            </a:extLst>
          </p:cNvPr>
          <p:cNvCxnSpPr>
            <a:stCxn id="6" idx="3"/>
          </p:cNvCxnSpPr>
          <p:nvPr/>
        </p:nvCxnSpPr>
        <p:spPr>
          <a:xfrm>
            <a:off x="6286762" y="4709532"/>
            <a:ext cx="453403" cy="0"/>
          </a:xfrm>
          <a:prstGeom prst="straightConnector1">
            <a:avLst/>
          </a:prstGeom>
          <a:ln w="2540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>
            <a:extLst>
              <a:ext uri="{FF2B5EF4-FFF2-40B4-BE49-F238E27FC236}">
                <a16:creationId xmlns:a16="http://schemas.microsoft.com/office/drawing/2014/main" id="{BB1FCF5D-90A4-9574-35E3-BE9474A76A39}"/>
              </a:ext>
            </a:extLst>
          </p:cNvPr>
          <p:cNvSpPr txBox="1"/>
          <p:nvPr/>
        </p:nvSpPr>
        <p:spPr>
          <a:xfrm>
            <a:off x="640665" y="4955345"/>
            <a:ext cx="572143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tx2">
                    <a:lumMod val="20000"/>
                    <a:lumOff val="80000"/>
                  </a:schemeClr>
                </a:solidFill>
              </a:rPr>
              <a:t>Sample 2: -1.0,  -0.5,  0.1,  -1.2,  0.1,  1.7,  1.5,  1.1,  -1.7,  -0.8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4661DF39-35F9-EA8F-158D-DFF4E29E77FE}"/>
                  </a:ext>
                </a:extLst>
              </p:cNvPr>
              <p:cNvSpPr txBox="1"/>
              <p:nvPr/>
            </p:nvSpPr>
            <p:spPr>
              <a:xfrm>
                <a:off x="6864482" y="5001511"/>
                <a:ext cx="1071704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0" i="1" smtClean="0">
                              <a:solidFill>
                                <a:schemeClr val="tx2">
                                  <a:lumMod val="20000"/>
                                  <a:lumOff val="8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̅"/>
                              <m:ctrlPr>
                                <a:rPr lang="en-US" b="0" i="1" smtClean="0">
                                  <a:solidFill>
                                    <a:schemeClr val="tx2">
                                      <a:lumMod val="20000"/>
                                      <a:lumOff val="80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b="0" i="1" smtClean="0">
                                  <a:solidFill>
                                    <a:schemeClr val="tx2">
                                      <a:lumMod val="20000"/>
                                      <a:lumOff val="80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</m:acc>
                        </m:e>
                        <m:sub>
                          <m:r>
                            <a:rPr lang="en-US" b="0" i="1" smtClean="0">
                              <a:solidFill>
                                <a:schemeClr val="tx2">
                                  <a:lumMod val="20000"/>
                                  <a:lumOff val="8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en-US" b="0" i="1" smtClean="0">
                          <a:solidFill>
                            <a:schemeClr val="tx2">
                              <a:lumMod val="20000"/>
                              <a:lumOff val="80000"/>
                            </a:schemeClr>
                          </a:solidFill>
                          <a:latin typeface="Cambria Math" panose="02040503050406030204" pitchFamily="18" charset="0"/>
                        </a:rPr>
                        <m:t>=−0.1</m:t>
                      </m:r>
                    </m:oMath>
                  </m:oMathPara>
                </a14:m>
                <a:endParaRPr lang="en-US" dirty="0">
                  <a:solidFill>
                    <a:schemeClr val="tx2">
                      <a:lumMod val="20000"/>
                      <a:lumOff val="80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4661DF39-35F9-EA8F-158D-DFF4E29E77F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64482" y="5001511"/>
                <a:ext cx="1071704" cy="276999"/>
              </a:xfrm>
              <a:prstGeom prst="rect">
                <a:avLst/>
              </a:prstGeom>
              <a:blipFill>
                <a:blip r:embed="rId6"/>
                <a:stretch>
                  <a:fillRect l="-2353" r="-4706" b="-1304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0A48306C-60AB-3444-9D26-23A2555620B4}"/>
              </a:ext>
            </a:extLst>
          </p:cNvPr>
          <p:cNvCxnSpPr>
            <a:stCxn id="12" idx="3"/>
          </p:cNvCxnSpPr>
          <p:nvPr/>
        </p:nvCxnSpPr>
        <p:spPr>
          <a:xfrm>
            <a:off x="6362103" y="5140011"/>
            <a:ext cx="378062" cy="0"/>
          </a:xfrm>
          <a:prstGeom prst="straightConnector1">
            <a:avLst/>
          </a:prstGeom>
          <a:ln w="2540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>
            <a:extLst>
              <a:ext uri="{FF2B5EF4-FFF2-40B4-BE49-F238E27FC236}">
                <a16:creationId xmlns:a16="http://schemas.microsoft.com/office/drawing/2014/main" id="{49319666-D1D6-AF75-5F13-29651423E786}"/>
              </a:ext>
            </a:extLst>
          </p:cNvPr>
          <p:cNvSpPr txBox="1"/>
          <p:nvPr/>
        </p:nvSpPr>
        <p:spPr>
          <a:xfrm>
            <a:off x="640665" y="5367291"/>
            <a:ext cx="572143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tx2"/>
                </a:solidFill>
              </a:rPr>
              <a:t>Sample 3: -0.9,  -1.7,  0.2,  0.1,  1.3,  -1.4,  -1.2,  0.3,  -0.1,  1.5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45D9CBD3-5B6B-D8DC-0557-D6F30D19BA86}"/>
                  </a:ext>
                </a:extLst>
              </p:cNvPr>
              <p:cNvSpPr txBox="1"/>
              <p:nvPr/>
            </p:nvSpPr>
            <p:spPr>
              <a:xfrm>
                <a:off x="6864482" y="5413457"/>
                <a:ext cx="1071704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0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̅"/>
                              <m:ctrlPr>
                                <a:rPr lang="en-US" b="0" i="1" smtClean="0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b="0" i="1" smtClean="0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</m:acc>
                        </m:e>
                        <m:sub>
                          <m:r>
                            <a:rPr lang="en-US" b="0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</m:sub>
                      </m:sSub>
                      <m:r>
                        <a:rPr lang="en-US" b="0" i="1" smtClean="0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</a:rPr>
                        <m:t>=−0.2</m:t>
                      </m:r>
                    </m:oMath>
                  </m:oMathPara>
                </a14:m>
                <a:endParaRPr lang="en-US" dirty="0">
                  <a:solidFill>
                    <a:schemeClr val="tx2"/>
                  </a:solidFill>
                </a:endParaRPr>
              </a:p>
            </p:txBody>
          </p:sp>
        </mc:Choice>
        <mc:Fallback xmlns="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45D9CBD3-5B6B-D8DC-0557-D6F30D19BA8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64482" y="5413457"/>
                <a:ext cx="1071704" cy="276999"/>
              </a:xfrm>
              <a:prstGeom prst="rect">
                <a:avLst/>
              </a:prstGeom>
              <a:blipFill>
                <a:blip r:embed="rId7"/>
                <a:stretch>
                  <a:fillRect l="-2353" r="-4706" b="-1818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07BEF77B-A88E-CB40-CCE0-7DB716E467EC}"/>
              </a:ext>
            </a:extLst>
          </p:cNvPr>
          <p:cNvCxnSpPr>
            <a:stCxn id="15" idx="3"/>
          </p:cNvCxnSpPr>
          <p:nvPr/>
        </p:nvCxnSpPr>
        <p:spPr>
          <a:xfrm>
            <a:off x="6362103" y="5551957"/>
            <a:ext cx="378062" cy="0"/>
          </a:xfrm>
          <a:prstGeom prst="straightConnector1">
            <a:avLst/>
          </a:prstGeom>
          <a:ln w="2540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11866553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EF6C08A8-2B32-2D69-2689-196A3D9690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Many, many Samples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41746638-41FD-4FF2-9284-12EDCAE567D9}"/>
              </a:ext>
            </a:extLst>
          </p:cNvPr>
          <p:cNvSpPr txBox="1"/>
          <p:nvPr/>
        </p:nvSpPr>
        <p:spPr>
          <a:xfrm>
            <a:off x="581193" y="1869773"/>
            <a:ext cx="2667910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chemeClr val="tx2"/>
                </a:solidFill>
              </a:rPr>
              <a:t>Population: Uniform</a:t>
            </a:r>
          </a:p>
          <a:p>
            <a:r>
              <a:rPr lang="en-US" sz="2400" dirty="0">
                <a:solidFill>
                  <a:schemeClr val="tx2"/>
                </a:solidFill>
              </a:rPr>
              <a:t>Mean: 0</a:t>
            </a:r>
          </a:p>
          <a:p>
            <a:r>
              <a:rPr lang="en-US" sz="2400" dirty="0">
                <a:solidFill>
                  <a:schemeClr val="tx2"/>
                </a:solidFill>
              </a:rPr>
              <a:t>S.D.: 1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FA414C95-BF9A-AFD9-364F-9605417B73C0}"/>
              </a:ext>
            </a:extLst>
          </p:cNvPr>
          <p:cNvSpPr/>
          <p:nvPr/>
        </p:nvSpPr>
        <p:spPr>
          <a:xfrm>
            <a:off x="1915148" y="2568210"/>
            <a:ext cx="2971800" cy="1003784"/>
          </a:xfrm>
          <a:prstGeom prst="rect">
            <a:avLst/>
          </a:prstGeom>
          <a:noFill/>
          <a:ln w="254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C63D1F4B-8F65-B21A-3599-0D5EFEDE7668}"/>
              </a:ext>
            </a:extLst>
          </p:cNvPr>
          <p:cNvCxnSpPr>
            <a:cxnSpLocks/>
          </p:cNvCxnSpPr>
          <p:nvPr/>
        </p:nvCxnSpPr>
        <p:spPr>
          <a:xfrm>
            <a:off x="3412503" y="2568210"/>
            <a:ext cx="0" cy="992172"/>
          </a:xfrm>
          <a:prstGeom prst="line">
            <a:avLst/>
          </a:prstGeom>
          <a:ln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38FB67C6-C7AC-AAEA-D0E3-C5B23978EBEA}"/>
                  </a:ext>
                </a:extLst>
              </p:cNvPr>
              <p:cNvSpPr txBox="1"/>
              <p:nvPr/>
            </p:nvSpPr>
            <p:spPr>
              <a:xfrm>
                <a:off x="3099212" y="3560382"/>
                <a:ext cx="626582" cy="276999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𝜇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=0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38FB67C6-C7AC-AAEA-D0E3-C5B23978EBE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99212" y="3560382"/>
                <a:ext cx="626582" cy="276999"/>
              </a:xfrm>
              <a:prstGeom prst="rect">
                <a:avLst/>
              </a:prstGeom>
              <a:blipFill>
                <a:blip r:embed="rId2"/>
                <a:stretch>
                  <a:fillRect l="-5882" r="-5882" b="-2727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8E9D2353-A1F1-A04C-44BA-977030A85603}"/>
                  </a:ext>
                </a:extLst>
              </p:cNvPr>
              <p:cNvSpPr txBox="1"/>
              <p:nvPr/>
            </p:nvSpPr>
            <p:spPr>
              <a:xfrm>
                <a:off x="1215882" y="3623506"/>
                <a:ext cx="1398531" cy="276999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b="0" i="0" smtClean="0">
                          <a:latin typeface="Cambria Math" panose="02040503050406030204" pitchFamily="18" charset="0"/>
                        </a:rPr>
                        <m:t>min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=−1.73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8E9D2353-A1F1-A04C-44BA-977030A8560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15882" y="3623506"/>
                <a:ext cx="1398531" cy="276999"/>
              </a:xfrm>
              <a:prstGeom prst="rect">
                <a:avLst/>
              </a:prstGeom>
              <a:blipFill>
                <a:blip r:embed="rId3"/>
                <a:stretch>
                  <a:fillRect l="-901" r="-1802" b="-434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9E459A08-3948-61F5-0ADB-4E4027EDF5CC}"/>
                  </a:ext>
                </a:extLst>
              </p:cNvPr>
              <p:cNvSpPr txBox="1"/>
              <p:nvPr/>
            </p:nvSpPr>
            <p:spPr>
              <a:xfrm>
                <a:off x="4210592" y="3625013"/>
                <a:ext cx="1398531" cy="276999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b="0" i="0" smtClean="0">
                          <a:latin typeface="Cambria Math" panose="02040503050406030204" pitchFamily="18" charset="0"/>
                        </a:rPr>
                        <m:t>max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=1.73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9E459A08-3948-61F5-0ADB-4E4027EDF5C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10592" y="3625013"/>
                <a:ext cx="1398531" cy="276999"/>
              </a:xfrm>
              <a:prstGeom prst="rect">
                <a:avLst/>
              </a:prstGeom>
              <a:blipFill>
                <a:blip r:embed="rId4"/>
                <a:stretch>
                  <a:fillRect b="-434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TextBox 5">
            <a:extLst>
              <a:ext uri="{FF2B5EF4-FFF2-40B4-BE49-F238E27FC236}">
                <a16:creationId xmlns:a16="http://schemas.microsoft.com/office/drawing/2014/main" id="{E4A85638-948D-9506-F1A8-791007472084}"/>
              </a:ext>
            </a:extLst>
          </p:cNvPr>
          <p:cNvSpPr txBox="1"/>
          <p:nvPr/>
        </p:nvSpPr>
        <p:spPr>
          <a:xfrm>
            <a:off x="640665" y="4524866"/>
            <a:ext cx="564609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tx2">
                    <a:lumMod val="20000"/>
                    <a:lumOff val="80000"/>
                  </a:schemeClr>
                </a:solidFill>
              </a:rPr>
              <a:t>Sample 1: 0.7,  -0.8,  -0.2,  0.1,  -0.6,  1.5,  1.6,  -0.7,  0.7,  0.4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CDA195F4-9CB3-0CF4-97E4-2C7A1549B7CD}"/>
                  </a:ext>
                </a:extLst>
              </p:cNvPr>
              <p:cNvSpPr txBox="1"/>
              <p:nvPr/>
            </p:nvSpPr>
            <p:spPr>
              <a:xfrm>
                <a:off x="6864482" y="4571032"/>
                <a:ext cx="893258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0" i="1" smtClean="0">
                              <a:solidFill>
                                <a:schemeClr val="tx2">
                                  <a:lumMod val="20000"/>
                                  <a:lumOff val="8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̅"/>
                              <m:ctrlPr>
                                <a:rPr lang="en-US" b="0" i="1" smtClean="0">
                                  <a:solidFill>
                                    <a:schemeClr val="tx2">
                                      <a:lumMod val="20000"/>
                                      <a:lumOff val="80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b="0" i="1" smtClean="0">
                                  <a:solidFill>
                                    <a:schemeClr val="tx2">
                                      <a:lumMod val="20000"/>
                                      <a:lumOff val="80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</m:acc>
                        </m:e>
                        <m:sub>
                          <m:r>
                            <a:rPr lang="en-US" b="0" i="1" smtClean="0">
                              <a:solidFill>
                                <a:schemeClr val="tx2">
                                  <a:lumMod val="20000"/>
                                  <a:lumOff val="8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n-US" b="0" i="1" smtClean="0">
                          <a:solidFill>
                            <a:schemeClr val="tx2">
                              <a:lumMod val="20000"/>
                              <a:lumOff val="80000"/>
                            </a:schemeClr>
                          </a:solidFill>
                          <a:latin typeface="Cambria Math" panose="02040503050406030204" pitchFamily="18" charset="0"/>
                        </a:rPr>
                        <m:t>=0.3</m:t>
                      </m:r>
                    </m:oMath>
                  </m:oMathPara>
                </a14:m>
                <a:endParaRPr lang="en-US" dirty="0">
                  <a:solidFill>
                    <a:schemeClr val="tx2">
                      <a:lumMod val="20000"/>
                      <a:lumOff val="80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CDA195F4-9CB3-0CF4-97E4-2C7A1549B7C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64482" y="4571032"/>
                <a:ext cx="893258" cy="276999"/>
              </a:xfrm>
              <a:prstGeom prst="rect">
                <a:avLst/>
              </a:prstGeom>
              <a:blipFill>
                <a:blip r:embed="rId5"/>
                <a:stretch>
                  <a:fillRect l="-2778" r="-4167" b="-1363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F7C9B4BC-D2D0-0E76-B538-480E2E307110}"/>
              </a:ext>
            </a:extLst>
          </p:cNvPr>
          <p:cNvCxnSpPr>
            <a:stCxn id="6" idx="3"/>
          </p:cNvCxnSpPr>
          <p:nvPr/>
        </p:nvCxnSpPr>
        <p:spPr>
          <a:xfrm>
            <a:off x="6286762" y="4709532"/>
            <a:ext cx="453403" cy="0"/>
          </a:xfrm>
          <a:prstGeom prst="straightConnector1">
            <a:avLst/>
          </a:prstGeom>
          <a:ln w="2540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>
            <a:extLst>
              <a:ext uri="{FF2B5EF4-FFF2-40B4-BE49-F238E27FC236}">
                <a16:creationId xmlns:a16="http://schemas.microsoft.com/office/drawing/2014/main" id="{BB1FCF5D-90A4-9574-35E3-BE9474A76A39}"/>
              </a:ext>
            </a:extLst>
          </p:cNvPr>
          <p:cNvSpPr txBox="1"/>
          <p:nvPr/>
        </p:nvSpPr>
        <p:spPr>
          <a:xfrm>
            <a:off x="640665" y="4955345"/>
            <a:ext cx="572143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tx2">
                    <a:lumMod val="20000"/>
                    <a:lumOff val="80000"/>
                  </a:schemeClr>
                </a:solidFill>
              </a:rPr>
              <a:t>Sample 2: -1.0,  -0.5,  0.1,  -1.2,  0.1,  1.7,  1.5,  1.1,  -1.7,  -0.8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4661DF39-35F9-EA8F-158D-DFF4E29E77FE}"/>
                  </a:ext>
                </a:extLst>
              </p:cNvPr>
              <p:cNvSpPr txBox="1"/>
              <p:nvPr/>
            </p:nvSpPr>
            <p:spPr>
              <a:xfrm>
                <a:off x="6864482" y="5001511"/>
                <a:ext cx="1071704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0" i="1" smtClean="0">
                              <a:solidFill>
                                <a:schemeClr val="tx2">
                                  <a:lumMod val="20000"/>
                                  <a:lumOff val="8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̅"/>
                              <m:ctrlPr>
                                <a:rPr lang="en-US" b="0" i="1" smtClean="0">
                                  <a:solidFill>
                                    <a:schemeClr val="tx2">
                                      <a:lumMod val="20000"/>
                                      <a:lumOff val="80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b="0" i="1" smtClean="0">
                                  <a:solidFill>
                                    <a:schemeClr val="tx2">
                                      <a:lumMod val="20000"/>
                                      <a:lumOff val="80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</m:acc>
                        </m:e>
                        <m:sub>
                          <m:r>
                            <a:rPr lang="en-US" b="0" i="1" smtClean="0">
                              <a:solidFill>
                                <a:schemeClr val="tx2">
                                  <a:lumMod val="20000"/>
                                  <a:lumOff val="8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en-US" b="0" i="1" smtClean="0">
                          <a:solidFill>
                            <a:schemeClr val="tx2">
                              <a:lumMod val="20000"/>
                              <a:lumOff val="80000"/>
                            </a:schemeClr>
                          </a:solidFill>
                          <a:latin typeface="Cambria Math" panose="02040503050406030204" pitchFamily="18" charset="0"/>
                        </a:rPr>
                        <m:t>=−0.1</m:t>
                      </m:r>
                    </m:oMath>
                  </m:oMathPara>
                </a14:m>
                <a:endParaRPr lang="en-US" dirty="0">
                  <a:solidFill>
                    <a:schemeClr val="tx2">
                      <a:lumMod val="20000"/>
                      <a:lumOff val="80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4661DF39-35F9-EA8F-158D-DFF4E29E77F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64482" y="5001511"/>
                <a:ext cx="1071704" cy="276999"/>
              </a:xfrm>
              <a:prstGeom prst="rect">
                <a:avLst/>
              </a:prstGeom>
              <a:blipFill>
                <a:blip r:embed="rId6"/>
                <a:stretch>
                  <a:fillRect l="-2353" r="-4706" b="-1304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0A48306C-60AB-3444-9D26-23A2555620B4}"/>
              </a:ext>
            </a:extLst>
          </p:cNvPr>
          <p:cNvCxnSpPr>
            <a:stCxn id="12" idx="3"/>
          </p:cNvCxnSpPr>
          <p:nvPr/>
        </p:nvCxnSpPr>
        <p:spPr>
          <a:xfrm>
            <a:off x="6362103" y="5140011"/>
            <a:ext cx="378062" cy="0"/>
          </a:xfrm>
          <a:prstGeom prst="straightConnector1">
            <a:avLst/>
          </a:prstGeom>
          <a:ln w="2540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>
            <a:extLst>
              <a:ext uri="{FF2B5EF4-FFF2-40B4-BE49-F238E27FC236}">
                <a16:creationId xmlns:a16="http://schemas.microsoft.com/office/drawing/2014/main" id="{49319666-D1D6-AF75-5F13-29651423E786}"/>
              </a:ext>
            </a:extLst>
          </p:cNvPr>
          <p:cNvSpPr txBox="1"/>
          <p:nvPr/>
        </p:nvSpPr>
        <p:spPr>
          <a:xfrm>
            <a:off x="640665" y="5367291"/>
            <a:ext cx="572143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tx2">
                    <a:lumMod val="20000"/>
                    <a:lumOff val="80000"/>
                  </a:schemeClr>
                </a:solidFill>
              </a:rPr>
              <a:t>Sample 3: -0.9,  -1.7,  0.2,  0.1,  1.3,  -1.4,  -1.2,  0.3,  -0.1,  1.5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45D9CBD3-5B6B-D8DC-0557-D6F30D19BA86}"/>
                  </a:ext>
                </a:extLst>
              </p:cNvPr>
              <p:cNvSpPr txBox="1"/>
              <p:nvPr/>
            </p:nvSpPr>
            <p:spPr>
              <a:xfrm>
                <a:off x="6864482" y="5413457"/>
                <a:ext cx="1071704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0" i="1" smtClean="0">
                              <a:solidFill>
                                <a:schemeClr val="tx2">
                                  <a:lumMod val="20000"/>
                                  <a:lumOff val="8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̅"/>
                              <m:ctrlPr>
                                <a:rPr lang="en-US" b="0" i="1" smtClean="0">
                                  <a:solidFill>
                                    <a:schemeClr val="tx2">
                                      <a:lumMod val="20000"/>
                                      <a:lumOff val="80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b="0" i="1" smtClean="0">
                                  <a:solidFill>
                                    <a:schemeClr val="tx2">
                                      <a:lumMod val="20000"/>
                                      <a:lumOff val="80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</m:acc>
                        </m:e>
                        <m:sub>
                          <m:r>
                            <a:rPr lang="en-US" b="0" i="1" smtClean="0">
                              <a:solidFill>
                                <a:schemeClr val="tx2">
                                  <a:lumMod val="20000"/>
                                  <a:lumOff val="8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</m:sub>
                      </m:sSub>
                      <m:r>
                        <a:rPr lang="en-US" b="0" i="1" smtClean="0">
                          <a:solidFill>
                            <a:schemeClr val="tx2">
                              <a:lumMod val="20000"/>
                              <a:lumOff val="80000"/>
                            </a:schemeClr>
                          </a:solidFill>
                          <a:latin typeface="Cambria Math" panose="02040503050406030204" pitchFamily="18" charset="0"/>
                        </a:rPr>
                        <m:t>=−0.2</m:t>
                      </m:r>
                    </m:oMath>
                  </m:oMathPara>
                </a14:m>
                <a:endParaRPr lang="en-US" dirty="0">
                  <a:solidFill>
                    <a:schemeClr val="tx2">
                      <a:lumMod val="20000"/>
                      <a:lumOff val="80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45D9CBD3-5B6B-D8DC-0557-D6F30D19BA8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64482" y="5413457"/>
                <a:ext cx="1071704" cy="276999"/>
              </a:xfrm>
              <a:prstGeom prst="rect">
                <a:avLst/>
              </a:prstGeom>
              <a:blipFill>
                <a:blip r:embed="rId7"/>
                <a:stretch>
                  <a:fillRect l="-2353" r="-4706" b="-1818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07BEF77B-A88E-CB40-CCE0-7DB716E467EC}"/>
              </a:ext>
            </a:extLst>
          </p:cNvPr>
          <p:cNvCxnSpPr>
            <a:stCxn id="15" idx="3"/>
          </p:cNvCxnSpPr>
          <p:nvPr/>
        </p:nvCxnSpPr>
        <p:spPr>
          <a:xfrm>
            <a:off x="6362103" y="5551957"/>
            <a:ext cx="378062" cy="0"/>
          </a:xfrm>
          <a:prstGeom prst="straightConnector1">
            <a:avLst/>
          </a:prstGeom>
          <a:ln w="2540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Box 17">
            <a:extLst>
              <a:ext uri="{FF2B5EF4-FFF2-40B4-BE49-F238E27FC236}">
                <a16:creationId xmlns:a16="http://schemas.microsoft.com/office/drawing/2014/main" id="{188411AA-492E-5DD2-33EB-FF0773AAD9F6}"/>
              </a:ext>
            </a:extLst>
          </p:cNvPr>
          <p:cNvSpPr txBox="1"/>
          <p:nvPr/>
        </p:nvSpPr>
        <p:spPr>
          <a:xfrm>
            <a:off x="640665" y="5759010"/>
            <a:ext cx="579678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Sample 4: -0.6,  -0.2,  0.8,  0.8,  -0.7,  -0.6,  1.6,  -0.6,  0.6,  -0.1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9FB491A6-E087-2A44-53DD-3F83CA02C200}"/>
                  </a:ext>
                </a:extLst>
              </p:cNvPr>
              <p:cNvSpPr txBox="1"/>
              <p:nvPr/>
            </p:nvSpPr>
            <p:spPr>
              <a:xfrm>
                <a:off x="6864482" y="5805176"/>
                <a:ext cx="898579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̅"/>
                              <m:ctrlPr>
                                <a:rPr lang="en-US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</m:acc>
                        </m:e>
                        <m:sub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4</m:t>
                          </m:r>
                        </m:sub>
                      </m:sSub>
                      <m:r>
                        <a:rPr lang="en-US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=0.1</m:t>
                      </m:r>
                    </m:oMath>
                  </m:oMathPara>
                </a14:m>
                <a:endParaRPr lang="en-US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9FB491A6-E087-2A44-53DD-3F83CA02C20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64482" y="5805176"/>
                <a:ext cx="898579" cy="276999"/>
              </a:xfrm>
              <a:prstGeom prst="rect">
                <a:avLst/>
              </a:prstGeom>
              <a:blipFill>
                <a:blip r:embed="rId8"/>
                <a:stretch>
                  <a:fillRect l="-2778" r="-4167" b="-833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07109E60-1052-453B-0FB6-E15E6D64347D}"/>
              </a:ext>
            </a:extLst>
          </p:cNvPr>
          <p:cNvCxnSpPr>
            <a:stCxn id="18" idx="3"/>
          </p:cNvCxnSpPr>
          <p:nvPr/>
        </p:nvCxnSpPr>
        <p:spPr>
          <a:xfrm>
            <a:off x="6437445" y="5943676"/>
            <a:ext cx="302720" cy="0"/>
          </a:xfrm>
          <a:prstGeom prst="straightConnector1">
            <a:avLst/>
          </a:prstGeom>
          <a:ln w="2540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Box 20">
            <a:extLst>
              <a:ext uri="{FF2B5EF4-FFF2-40B4-BE49-F238E27FC236}">
                <a16:creationId xmlns:a16="http://schemas.microsoft.com/office/drawing/2014/main" id="{2B0EFAD6-EDBE-9816-5507-9EB4E60D74EC}"/>
              </a:ext>
            </a:extLst>
          </p:cNvPr>
          <p:cNvSpPr txBox="1"/>
          <p:nvPr/>
        </p:nvSpPr>
        <p:spPr>
          <a:xfrm rot="5400000">
            <a:off x="3635801" y="6173812"/>
            <a:ext cx="4154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tx2"/>
                </a:solidFill>
              </a:rPr>
              <a:t>…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768147B0-EF61-95D5-A914-524EE886937B}"/>
              </a:ext>
            </a:extLst>
          </p:cNvPr>
          <p:cNvSpPr txBox="1"/>
          <p:nvPr/>
        </p:nvSpPr>
        <p:spPr>
          <a:xfrm rot="5400000">
            <a:off x="7189924" y="6151425"/>
            <a:ext cx="4154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tx2"/>
                </a:solidFill>
              </a:rPr>
              <a:t>…</a:t>
            </a:r>
          </a:p>
        </p:txBody>
      </p:sp>
    </p:spTree>
    <p:extLst>
      <p:ext uri="{BB962C8B-B14F-4D97-AF65-F5344CB8AC3E}">
        <p14:creationId xmlns:p14="http://schemas.microsoft.com/office/powerpoint/2010/main" val="698823969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EF6C08A8-2B32-2D69-2689-196A3D9690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Distribution of Sample Means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41746638-41FD-4FF2-9284-12EDCAE567D9}"/>
              </a:ext>
            </a:extLst>
          </p:cNvPr>
          <p:cNvSpPr txBox="1"/>
          <p:nvPr/>
        </p:nvSpPr>
        <p:spPr>
          <a:xfrm>
            <a:off x="581193" y="1869773"/>
            <a:ext cx="2667910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chemeClr val="tx2"/>
                </a:solidFill>
              </a:rPr>
              <a:t>Population: Uniform</a:t>
            </a:r>
          </a:p>
          <a:p>
            <a:r>
              <a:rPr lang="en-US" sz="2400" dirty="0">
                <a:solidFill>
                  <a:schemeClr val="tx2"/>
                </a:solidFill>
              </a:rPr>
              <a:t>Mean: 0</a:t>
            </a:r>
          </a:p>
          <a:p>
            <a:r>
              <a:rPr lang="en-US" sz="2400" dirty="0">
                <a:solidFill>
                  <a:schemeClr val="tx2"/>
                </a:solidFill>
              </a:rPr>
              <a:t>S.D.: 1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FA414C95-BF9A-AFD9-364F-9605417B73C0}"/>
              </a:ext>
            </a:extLst>
          </p:cNvPr>
          <p:cNvSpPr/>
          <p:nvPr/>
        </p:nvSpPr>
        <p:spPr>
          <a:xfrm>
            <a:off x="1915148" y="2568210"/>
            <a:ext cx="2971800" cy="1003784"/>
          </a:xfrm>
          <a:prstGeom prst="rect">
            <a:avLst/>
          </a:prstGeom>
          <a:noFill/>
          <a:ln w="254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C63D1F4B-8F65-B21A-3599-0D5EFEDE7668}"/>
              </a:ext>
            </a:extLst>
          </p:cNvPr>
          <p:cNvCxnSpPr>
            <a:cxnSpLocks/>
          </p:cNvCxnSpPr>
          <p:nvPr/>
        </p:nvCxnSpPr>
        <p:spPr>
          <a:xfrm>
            <a:off x="3412503" y="2568210"/>
            <a:ext cx="0" cy="992172"/>
          </a:xfrm>
          <a:prstGeom prst="line">
            <a:avLst/>
          </a:prstGeom>
          <a:ln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38FB67C6-C7AC-AAEA-D0E3-C5B23978EBEA}"/>
                  </a:ext>
                </a:extLst>
              </p:cNvPr>
              <p:cNvSpPr txBox="1"/>
              <p:nvPr/>
            </p:nvSpPr>
            <p:spPr>
              <a:xfrm>
                <a:off x="3099212" y="3560382"/>
                <a:ext cx="626582" cy="276999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𝜇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=0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38FB67C6-C7AC-AAEA-D0E3-C5B23978EBE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99212" y="3560382"/>
                <a:ext cx="626582" cy="276999"/>
              </a:xfrm>
              <a:prstGeom prst="rect">
                <a:avLst/>
              </a:prstGeom>
              <a:blipFill>
                <a:blip r:embed="rId2"/>
                <a:stretch>
                  <a:fillRect l="-5882" r="-5882" b="-2727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8E9D2353-A1F1-A04C-44BA-977030A85603}"/>
                  </a:ext>
                </a:extLst>
              </p:cNvPr>
              <p:cNvSpPr txBox="1"/>
              <p:nvPr/>
            </p:nvSpPr>
            <p:spPr>
              <a:xfrm>
                <a:off x="1215882" y="3623506"/>
                <a:ext cx="1398531" cy="276999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b="0" i="0" smtClean="0">
                          <a:latin typeface="Cambria Math" panose="02040503050406030204" pitchFamily="18" charset="0"/>
                        </a:rPr>
                        <m:t>min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=−1.73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8E9D2353-A1F1-A04C-44BA-977030A8560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15882" y="3623506"/>
                <a:ext cx="1398531" cy="276999"/>
              </a:xfrm>
              <a:prstGeom prst="rect">
                <a:avLst/>
              </a:prstGeom>
              <a:blipFill>
                <a:blip r:embed="rId3"/>
                <a:stretch>
                  <a:fillRect l="-901" r="-1802" b="-434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9E459A08-3948-61F5-0ADB-4E4027EDF5CC}"/>
                  </a:ext>
                </a:extLst>
              </p:cNvPr>
              <p:cNvSpPr txBox="1"/>
              <p:nvPr/>
            </p:nvSpPr>
            <p:spPr>
              <a:xfrm>
                <a:off x="4210592" y="3625013"/>
                <a:ext cx="1398531" cy="276999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b="0" i="0" smtClean="0">
                          <a:latin typeface="Cambria Math" panose="02040503050406030204" pitchFamily="18" charset="0"/>
                        </a:rPr>
                        <m:t>max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=1.73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9E459A08-3948-61F5-0ADB-4E4027EDF5C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10592" y="3625013"/>
                <a:ext cx="1398531" cy="276999"/>
              </a:xfrm>
              <a:prstGeom prst="rect">
                <a:avLst/>
              </a:prstGeom>
              <a:blipFill>
                <a:blip r:embed="rId4"/>
                <a:stretch>
                  <a:fillRect b="-434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TextBox 5">
            <a:extLst>
              <a:ext uri="{FF2B5EF4-FFF2-40B4-BE49-F238E27FC236}">
                <a16:creationId xmlns:a16="http://schemas.microsoft.com/office/drawing/2014/main" id="{E4A85638-948D-9506-F1A8-791007472084}"/>
              </a:ext>
            </a:extLst>
          </p:cNvPr>
          <p:cNvSpPr txBox="1"/>
          <p:nvPr/>
        </p:nvSpPr>
        <p:spPr>
          <a:xfrm>
            <a:off x="640665" y="4524866"/>
            <a:ext cx="564609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tx2">
                    <a:lumMod val="20000"/>
                    <a:lumOff val="80000"/>
                  </a:schemeClr>
                </a:solidFill>
              </a:rPr>
              <a:t>Sample 1: 0.7,  -0.8,  -0.2,  0.1,  -0.6,  1.5,  1.6,  -0.7,  0.7,  0.4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CDA195F4-9CB3-0CF4-97E4-2C7A1549B7CD}"/>
                  </a:ext>
                </a:extLst>
              </p:cNvPr>
              <p:cNvSpPr txBox="1"/>
              <p:nvPr/>
            </p:nvSpPr>
            <p:spPr>
              <a:xfrm>
                <a:off x="6864482" y="4571032"/>
                <a:ext cx="893258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0" i="1" smtClean="0">
                              <a:solidFill>
                                <a:schemeClr val="tx2">
                                  <a:lumMod val="20000"/>
                                  <a:lumOff val="8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̅"/>
                              <m:ctrlPr>
                                <a:rPr lang="en-US" b="0" i="1" smtClean="0">
                                  <a:solidFill>
                                    <a:schemeClr val="tx2">
                                      <a:lumMod val="20000"/>
                                      <a:lumOff val="80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b="0" i="1" smtClean="0">
                                  <a:solidFill>
                                    <a:schemeClr val="tx2">
                                      <a:lumMod val="20000"/>
                                      <a:lumOff val="80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</m:acc>
                        </m:e>
                        <m:sub>
                          <m:r>
                            <a:rPr lang="en-US" b="0" i="1" smtClean="0">
                              <a:solidFill>
                                <a:schemeClr val="tx2">
                                  <a:lumMod val="20000"/>
                                  <a:lumOff val="8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n-US" b="0" i="1" smtClean="0">
                          <a:solidFill>
                            <a:schemeClr val="tx2">
                              <a:lumMod val="20000"/>
                              <a:lumOff val="80000"/>
                            </a:schemeClr>
                          </a:solidFill>
                          <a:latin typeface="Cambria Math" panose="02040503050406030204" pitchFamily="18" charset="0"/>
                        </a:rPr>
                        <m:t>=0.3</m:t>
                      </m:r>
                    </m:oMath>
                  </m:oMathPara>
                </a14:m>
                <a:endParaRPr lang="en-US" dirty="0">
                  <a:solidFill>
                    <a:schemeClr val="tx2">
                      <a:lumMod val="20000"/>
                      <a:lumOff val="80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CDA195F4-9CB3-0CF4-97E4-2C7A1549B7C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64482" y="4571032"/>
                <a:ext cx="893258" cy="276999"/>
              </a:xfrm>
              <a:prstGeom prst="rect">
                <a:avLst/>
              </a:prstGeom>
              <a:blipFill>
                <a:blip r:embed="rId5"/>
                <a:stretch>
                  <a:fillRect l="-2778" r="-4167" b="-1363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F7C9B4BC-D2D0-0E76-B538-480E2E307110}"/>
              </a:ext>
            </a:extLst>
          </p:cNvPr>
          <p:cNvCxnSpPr>
            <a:stCxn id="6" idx="3"/>
          </p:cNvCxnSpPr>
          <p:nvPr/>
        </p:nvCxnSpPr>
        <p:spPr>
          <a:xfrm>
            <a:off x="6286762" y="4709532"/>
            <a:ext cx="453403" cy="0"/>
          </a:xfrm>
          <a:prstGeom prst="straightConnector1">
            <a:avLst/>
          </a:prstGeom>
          <a:ln w="2540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>
            <a:extLst>
              <a:ext uri="{FF2B5EF4-FFF2-40B4-BE49-F238E27FC236}">
                <a16:creationId xmlns:a16="http://schemas.microsoft.com/office/drawing/2014/main" id="{BB1FCF5D-90A4-9574-35E3-BE9474A76A39}"/>
              </a:ext>
            </a:extLst>
          </p:cNvPr>
          <p:cNvSpPr txBox="1"/>
          <p:nvPr/>
        </p:nvSpPr>
        <p:spPr>
          <a:xfrm>
            <a:off x="640665" y="4955345"/>
            <a:ext cx="572143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tx2">
                    <a:lumMod val="20000"/>
                    <a:lumOff val="80000"/>
                  </a:schemeClr>
                </a:solidFill>
              </a:rPr>
              <a:t>Sample 2: -1.0,  -0.5,  0.1,  -1.2,  0.1,  1.7,  1.5,  1.1,  -1.7,  -0.8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4661DF39-35F9-EA8F-158D-DFF4E29E77FE}"/>
                  </a:ext>
                </a:extLst>
              </p:cNvPr>
              <p:cNvSpPr txBox="1"/>
              <p:nvPr/>
            </p:nvSpPr>
            <p:spPr>
              <a:xfrm>
                <a:off x="6864482" y="5001511"/>
                <a:ext cx="1071704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0" i="1" smtClean="0">
                              <a:solidFill>
                                <a:schemeClr val="tx2">
                                  <a:lumMod val="20000"/>
                                  <a:lumOff val="8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̅"/>
                              <m:ctrlPr>
                                <a:rPr lang="en-US" b="0" i="1" smtClean="0">
                                  <a:solidFill>
                                    <a:schemeClr val="tx2">
                                      <a:lumMod val="20000"/>
                                      <a:lumOff val="80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b="0" i="1" smtClean="0">
                                  <a:solidFill>
                                    <a:schemeClr val="tx2">
                                      <a:lumMod val="20000"/>
                                      <a:lumOff val="80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</m:acc>
                        </m:e>
                        <m:sub>
                          <m:r>
                            <a:rPr lang="en-US" b="0" i="1" smtClean="0">
                              <a:solidFill>
                                <a:schemeClr val="tx2">
                                  <a:lumMod val="20000"/>
                                  <a:lumOff val="8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en-US" b="0" i="1" smtClean="0">
                          <a:solidFill>
                            <a:schemeClr val="tx2">
                              <a:lumMod val="20000"/>
                              <a:lumOff val="80000"/>
                            </a:schemeClr>
                          </a:solidFill>
                          <a:latin typeface="Cambria Math" panose="02040503050406030204" pitchFamily="18" charset="0"/>
                        </a:rPr>
                        <m:t>=−0.1</m:t>
                      </m:r>
                    </m:oMath>
                  </m:oMathPara>
                </a14:m>
                <a:endParaRPr lang="en-US" dirty="0">
                  <a:solidFill>
                    <a:schemeClr val="tx2">
                      <a:lumMod val="20000"/>
                      <a:lumOff val="80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4661DF39-35F9-EA8F-158D-DFF4E29E77F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64482" y="5001511"/>
                <a:ext cx="1071704" cy="276999"/>
              </a:xfrm>
              <a:prstGeom prst="rect">
                <a:avLst/>
              </a:prstGeom>
              <a:blipFill>
                <a:blip r:embed="rId6"/>
                <a:stretch>
                  <a:fillRect l="-2353" r="-4706" b="-1304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0A48306C-60AB-3444-9D26-23A2555620B4}"/>
              </a:ext>
            </a:extLst>
          </p:cNvPr>
          <p:cNvCxnSpPr>
            <a:stCxn id="12" idx="3"/>
          </p:cNvCxnSpPr>
          <p:nvPr/>
        </p:nvCxnSpPr>
        <p:spPr>
          <a:xfrm>
            <a:off x="6362103" y="5140011"/>
            <a:ext cx="378062" cy="0"/>
          </a:xfrm>
          <a:prstGeom prst="straightConnector1">
            <a:avLst/>
          </a:prstGeom>
          <a:ln w="2540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>
            <a:extLst>
              <a:ext uri="{FF2B5EF4-FFF2-40B4-BE49-F238E27FC236}">
                <a16:creationId xmlns:a16="http://schemas.microsoft.com/office/drawing/2014/main" id="{49319666-D1D6-AF75-5F13-29651423E786}"/>
              </a:ext>
            </a:extLst>
          </p:cNvPr>
          <p:cNvSpPr txBox="1"/>
          <p:nvPr/>
        </p:nvSpPr>
        <p:spPr>
          <a:xfrm>
            <a:off x="640665" y="5367291"/>
            <a:ext cx="572143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tx2">
                    <a:lumMod val="20000"/>
                    <a:lumOff val="80000"/>
                  </a:schemeClr>
                </a:solidFill>
              </a:rPr>
              <a:t>Sample 3: -0.9,  -1.7,  0.2,  0.1,  1.3,  -1.4,  -1.2,  0.3,  -0.1,  1.5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45D9CBD3-5B6B-D8DC-0557-D6F30D19BA86}"/>
                  </a:ext>
                </a:extLst>
              </p:cNvPr>
              <p:cNvSpPr txBox="1"/>
              <p:nvPr/>
            </p:nvSpPr>
            <p:spPr>
              <a:xfrm>
                <a:off x="6864482" y="5413457"/>
                <a:ext cx="1071704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0" i="1" smtClean="0">
                              <a:solidFill>
                                <a:schemeClr val="tx2">
                                  <a:lumMod val="20000"/>
                                  <a:lumOff val="8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̅"/>
                              <m:ctrlPr>
                                <a:rPr lang="en-US" b="0" i="1" smtClean="0">
                                  <a:solidFill>
                                    <a:schemeClr val="tx2">
                                      <a:lumMod val="20000"/>
                                      <a:lumOff val="80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b="0" i="1" smtClean="0">
                                  <a:solidFill>
                                    <a:schemeClr val="tx2">
                                      <a:lumMod val="20000"/>
                                      <a:lumOff val="80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</m:acc>
                        </m:e>
                        <m:sub>
                          <m:r>
                            <a:rPr lang="en-US" b="0" i="1" smtClean="0">
                              <a:solidFill>
                                <a:schemeClr val="tx2">
                                  <a:lumMod val="20000"/>
                                  <a:lumOff val="8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</m:sub>
                      </m:sSub>
                      <m:r>
                        <a:rPr lang="en-US" b="0" i="1" smtClean="0">
                          <a:solidFill>
                            <a:schemeClr val="tx2">
                              <a:lumMod val="20000"/>
                              <a:lumOff val="80000"/>
                            </a:schemeClr>
                          </a:solidFill>
                          <a:latin typeface="Cambria Math" panose="02040503050406030204" pitchFamily="18" charset="0"/>
                        </a:rPr>
                        <m:t>=−0.2</m:t>
                      </m:r>
                    </m:oMath>
                  </m:oMathPara>
                </a14:m>
                <a:endParaRPr lang="en-US" dirty="0">
                  <a:solidFill>
                    <a:schemeClr val="tx2">
                      <a:lumMod val="20000"/>
                      <a:lumOff val="80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45D9CBD3-5B6B-D8DC-0557-D6F30D19BA8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64482" y="5413457"/>
                <a:ext cx="1071704" cy="276999"/>
              </a:xfrm>
              <a:prstGeom prst="rect">
                <a:avLst/>
              </a:prstGeom>
              <a:blipFill>
                <a:blip r:embed="rId7"/>
                <a:stretch>
                  <a:fillRect l="-2353" r="-4706" b="-1818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07BEF77B-A88E-CB40-CCE0-7DB716E467EC}"/>
              </a:ext>
            </a:extLst>
          </p:cNvPr>
          <p:cNvCxnSpPr>
            <a:stCxn id="15" idx="3"/>
          </p:cNvCxnSpPr>
          <p:nvPr/>
        </p:nvCxnSpPr>
        <p:spPr>
          <a:xfrm>
            <a:off x="6362103" y="5551957"/>
            <a:ext cx="378062" cy="0"/>
          </a:xfrm>
          <a:prstGeom prst="straightConnector1">
            <a:avLst/>
          </a:prstGeom>
          <a:ln w="2540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Box 17">
            <a:extLst>
              <a:ext uri="{FF2B5EF4-FFF2-40B4-BE49-F238E27FC236}">
                <a16:creationId xmlns:a16="http://schemas.microsoft.com/office/drawing/2014/main" id="{188411AA-492E-5DD2-33EB-FF0773AAD9F6}"/>
              </a:ext>
            </a:extLst>
          </p:cNvPr>
          <p:cNvSpPr txBox="1"/>
          <p:nvPr/>
        </p:nvSpPr>
        <p:spPr>
          <a:xfrm>
            <a:off x="640665" y="5759010"/>
            <a:ext cx="579678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Sample 4: -0.6,  -0.2,  0.8,  0.8,  -0.7,  -0.6,  1.6,  -0.6,  0.6,  -0.1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9FB491A6-E087-2A44-53DD-3F83CA02C200}"/>
                  </a:ext>
                </a:extLst>
              </p:cNvPr>
              <p:cNvSpPr txBox="1"/>
              <p:nvPr/>
            </p:nvSpPr>
            <p:spPr>
              <a:xfrm>
                <a:off x="6864482" y="5805176"/>
                <a:ext cx="898579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̅"/>
                              <m:ctrlPr>
                                <a:rPr lang="en-US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</m:acc>
                        </m:e>
                        <m:sub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4</m:t>
                          </m:r>
                        </m:sub>
                      </m:sSub>
                      <m:r>
                        <a:rPr lang="en-US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=0.1</m:t>
                      </m:r>
                    </m:oMath>
                  </m:oMathPara>
                </a14:m>
                <a:endParaRPr lang="en-US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9FB491A6-E087-2A44-53DD-3F83CA02C20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64482" y="5805176"/>
                <a:ext cx="898579" cy="276999"/>
              </a:xfrm>
              <a:prstGeom prst="rect">
                <a:avLst/>
              </a:prstGeom>
              <a:blipFill>
                <a:blip r:embed="rId8"/>
                <a:stretch>
                  <a:fillRect l="-2778" r="-4167" b="-833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07109E60-1052-453B-0FB6-E15E6D64347D}"/>
              </a:ext>
            </a:extLst>
          </p:cNvPr>
          <p:cNvCxnSpPr>
            <a:stCxn id="18" idx="3"/>
          </p:cNvCxnSpPr>
          <p:nvPr/>
        </p:nvCxnSpPr>
        <p:spPr>
          <a:xfrm>
            <a:off x="6437445" y="5943676"/>
            <a:ext cx="302720" cy="0"/>
          </a:xfrm>
          <a:prstGeom prst="straightConnector1">
            <a:avLst/>
          </a:prstGeom>
          <a:ln w="2540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Box 20">
            <a:extLst>
              <a:ext uri="{FF2B5EF4-FFF2-40B4-BE49-F238E27FC236}">
                <a16:creationId xmlns:a16="http://schemas.microsoft.com/office/drawing/2014/main" id="{2B0EFAD6-EDBE-9816-5507-9EB4E60D74EC}"/>
              </a:ext>
            </a:extLst>
          </p:cNvPr>
          <p:cNvSpPr txBox="1"/>
          <p:nvPr/>
        </p:nvSpPr>
        <p:spPr>
          <a:xfrm rot="5400000">
            <a:off x="3635801" y="6173812"/>
            <a:ext cx="4154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tx2"/>
                </a:solidFill>
              </a:rPr>
              <a:t>…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768147B0-EF61-95D5-A914-524EE886937B}"/>
              </a:ext>
            </a:extLst>
          </p:cNvPr>
          <p:cNvSpPr txBox="1"/>
          <p:nvPr/>
        </p:nvSpPr>
        <p:spPr>
          <a:xfrm rot="5400000">
            <a:off x="7189924" y="6151425"/>
            <a:ext cx="4154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tx2"/>
                </a:solidFill>
              </a:rPr>
              <a:t>…</a:t>
            </a:r>
          </a:p>
        </p:txBody>
      </p:sp>
      <p:sp>
        <p:nvSpPr>
          <p:cNvPr id="23" name="Rounded Rectangle 22">
            <a:extLst>
              <a:ext uri="{FF2B5EF4-FFF2-40B4-BE49-F238E27FC236}">
                <a16:creationId xmlns:a16="http://schemas.microsoft.com/office/drawing/2014/main" id="{4F517834-2C58-B5DF-CBB2-023F21679DD0}"/>
              </a:ext>
            </a:extLst>
          </p:cNvPr>
          <p:cNvSpPr/>
          <p:nvPr/>
        </p:nvSpPr>
        <p:spPr>
          <a:xfrm>
            <a:off x="6740165" y="4345757"/>
            <a:ext cx="1272619" cy="2337846"/>
          </a:xfrm>
          <a:prstGeom prst="roundRect">
            <a:avLst/>
          </a:prstGeom>
          <a:solidFill>
            <a:schemeClr val="accent1">
              <a:alpha val="2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4C3578FA-57D4-4982-5B38-CEBAC0FF96CB}"/>
              </a:ext>
            </a:extLst>
          </p:cNvPr>
          <p:cNvSpPr txBox="1"/>
          <p:nvPr/>
        </p:nvSpPr>
        <p:spPr>
          <a:xfrm>
            <a:off x="4123866" y="6196894"/>
            <a:ext cx="242726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accent1"/>
                </a:solidFill>
              </a:rPr>
              <a:t>What is the distribution</a:t>
            </a:r>
          </a:p>
          <a:p>
            <a:r>
              <a:rPr lang="en-US" dirty="0">
                <a:solidFill>
                  <a:schemeClr val="accent1"/>
                </a:solidFill>
              </a:rPr>
              <a:t>of the sample means?</a:t>
            </a:r>
          </a:p>
        </p:txBody>
      </p:sp>
    </p:spTree>
    <p:extLst>
      <p:ext uri="{BB962C8B-B14F-4D97-AF65-F5344CB8AC3E}">
        <p14:creationId xmlns:p14="http://schemas.microsoft.com/office/powerpoint/2010/main" val="958047916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EF6C08A8-2B32-2D69-2689-196A3D9690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Distribution of Sample Means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41746638-41FD-4FF2-9284-12EDCAE567D9}"/>
              </a:ext>
            </a:extLst>
          </p:cNvPr>
          <p:cNvSpPr txBox="1"/>
          <p:nvPr/>
        </p:nvSpPr>
        <p:spPr>
          <a:xfrm>
            <a:off x="581193" y="1869773"/>
            <a:ext cx="2667910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chemeClr val="tx2"/>
                </a:solidFill>
              </a:rPr>
              <a:t>Population: Uniform</a:t>
            </a:r>
          </a:p>
          <a:p>
            <a:r>
              <a:rPr lang="en-US" sz="2400" dirty="0">
                <a:solidFill>
                  <a:schemeClr val="tx2"/>
                </a:solidFill>
              </a:rPr>
              <a:t>Mean: 0</a:t>
            </a:r>
          </a:p>
          <a:p>
            <a:r>
              <a:rPr lang="en-US" sz="2400" dirty="0">
                <a:solidFill>
                  <a:schemeClr val="tx2"/>
                </a:solidFill>
              </a:rPr>
              <a:t>S.D.: 1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FA414C95-BF9A-AFD9-364F-9605417B73C0}"/>
              </a:ext>
            </a:extLst>
          </p:cNvPr>
          <p:cNvSpPr/>
          <p:nvPr/>
        </p:nvSpPr>
        <p:spPr>
          <a:xfrm>
            <a:off x="1915148" y="2568210"/>
            <a:ext cx="2971800" cy="1003784"/>
          </a:xfrm>
          <a:prstGeom prst="rect">
            <a:avLst/>
          </a:prstGeom>
          <a:noFill/>
          <a:ln w="254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C63D1F4B-8F65-B21A-3599-0D5EFEDE7668}"/>
              </a:ext>
            </a:extLst>
          </p:cNvPr>
          <p:cNvCxnSpPr>
            <a:cxnSpLocks/>
          </p:cNvCxnSpPr>
          <p:nvPr/>
        </p:nvCxnSpPr>
        <p:spPr>
          <a:xfrm>
            <a:off x="3412503" y="2568210"/>
            <a:ext cx="0" cy="992172"/>
          </a:xfrm>
          <a:prstGeom prst="line">
            <a:avLst/>
          </a:prstGeom>
          <a:ln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38FB67C6-C7AC-AAEA-D0E3-C5B23978EBEA}"/>
                  </a:ext>
                </a:extLst>
              </p:cNvPr>
              <p:cNvSpPr txBox="1"/>
              <p:nvPr/>
            </p:nvSpPr>
            <p:spPr>
              <a:xfrm>
                <a:off x="3099212" y="3560382"/>
                <a:ext cx="626582" cy="276999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𝜇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=0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38FB67C6-C7AC-AAEA-D0E3-C5B23978EBE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99212" y="3560382"/>
                <a:ext cx="626582" cy="276999"/>
              </a:xfrm>
              <a:prstGeom prst="rect">
                <a:avLst/>
              </a:prstGeom>
              <a:blipFill>
                <a:blip r:embed="rId2"/>
                <a:stretch>
                  <a:fillRect l="-5882" r="-5882" b="-2727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8E9D2353-A1F1-A04C-44BA-977030A85603}"/>
                  </a:ext>
                </a:extLst>
              </p:cNvPr>
              <p:cNvSpPr txBox="1"/>
              <p:nvPr/>
            </p:nvSpPr>
            <p:spPr>
              <a:xfrm>
                <a:off x="1215882" y="3623506"/>
                <a:ext cx="1398531" cy="276999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b="0" i="0" smtClean="0">
                          <a:latin typeface="Cambria Math" panose="02040503050406030204" pitchFamily="18" charset="0"/>
                        </a:rPr>
                        <m:t>min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=−1.73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8E9D2353-A1F1-A04C-44BA-977030A8560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15882" y="3623506"/>
                <a:ext cx="1398531" cy="276999"/>
              </a:xfrm>
              <a:prstGeom prst="rect">
                <a:avLst/>
              </a:prstGeom>
              <a:blipFill>
                <a:blip r:embed="rId3"/>
                <a:stretch>
                  <a:fillRect l="-901" r="-1802" b="-434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9E459A08-3948-61F5-0ADB-4E4027EDF5CC}"/>
                  </a:ext>
                </a:extLst>
              </p:cNvPr>
              <p:cNvSpPr txBox="1"/>
              <p:nvPr/>
            </p:nvSpPr>
            <p:spPr>
              <a:xfrm>
                <a:off x="4210592" y="3625013"/>
                <a:ext cx="1398531" cy="276999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b="0" i="0" smtClean="0">
                          <a:latin typeface="Cambria Math" panose="02040503050406030204" pitchFamily="18" charset="0"/>
                        </a:rPr>
                        <m:t>max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=1.73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9E459A08-3948-61F5-0ADB-4E4027EDF5C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10592" y="3625013"/>
                <a:ext cx="1398531" cy="276999"/>
              </a:xfrm>
              <a:prstGeom prst="rect">
                <a:avLst/>
              </a:prstGeom>
              <a:blipFill>
                <a:blip r:embed="rId4"/>
                <a:stretch>
                  <a:fillRect b="-434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TextBox 5">
            <a:extLst>
              <a:ext uri="{FF2B5EF4-FFF2-40B4-BE49-F238E27FC236}">
                <a16:creationId xmlns:a16="http://schemas.microsoft.com/office/drawing/2014/main" id="{E4A85638-948D-9506-F1A8-791007472084}"/>
              </a:ext>
            </a:extLst>
          </p:cNvPr>
          <p:cNvSpPr txBox="1"/>
          <p:nvPr/>
        </p:nvSpPr>
        <p:spPr>
          <a:xfrm>
            <a:off x="640665" y="4524866"/>
            <a:ext cx="564609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tx2">
                    <a:lumMod val="20000"/>
                    <a:lumOff val="80000"/>
                  </a:schemeClr>
                </a:solidFill>
              </a:rPr>
              <a:t>Sample 1: 0.7,  -0.8,  -0.2,  0.1,  -0.6,  1.5,  1.6,  -0.7,  0.7,  0.4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CDA195F4-9CB3-0CF4-97E4-2C7A1549B7CD}"/>
                  </a:ext>
                </a:extLst>
              </p:cNvPr>
              <p:cNvSpPr txBox="1"/>
              <p:nvPr/>
            </p:nvSpPr>
            <p:spPr>
              <a:xfrm>
                <a:off x="6864482" y="4571032"/>
                <a:ext cx="893258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0" i="1" smtClean="0">
                              <a:solidFill>
                                <a:schemeClr val="tx2">
                                  <a:lumMod val="20000"/>
                                  <a:lumOff val="8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̅"/>
                              <m:ctrlPr>
                                <a:rPr lang="en-US" b="0" i="1" smtClean="0">
                                  <a:solidFill>
                                    <a:schemeClr val="tx2">
                                      <a:lumMod val="20000"/>
                                      <a:lumOff val="80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b="0" i="1" smtClean="0">
                                  <a:solidFill>
                                    <a:schemeClr val="tx2">
                                      <a:lumMod val="20000"/>
                                      <a:lumOff val="80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</m:acc>
                        </m:e>
                        <m:sub>
                          <m:r>
                            <a:rPr lang="en-US" b="0" i="1" smtClean="0">
                              <a:solidFill>
                                <a:schemeClr val="tx2">
                                  <a:lumMod val="20000"/>
                                  <a:lumOff val="8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n-US" b="0" i="1" smtClean="0">
                          <a:solidFill>
                            <a:schemeClr val="tx2">
                              <a:lumMod val="20000"/>
                              <a:lumOff val="80000"/>
                            </a:schemeClr>
                          </a:solidFill>
                          <a:latin typeface="Cambria Math" panose="02040503050406030204" pitchFamily="18" charset="0"/>
                        </a:rPr>
                        <m:t>=0.3</m:t>
                      </m:r>
                    </m:oMath>
                  </m:oMathPara>
                </a14:m>
                <a:endParaRPr lang="en-US" dirty="0">
                  <a:solidFill>
                    <a:schemeClr val="tx2">
                      <a:lumMod val="20000"/>
                      <a:lumOff val="80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CDA195F4-9CB3-0CF4-97E4-2C7A1549B7C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64482" y="4571032"/>
                <a:ext cx="893258" cy="276999"/>
              </a:xfrm>
              <a:prstGeom prst="rect">
                <a:avLst/>
              </a:prstGeom>
              <a:blipFill>
                <a:blip r:embed="rId5"/>
                <a:stretch>
                  <a:fillRect l="-2778" r="-4167" b="-1363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F7C9B4BC-D2D0-0E76-B538-480E2E307110}"/>
              </a:ext>
            </a:extLst>
          </p:cNvPr>
          <p:cNvCxnSpPr>
            <a:stCxn id="6" idx="3"/>
          </p:cNvCxnSpPr>
          <p:nvPr/>
        </p:nvCxnSpPr>
        <p:spPr>
          <a:xfrm>
            <a:off x="6286762" y="4709532"/>
            <a:ext cx="453403" cy="0"/>
          </a:xfrm>
          <a:prstGeom prst="straightConnector1">
            <a:avLst/>
          </a:prstGeom>
          <a:ln w="2540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>
            <a:extLst>
              <a:ext uri="{FF2B5EF4-FFF2-40B4-BE49-F238E27FC236}">
                <a16:creationId xmlns:a16="http://schemas.microsoft.com/office/drawing/2014/main" id="{BB1FCF5D-90A4-9574-35E3-BE9474A76A39}"/>
              </a:ext>
            </a:extLst>
          </p:cNvPr>
          <p:cNvSpPr txBox="1"/>
          <p:nvPr/>
        </p:nvSpPr>
        <p:spPr>
          <a:xfrm>
            <a:off x="640665" y="4955345"/>
            <a:ext cx="572143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tx2">
                    <a:lumMod val="20000"/>
                    <a:lumOff val="80000"/>
                  </a:schemeClr>
                </a:solidFill>
              </a:rPr>
              <a:t>Sample 2: -1.0,  -0.5,  0.1,  -1.2,  0.1,  1.7,  1.5,  1.1,  -1.7,  -0.8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4661DF39-35F9-EA8F-158D-DFF4E29E77FE}"/>
                  </a:ext>
                </a:extLst>
              </p:cNvPr>
              <p:cNvSpPr txBox="1"/>
              <p:nvPr/>
            </p:nvSpPr>
            <p:spPr>
              <a:xfrm>
                <a:off x="6864482" y="5001511"/>
                <a:ext cx="1071704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0" i="1" smtClean="0">
                              <a:solidFill>
                                <a:schemeClr val="tx2">
                                  <a:lumMod val="20000"/>
                                  <a:lumOff val="8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̅"/>
                              <m:ctrlPr>
                                <a:rPr lang="en-US" b="0" i="1" smtClean="0">
                                  <a:solidFill>
                                    <a:schemeClr val="tx2">
                                      <a:lumMod val="20000"/>
                                      <a:lumOff val="80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b="0" i="1" smtClean="0">
                                  <a:solidFill>
                                    <a:schemeClr val="tx2">
                                      <a:lumMod val="20000"/>
                                      <a:lumOff val="80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</m:acc>
                        </m:e>
                        <m:sub>
                          <m:r>
                            <a:rPr lang="en-US" b="0" i="1" smtClean="0">
                              <a:solidFill>
                                <a:schemeClr val="tx2">
                                  <a:lumMod val="20000"/>
                                  <a:lumOff val="8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en-US" b="0" i="1" smtClean="0">
                          <a:solidFill>
                            <a:schemeClr val="tx2">
                              <a:lumMod val="20000"/>
                              <a:lumOff val="80000"/>
                            </a:schemeClr>
                          </a:solidFill>
                          <a:latin typeface="Cambria Math" panose="02040503050406030204" pitchFamily="18" charset="0"/>
                        </a:rPr>
                        <m:t>=−0.1</m:t>
                      </m:r>
                    </m:oMath>
                  </m:oMathPara>
                </a14:m>
                <a:endParaRPr lang="en-US" dirty="0">
                  <a:solidFill>
                    <a:schemeClr val="tx2">
                      <a:lumMod val="20000"/>
                      <a:lumOff val="80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4661DF39-35F9-EA8F-158D-DFF4E29E77F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64482" y="5001511"/>
                <a:ext cx="1071704" cy="276999"/>
              </a:xfrm>
              <a:prstGeom prst="rect">
                <a:avLst/>
              </a:prstGeom>
              <a:blipFill>
                <a:blip r:embed="rId6"/>
                <a:stretch>
                  <a:fillRect l="-2353" r="-4706" b="-1304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0A48306C-60AB-3444-9D26-23A2555620B4}"/>
              </a:ext>
            </a:extLst>
          </p:cNvPr>
          <p:cNvCxnSpPr>
            <a:stCxn id="12" idx="3"/>
          </p:cNvCxnSpPr>
          <p:nvPr/>
        </p:nvCxnSpPr>
        <p:spPr>
          <a:xfrm>
            <a:off x="6362103" y="5140011"/>
            <a:ext cx="378062" cy="0"/>
          </a:xfrm>
          <a:prstGeom prst="straightConnector1">
            <a:avLst/>
          </a:prstGeom>
          <a:ln w="2540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>
            <a:extLst>
              <a:ext uri="{FF2B5EF4-FFF2-40B4-BE49-F238E27FC236}">
                <a16:creationId xmlns:a16="http://schemas.microsoft.com/office/drawing/2014/main" id="{49319666-D1D6-AF75-5F13-29651423E786}"/>
              </a:ext>
            </a:extLst>
          </p:cNvPr>
          <p:cNvSpPr txBox="1"/>
          <p:nvPr/>
        </p:nvSpPr>
        <p:spPr>
          <a:xfrm>
            <a:off x="640665" y="5367291"/>
            <a:ext cx="572143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tx2">
                    <a:lumMod val="20000"/>
                    <a:lumOff val="80000"/>
                  </a:schemeClr>
                </a:solidFill>
              </a:rPr>
              <a:t>Sample 3: -0.9,  -1.7,  0.2,  0.1,  1.3,  -1.4,  -1.2,  0.3,  -0.1,  1.5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45D9CBD3-5B6B-D8DC-0557-D6F30D19BA86}"/>
                  </a:ext>
                </a:extLst>
              </p:cNvPr>
              <p:cNvSpPr txBox="1"/>
              <p:nvPr/>
            </p:nvSpPr>
            <p:spPr>
              <a:xfrm>
                <a:off x="6864482" y="5413457"/>
                <a:ext cx="1071704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0" i="1" smtClean="0">
                              <a:solidFill>
                                <a:schemeClr val="tx2">
                                  <a:lumMod val="20000"/>
                                  <a:lumOff val="8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̅"/>
                              <m:ctrlPr>
                                <a:rPr lang="en-US" b="0" i="1" smtClean="0">
                                  <a:solidFill>
                                    <a:schemeClr val="tx2">
                                      <a:lumMod val="20000"/>
                                      <a:lumOff val="80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b="0" i="1" smtClean="0">
                                  <a:solidFill>
                                    <a:schemeClr val="tx2">
                                      <a:lumMod val="20000"/>
                                      <a:lumOff val="80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</m:acc>
                        </m:e>
                        <m:sub>
                          <m:r>
                            <a:rPr lang="en-US" b="0" i="1" smtClean="0">
                              <a:solidFill>
                                <a:schemeClr val="tx2">
                                  <a:lumMod val="20000"/>
                                  <a:lumOff val="8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</m:sub>
                      </m:sSub>
                      <m:r>
                        <a:rPr lang="en-US" b="0" i="1" smtClean="0">
                          <a:solidFill>
                            <a:schemeClr val="tx2">
                              <a:lumMod val="20000"/>
                              <a:lumOff val="80000"/>
                            </a:schemeClr>
                          </a:solidFill>
                          <a:latin typeface="Cambria Math" panose="02040503050406030204" pitchFamily="18" charset="0"/>
                        </a:rPr>
                        <m:t>=−0.2</m:t>
                      </m:r>
                    </m:oMath>
                  </m:oMathPara>
                </a14:m>
                <a:endParaRPr lang="en-US" dirty="0">
                  <a:solidFill>
                    <a:schemeClr val="tx2">
                      <a:lumMod val="20000"/>
                      <a:lumOff val="80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45D9CBD3-5B6B-D8DC-0557-D6F30D19BA8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64482" y="5413457"/>
                <a:ext cx="1071704" cy="276999"/>
              </a:xfrm>
              <a:prstGeom prst="rect">
                <a:avLst/>
              </a:prstGeom>
              <a:blipFill>
                <a:blip r:embed="rId7"/>
                <a:stretch>
                  <a:fillRect l="-2353" r="-4706" b="-1818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07BEF77B-A88E-CB40-CCE0-7DB716E467EC}"/>
              </a:ext>
            </a:extLst>
          </p:cNvPr>
          <p:cNvCxnSpPr>
            <a:stCxn id="15" idx="3"/>
          </p:cNvCxnSpPr>
          <p:nvPr/>
        </p:nvCxnSpPr>
        <p:spPr>
          <a:xfrm>
            <a:off x="6362103" y="5551957"/>
            <a:ext cx="378062" cy="0"/>
          </a:xfrm>
          <a:prstGeom prst="straightConnector1">
            <a:avLst/>
          </a:prstGeom>
          <a:ln w="2540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Box 17">
            <a:extLst>
              <a:ext uri="{FF2B5EF4-FFF2-40B4-BE49-F238E27FC236}">
                <a16:creationId xmlns:a16="http://schemas.microsoft.com/office/drawing/2014/main" id="{188411AA-492E-5DD2-33EB-FF0773AAD9F6}"/>
              </a:ext>
            </a:extLst>
          </p:cNvPr>
          <p:cNvSpPr txBox="1"/>
          <p:nvPr/>
        </p:nvSpPr>
        <p:spPr>
          <a:xfrm>
            <a:off x="640665" y="5759010"/>
            <a:ext cx="579678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Sample 4: -0.6,  -0.2,  0.8,  0.8,  -0.7,  -0.6,  1.6,  -0.6,  0.6,  -0.1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9FB491A6-E087-2A44-53DD-3F83CA02C200}"/>
                  </a:ext>
                </a:extLst>
              </p:cNvPr>
              <p:cNvSpPr txBox="1"/>
              <p:nvPr/>
            </p:nvSpPr>
            <p:spPr>
              <a:xfrm>
                <a:off x="6864482" y="5805176"/>
                <a:ext cx="898579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̅"/>
                              <m:ctrlPr>
                                <a:rPr lang="en-US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</m:acc>
                        </m:e>
                        <m:sub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4</m:t>
                          </m:r>
                        </m:sub>
                      </m:sSub>
                      <m:r>
                        <a:rPr lang="en-US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=0.1</m:t>
                      </m:r>
                    </m:oMath>
                  </m:oMathPara>
                </a14:m>
                <a:endParaRPr lang="en-US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9FB491A6-E087-2A44-53DD-3F83CA02C20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64482" y="5805176"/>
                <a:ext cx="898579" cy="276999"/>
              </a:xfrm>
              <a:prstGeom prst="rect">
                <a:avLst/>
              </a:prstGeom>
              <a:blipFill>
                <a:blip r:embed="rId8"/>
                <a:stretch>
                  <a:fillRect l="-2778" r="-4167" b="-833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07109E60-1052-453B-0FB6-E15E6D64347D}"/>
              </a:ext>
            </a:extLst>
          </p:cNvPr>
          <p:cNvCxnSpPr>
            <a:stCxn id="18" idx="3"/>
          </p:cNvCxnSpPr>
          <p:nvPr/>
        </p:nvCxnSpPr>
        <p:spPr>
          <a:xfrm>
            <a:off x="6437445" y="5943676"/>
            <a:ext cx="302720" cy="0"/>
          </a:xfrm>
          <a:prstGeom prst="straightConnector1">
            <a:avLst/>
          </a:prstGeom>
          <a:ln w="2540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Box 20">
            <a:extLst>
              <a:ext uri="{FF2B5EF4-FFF2-40B4-BE49-F238E27FC236}">
                <a16:creationId xmlns:a16="http://schemas.microsoft.com/office/drawing/2014/main" id="{2B0EFAD6-EDBE-9816-5507-9EB4E60D74EC}"/>
              </a:ext>
            </a:extLst>
          </p:cNvPr>
          <p:cNvSpPr txBox="1"/>
          <p:nvPr/>
        </p:nvSpPr>
        <p:spPr>
          <a:xfrm rot="5400000">
            <a:off x="3635801" y="6173812"/>
            <a:ext cx="4154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tx2"/>
                </a:solidFill>
              </a:rPr>
              <a:t>…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768147B0-EF61-95D5-A914-524EE886937B}"/>
              </a:ext>
            </a:extLst>
          </p:cNvPr>
          <p:cNvSpPr txBox="1"/>
          <p:nvPr/>
        </p:nvSpPr>
        <p:spPr>
          <a:xfrm rot="5400000">
            <a:off x="7189924" y="6151425"/>
            <a:ext cx="4154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tx2"/>
                </a:solidFill>
              </a:rPr>
              <a:t>…</a:t>
            </a:r>
          </a:p>
        </p:txBody>
      </p:sp>
      <p:sp>
        <p:nvSpPr>
          <p:cNvPr id="23" name="Rounded Rectangle 22">
            <a:extLst>
              <a:ext uri="{FF2B5EF4-FFF2-40B4-BE49-F238E27FC236}">
                <a16:creationId xmlns:a16="http://schemas.microsoft.com/office/drawing/2014/main" id="{4F517834-2C58-B5DF-CBB2-023F21679DD0}"/>
              </a:ext>
            </a:extLst>
          </p:cNvPr>
          <p:cNvSpPr/>
          <p:nvPr/>
        </p:nvSpPr>
        <p:spPr>
          <a:xfrm>
            <a:off x="6740165" y="4345757"/>
            <a:ext cx="1272619" cy="2337846"/>
          </a:xfrm>
          <a:prstGeom prst="roundRect">
            <a:avLst/>
          </a:prstGeom>
          <a:solidFill>
            <a:schemeClr val="accent1">
              <a:alpha val="2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4C3578FA-57D4-4982-5B38-CEBAC0FF96CB}"/>
              </a:ext>
            </a:extLst>
          </p:cNvPr>
          <p:cNvSpPr txBox="1"/>
          <p:nvPr/>
        </p:nvSpPr>
        <p:spPr>
          <a:xfrm>
            <a:off x="4123866" y="6196894"/>
            <a:ext cx="242726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accent1"/>
                </a:solidFill>
              </a:rPr>
              <a:t>What is the distribution</a:t>
            </a:r>
          </a:p>
          <a:p>
            <a:r>
              <a:rPr lang="en-US" dirty="0">
                <a:solidFill>
                  <a:schemeClr val="accent1"/>
                </a:solidFill>
              </a:rPr>
              <a:t>of the sample means?</a:t>
            </a:r>
          </a:p>
        </p:txBody>
      </p:sp>
      <p:sp>
        <p:nvSpPr>
          <p:cNvPr id="25" name="Freeform 17">
            <a:extLst>
              <a:ext uri="{FF2B5EF4-FFF2-40B4-BE49-F238E27FC236}">
                <a16:creationId xmlns:a16="http://schemas.microsoft.com/office/drawing/2014/main" id="{99CCB380-67DA-E733-7BDC-C23941CCA1E1}"/>
              </a:ext>
            </a:extLst>
          </p:cNvPr>
          <p:cNvSpPr>
            <a:spLocks/>
          </p:cNvSpPr>
          <p:nvPr/>
        </p:nvSpPr>
        <p:spPr bwMode="auto">
          <a:xfrm>
            <a:off x="9240602" y="4562180"/>
            <a:ext cx="2310733" cy="1905000"/>
          </a:xfrm>
          <a:custGeom>
            <a:avLst/>
            <a:gdLst>
              <a:gd name="T0" fmla="*/ 1441 w 2981"/>
              <a:gd name="T1" fmla="*/ 15 h 1496"/>
              <a:gd name="T2" fmla="*/ 1351 w 2981"/>
              <a:gd name="T3" fmla="*/ 84 h 1496"/>
              <a:gd name="T4" fmla="*/ 1290 w 2981"/>
              <a:gd name="T5" fmla="*/ 168 h 1496"/>
              <a:gd name="T6" fmla="*/ 1241 w 2981"/>
              <a:gd name="T7" fmla="*/ 252 h 1496"/>
              <a:gd name="T8" fmla="*/ 1197 w 2981"/>
              <a:gd name="T9" fmla="*/ 334 h 1496"/>
              <a:gd name="T10" fmla="*/ 1163 w 2981"/>
              <a:gd name="T11" fmla="*/ 408 h 1496"/>
              <a:gd name="T12" fmla="*/ 1123 w 2981"/>
              <a:gd name="T13" fmla="*/ 505 h 1496"/>
              <a:gd name="T14" fmla="*/ 1087 w 2981"/>
              <a:gd name="T15" fmla="*/ 590 h 1496"/>
              <a:gd name="T16" fmla="*/ 1053 w 2981"/>
              <a:gd name="T17" fmla="*/ 674 h 1496"/>
              <a:gd name="T18" fmla="*/ 1023 w 2981"/>
              <a:gd name="T19" fmla="*/ 755 h 1496"/>
              <a:gd name="T20" fmla="*/ 987 w 2981"/>
              <a:gd name="T21" fmla="*/ 846 h 1496"/>
              <a:gd name="T22" fmla="*/ 951 w 2981"/>
              <a:gd name="T23" fmla="*/ 928 h 1496"/>
              <a:gd name="T24" fmla="*/ 914 w 2981"/>
              <a:gd name="T25" fmla="*/ 1008 h 1496"/>
              <a:gd name="T26" fmla="*/ 858 w 2981"/>
              <a:gd name="T27" fmla="*/ 1100 h 1496"/>
              <a:gd name="T28" fmla="*/ 781 w 2981"/>
              <a:gd name="T29" fmla="*/ 1190 h 1496"/>
              <a:gd name="T30" fmla="*/ 709 w 2981"/>
              <a:gd name="T31" fmla="*/ 1253 h 1496"/>
              <a:gd name="T32" fmla="*/ 606 w 2981"/>
              <a:gd name="T33" fmla="*/ 1316 h 1496"/>
              <a:gd name="T34" fmla="*/ 508 w 2981"/>
              <a:gd name="T35" fmla="*/ 1357 h 1496"/>
              <a:gd name="T36" fmla="*/ 401 w 2981"/>
              <a:gd name="T37" fmla="*/ 1390 h 1496"/>
              <a:gd name="T38" fmla="*/ 312 w 2981"/>
              <a:gd name="T39" fmla="*/ 1415 h 1496"/>
              <a:gd name="T40" fmla="*/ 190 w 2981"/>
              <a:gd name="T41" fmla="*/ 1441 h 1496"/>
              <a:gd name="T42" fmla="*/ 94 w 2981"/>
              <a:gd name="T43" fmla="*/ 1461 h 1496"/>
              <a:gd name="T44" fmla="*/ 2981 w 2981"/>
              <a:gd name="T45" fmla="*/ 1496 h 1496"/>
              <a:gd name="T46" fmla="*/ 2849 w 2981"/>
              <a:gd name="T47" fmla="*/ 1461 h 1496"/>
              <a:gd name="T48" fmla="*/ 2786 w 2981"/>
              <a:gd name="T49" fmla="*/ 1448 h 1496"/>
              <a:gd name="T50" fmla="*/ 2647 w 2981"/>
              <a:gd name="T51" fmla="*/ 1410 h 1496"/>
              <a:gd name="T52" fmla="*/ 2521 w 2981"/>
              <a:gd name="T53" fmla="*/ 1367 h 1496"/>
              <a:gd name="T54" fmla="*/ 2394 w 2981"/>
              <a:gd name="T55" fmla="*/ 1314 h 1496"/>
              <a:gd name="T56" fmla="*/ 2358 w 2981"/>
              <a:gd name="T57" fmla="*/ 1293 h 1496"/>
              <a:gd name="T58" fmla="*/ 2279 w 2981"/>
              <a:gd name="T59" fmla="*/ 1237 h 1496"/>
              <a:gd name="T60" fmla="*/ 2213 w 2981"/>
              <a:gd name="T61" fmla="*/ 1168 h 1496"/>
              <a:gd name="T62" fmla="*/ 2144 w 2981"/>
              <a:gd name="T63" fmla="*/ 1078 h 1496"/>
              <a:gd name="T64" fmla="*/ 2102 w 2981"/>
              <a:gd name="T65" fmla="*/ 1011 h 1496"/>
              <a:gd name="T66" fmla="*/ 2066 w 2981"/>
              <a:gd name="T67" fmla="*/ 931 h 1496"/>
              <a:gd name="T68" fmla="*/ 2037 w 2981"/>
              <a:gd name="T69" fmla="*/ 861 h 1496"/>
              <a:gd name="T70" fmla="*/ 2008 w 2981"/>
              <a:gd name="T71" fmla="*/ 791 h 1496"/>
              <a:gd name="T72" fmla="*/ 1967 w 2981"/>
              <a:gd name="T73" fmla="*/ 697 h 1496"/>
              <a:gd name="T74" fmla="*/ 1928 w 2981"/>
              <a:gd name="T75" fmla="*/ 608 h 1496"/>
              <a:gd name="T76" fmla="*/ 1882 w 2981"/>
              <a:gd name="T77" fmla="*/ 507 h 1496"/>
              <a:gd name="T78" fmla="*/ 1838 w 2981"/>
              <a:gd name="T79" fmla="*/ 411 h 1496"/>
              <a:gd name="T80" fmla="*/ 1794 w 2981"/>
              <a:gd name="T81" fmla="*/ 320 h 1496"/>
              <a:gd name="T82" fmla="*/ 1762 w 2981"/>
              <a:gd name="T83" fmla="*/ 259 h 1496"/>
              <a:gd name="T84" fmla="*/ 1727 w 2981"/>
              <a:gd name="T85" fmla="*/ 191 h 1496"/>
              <a:gd name="T86" fmla="*/ 1696 w 2981"/>
              <a:gd name="T87" fmla="*/ 146 h 1496"/>
              <a:gd name="T88" fmla="*/ 1676 w 2981"/>
              <a:gd name="T89" fmla="*/ 121 h 1496"/>
              <a:gd name="T90" fmla="*/ 1642 w 2981"/>
              <a:gd name="T91" fmla="*/ 80 h 1496"/>
              <a:gd name="T92" fmla="*/ 1598 w 2981"/>
              <a:gd name="T93" fmla="*/ 38 h 1496"/>
              <a:gd name="T94" fmla="*/ 1533 w 2981"/>
              <a:gd name="T95" fmla="*/ 5 h 149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</a:cxnLst>
            <a:rect l="0" t="0" r="r" b="b"/>
            <a:pathLst>
              <a:path w="2981" h="1496">
                <a:moveTo>
                  <a:pt x="1503" y="0"/>
                </a:moveTo>
                <a:lnTo>
                  <a:pt x="1474" y="7"/>
                </a:lnTo>
                <a:lnTo>
                  <a:pt x="1441" y="15"/>
                </a:lnTo>
                <a:lnTo>
                  <a:pt x="1406" y="34"/>
                </a:lnTo>
                <a:lnTo>
                  <a:pt x="1377" y="58"/>
                </a:lnTo>
                <a:lnTo>
                  <a:pt x="1351" y="84"/>
                </a:lnTo>
                <a:lnTo>
                  <a:pt x="1329" y="109"/>
                </a:lnTo>
                <a:lnTo>
                  <a:pt x="1311" y="135"/>
                </a:lnTo>
                <a:lnTo>
                  <a:pt x="1290" y="168"/>
                </a:lnTo>
                <a:lnTo>
                  <a:pt x="1276" y="190"/>
                </a:lnTo>
                <a:lnTo>
                  <a:pt x="1258" y="223"/>
                </a:lnTo>
                <a:lnTo>
                  <a:pt x="1241" y="252"/>
                </a:lnTo>
                <a:lnTo>
                  <a:pt x="1222" y="285"/>
                </a:lnTo>
                <a:lnTo>
                  <a:pt x="1211" y="307"/>
                </a:lnTo>
                <a:lnTo>
                  <a:pt x="1197" y="334"/>
                </a:lnTo>
                <a:lnTo>
                  <a:pt x="1186" y="360"/>
                </a:lnTo>
                <a:lnTo>
                  <a:pt x="1175" y="383"/>
                </a:lnTo>
                <a:lnTo>
                  <a:pt x="1163" y="408"/>
                </a:lnTo>
                <a:lnTo>
                  <a:pt x="1151" y="439"/>
                </a:lnTo>
                <a:lnTo>
                  <a:pt x="1136" y="476"/>
                </a:lnTo>
                <a:lnTo>
                  <a:pt x="1123" y="505"/>
                </a:lnTo>
                <a:lnTo>
                  <a:pt x="1114" y="526"/>
                </a:lnTo>
                <a:lnTo>
                  <a:pt x="1099" y="558"/>
                </a:lnTo>
                <a:lnTo>
                  <a:pt x="1087" y="590"/>
                </a:lnTo>
                <a:lnTo>
                  <a:pt x="1077" y="612"/>
                </a:lnTo>
                <a:lnTo>
                  <a:pt x="1063" y="646"/>
                </a:lnTo>
                <a:lnTo>
                  <a:pt x="1053" y="674"/>
                </a:lnTo>
                <a:lnTo>
                  <a:pt x="1043" y="701"/>
                </a:lnTo>
                <a:lnTo>
                  <a:pt x="1033" y="728"/>
                </a:lnTo>
                <a:lnTo>
                  <a:pt x="1023" y="755"/>
                </a:lnTo>
                <a:lnTo>
                  <a:pt x="1013" y="781"/>
                </a:lnTo>
                <a:lnTo>
                  <a:pt x="1002" y="809"/>
                </a:lnTo>
                <a:lnTo>
                  <a:pt x="987" y="846"/>
                </a:lnTo>
                <a:lnTo>
                  <a:pt x="972" y="881"/>
                </a:lnTo>
                <a:lnTo>
                  <a:pt x="962" y="904"/>
                </a:lnTo>
                <a:lnTo>
                  <a:pt x="951" y="928"/>
                </a:lnTo>
                <a:lnTo>
                  <a:pt x="941" y="953"/>
                </a:lnTo>
                <a:lnTo>
                  <a:pt x="930" y="977"/>
                </a:lnTo>
                <a:lnTo>
                  <a:pt x="914" y="1008"/>
                </a:lnTo>
                <a:lnTo>
                  <a:pt x="898" y="1040"/>
                </a:lnTo>
                <a:lnTo>
                  <a:pt x="879" y="1070"/>
                </a:lnTo>
                <a:lnTo>
                  <a:pt x="858" y="1100"/>
                </a:lnTo>
                <a:lnTo>
                  <a:pt x="836" y="1130"/>
                </a:lnTo>
                <a:lnTo>
                  <a:pt x="810" y="1158"/>
                </a:lnTo>
                <a:lnTo>
                  <a:pt x="781" y="1190"/>
                </a:lnTo>
                <a:lnTo>
                  <a:pt x="761" y="1209"/>
                </a:lnTo>
                <a:lnTo>
                  <a:pt x="737" y="1230"/>
                </a:lnTo>
                <a:lnTo>
                  <a:pt x="709" y="1253"/>
                </a:lnTo>
                <a:lnTo>
                  <a:pt x="686" y="1269"/>
                </a:lnTo>
                <a:lnTo>
                  <a:pt x="654" y="1289"/>
                </a:lnTo>
                <a:lnTo>
                  <a:pt x="606" y="1316"/>
                </a:lnTo>
                <a:lnTo>
                  <a:pt x="566" y="1334"/>
                </a:lnTo>
                <a:lnTo>
                  <a:pt x="536" y="1345"/>
                </a:lnTo>
                <a:lnTo>
                  <a:pt x="508" y="1357"/>
                </a:lnTo>
                <a:lnTo>
                  <a:pt x="473" y="1370"/>
                </a:lnTo>
                <a:lnTo>
                  <a:pt x="437" y="1381"/>
                </a:lnTo>
                <a:lnTo>
                  <a:pt x="401" y="1390"/>
                </a:lnTo>
                <a:lnTo>
                  <a:pt x="374" y="1398"/>
                </a:lnTo>
                <a:lnTo>
                  <a:pt x="341" y="1407"/>
                </a:lnTo>
                <a:lnTo>
                  <a:pt x="312" y="1415"/>
                </a:lnTo>
                <a:lnTo>
                  <a:pt x="274" y="1423"/>
                </a:lnTo>
                <a:lnTo>
                  <a:pt x="230" y="1433"/>
                </a:lnTo>
                <a:lnTo>
                  <a:pt x="190" y="1441"/>
                </a:lnTo>
                <a:lnTo>
                  <a:pt x="160" y="1448"/>
                </a:lnTo>
                <a:lnTo>
                  <a:pt x="131" y="1454"/>
                </a:lnTo>
                <a:lnTo>
                  <a:pt x="94" y="1461"/>
                </a:lnTo>
                <a:lnTo>
                  <a:pt x="51" y="1473"/>
                </a:lnTo>
                <a:lnTo>
                  <a:pt x="0" y="1494"/>
                </a:lnTo>
                <a:lnTo>
                  <a:pt x="2981" y="1496"/>
                </a:lnTo>
                <a:lnTo>
                  <a:pt x="2933" y="1478"/>
                </a:lnTo>
                <a:lnTo>
                  <a:pt x="2883" y="1467"/>
                </a:lnTo>
                <a:lnTo>
                  <a:pt x="2849" y="1461"/>
                </a:lnTo>
                <a:lnTo>
                  <a:pt x="2809" y="1453"/>
                </a:lnTo>
                <a:lnTo>
                  <a:pt x="2761" y="1441"/>
                </a:lnTo>
                <a:lnTo>
                  <a:pt x="2786" y="1448"/>
                </a:lnTo>
                <a:lnTo>
                  <a:pt x="2731" y="1433"/>
                </a:lnTo>
                <a:lnTo>
                  <a:pt x="2700" y="1425"/>
                </a:lnTo>
                <a:lnTo>
                  <a:pt x="2647" y="1410"/>
                </a:lnTo>
                <a:lnTo>
                  <a:pt x="2599" y="1394"/>
                </a:lnTo>
                <a:lnTo>
                  <a:pt x="2559" y="1380"/>
                </a:lnTo>
                <a:lnTo>
                  <a:pt x="2521" y="1367"/>
                </a:lnTo>
                <a:lnTo>
                  <a:pt x="2478" y="1352"/>
                </a:lnTo>
                <a:lnTo>
                  <a:pt x="2442" y="1337"/>
                </a:lnTo>
                <a:lnTo>
                  <a:pt x="2394" y="1314"/>
                </a:lnTo>
                <a:lnTo>
                  <a:pt x="2374" y="1302"/>
                </a:lnTo>
                <a:lnTo>
                  <a:pt x="2373" y="1302"/>
                </a:lnTo>
                <a:lnTo>
                  <a:pt x="2358" y="1293"/>
                </a:lnTo>
                <a:lnTo>
                  <a:pt x="2331" y="1278"/>
                </a:lnTo>
                <a:lnTo>
                  <a:pt x="2305" y="1259"/>
                </a:lnTo>
                <a:lnTo>
                  <a:pt x="2279" y="1237"/>
                </a:lnTo>
                <a:lnTo>
                  <a:pt x="2260" y="1219"/>
                </a:lnTo>
                <a:lnTo>
                  <a:pt x="2238" y="1198"/>
                </a:lnTo>
                <a:lnTo>
                  <a:pt x="2213" y="1168"/>
                </a:lnTo>
                <a:lnTo>
                  <a:pt x="2188" y="1137"/>
                </a:lnTo>
                <a:lnTo>
                  <a:pt x="2167" y="1108"/>
                </a:lnTo>
                <a:lnTo>
                  <a:pt x="2144" y="1078"/>
                </a:lnTo>
                <a:lnTo>
                  <a:pt x="2129" y="1053"/>
                </a:lnTo>
                <a:lnTo>
                  <a:pt x="2115" y="1033"/>
                </a:lnTo>
                <a:lnTo>
                  <a:pt x="2102" y="1011"/>
                </a:lnTo>
                <a:lnTo>
                  <a:pt x="2089" y="986"/>
                </a:lnTo>
                <a:lnTo>
                  <a:pt x="2077" y="959"/>
                </a:lnTo>
                <a:lnTo>
                  <a:pt x="2066" y="931"/>
                </a:lnTo>
                <a:lnTo>
                  <a:pt x="2055" y="902"/>
                </a:lnTo>
                <a:lnTo>
                  <a:pt x="2046" y="883"/>
                </a:lnTo>
                <a:lnTo>
                  <a:pt x="2037" y="861"/>
                </a:lnTo>
                <a:lnTo>
                  <a:pt x="2028" y="839"/>
                </a:lnTo>
                <a:lnTo>
                  <a:pt x="2018" y="818"/>
                </a:lnTo>
                <a:lnTo>
                  <a:pt x="2008" y="791"/>
                </a:lnTo>
                <a:lnTo>
                  <a:pt x="1996" y="763"/>
                </a:lnTo>
                <a:lnTo>
                  <a:pt x="1981" y="725"/>
                </a:lnTo>
                <a:lnTo>
                  <a:pt x="1967" y="697"/>
                </a:lnTo>
                <a:lnTo>
                  <a:pt x="1952" y="667"/>
                </a:lnTo>
                <a:lnTo>
                  <a:pt x="1938" y="634"/>
                </a:lnTo>
                <a:lnTo>
                  <a:pt x="1928" y="608"/>
                </a:lnTo>
                <a:lnTo>
                  <a:pt x="1914" y="577"/>
                </a:lnTo>
                <a:lnTo>
                  <a:pt x="1903" y="549"/>
                </a:lnTo>
                <a:lnTo>
                  <a:pt x="1882" y="507"/>
                </a:lnTo>
                <a:lnTo>
                  <a:pt x="1866" y="468"/>
                </a:lnTo>
                <a:lnTo>
                  <a:pt x="1850" y="434"/>
                </a:lnTo>
                <a:lnTo>
                  <a:pt x="1838" y="411"/>
                </a:lnTo>
                <a:lnTo>
                  <a:pt x="1824" y="381"/>
                </a:lnTo>
                <a:lnTo>
                  <a:pt x="1807" y="346"/>
                </a:lnTo>
                <a:lnTo>
                  <a:pt x="1794" y="320"/>
                </a:lnTo>
                <a:lnTo>
                  <a:pt x="1783" y="301"/>
                </a:lnTo>
                <a:lnTo>
                  <a:pt x="1776" y="285"/>
                </a:lnTo>
                <a:lnTo>
                  <a:pt x="1762" y="259"/>
                </a:lnTo>
                <a:lnTo>
                  <a:pt x="1749" y="234"/>
                </a:lnTo>
                <a:lnTo>
                  <a:pt x="1738" y="213"/>
                </a:lnTo>
                <a:lnTo>
                  <a:pt x="1727" y="191"/>
                </a:lnTo>
                <a:lnTo>
                  <a:pt x="1714" y="172"/>
                </a:lnTo>
                <a:lnTo>
                  <a:pt x="1703" y="160"/>
                </a:lnTo>
                <a:lnTo>
                  <a:pt x="1696" y="146"/>
                </a:lnTo>
                <a:lnTo>
                  <a:pt x="1689" y="136"/>
                </a:lnTo>
                <a:lnTo>
                  <a:pt x="1681" y="126"/>
                </a:lnTo>
                <a:lnTo>
                  <a:pt x="1676" y="121"/>
                </a:lnTo>
                <a:lnTo>
                  <a:pt x="1667" y="110"/>
                </a:lnTo>
                <a:lnTo>
                  <a:pt x="1655" y="95"/>
                </a:lnTo>
                <a:lnTo>
                  <a:pt x="1642" y="80"/>
                </a:lnTo>
                <a:lnTo>
                  <a:pt x="1628" y="63"/>
                </a:lnTo>
                <a:lnTo>
                  <a:pt x="1613" y="50"/>
                </a:lnTo>
                <a:lnTo>
                  <a:pt x="1598" y="38"/>
                </a:lnTo>
                <a:lnTo>
                  <a:pt x="1582" y="25"/>
                </a:lnTo>
                <a:lnTo>
                  <a:pt x="1557" y="14"/>
                </a:lnTo>
                <a:lnTo>
                  <a:pt x="1533" y="5"/>
                </a:lnTo>
                <a:lnTo>
                  <a:pt x="1503" y="0"/>
                </a:lnTo>
              </a:path>
            </a:pathLst>
          </a:custGeom>
          <a:noFill/>
          <a:ln w="19050" cap="rnd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rgbClr val="993366">
                        <a:gamma/>
                        <a:shade val="46275"/>
                        <a:invGamma/>
                      </a:srgbClr>
                    </a:gs>
                    <a:gs pos="50000">
                      <a:srgbClr val="993366"/>
                    </a:gs>
                    <a:gs pos="100000">
                      <a:srgbClr val="993366">
                        <a:gamma/>
                        <a:shade val="46275"/>
                        <a:invGamma/>
                      </a:srgbClr>
                    </a:gs>
                  </a:gsLst>
                  <a:lin ang="0" scaled="1"/>
                </a:gra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17961" dir="2700000" algn="ctr" rotWithShape="0">
                    <a:srgbClr val="292929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65D13340-18CC-1250-3FF2-29E78FCF24D0}"/>
                  </a:ext>
                </a:extLst>
              </p:cNvPr>
              <p:cNvSpPr txBox="1"/>
              <p:nvPr/>
            </p:nvSpPr>
            <p:spPr>
              <a:xfrm>
                <a:off x="8703058" y="4005606"/>
                <a:ext cx="2593659" cy="137621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dirty="0">
                    <a:solidFill>
                      <a:schemeClr val="tx2"/>
                    </a:solidFill>
                  </a:rPr>
                  <a:t>Dist of </a:t>
                </a:r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n-US" sz="2400" b="0" i="1" smtClean="0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2400" b="0" i="1" smtClean="0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acc>
                  </m:oMath>
                </a14:m>
                <a:r>
                  <a:rPr lang="en-US" sz="2400" dirty="0">
                    <a:solidFill>
                      <a:schemeClr val="tx2"/>
                    </a:solidFill>
                  </a:rPr>
                  <a:t>: ~Normal</a:t>
                </a:r>
              </a:p>
              <a:p>
                <a:r>
                  <a:rPr lang="en-US" sz="2400" dirty="0">
                    <a:solidFill>
                      <a:schemeClr val="tx2"/>
                    </a:solidFill>
                  </a:rPr>
                  <a:t>Mean: 0</a:t>
                </a:r>
              </a:p>
              <a:p>
                <a:r>
                  <a:rPr lang="en-US" sz="2400" dirty="0">
                    <a:solidFill>
                      <a:schemeClr val="tx2"/>
                    </a:solidFill>
                  </a:rPr>
                  <a:t>S.D.: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400" b="0" i="1" smtClean="0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400" b="0" i="1" smtClean="0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ad>
                          <m:radPr>
                            <m:degHide m:val="on"/>
                            <m:ctrlPr>
                              <a:rPr lang="en-US" sz="2400" b="0" i="1" smtClean="0">
                                <a:solidFill>
                                  <a:schemeClr val="tx2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sz="2400" b="0" i="1" smtClean="0">
                                <a:solidFill>
                                  <a:schemeClr val="tx2"/>
                                </a:solidFill>
                                <a:latin typeface="Cambria Math" panose="02040503050406030204" pitchFamily="18" charset="0"/>
                              </a:rPr>
                              <m:t>10</m:t>
                            </m:r>
                          </m:e>
                        </m:rad>
                      </m:den>
                    </m:f>
                  </m:oMath>
                </a14:m>
                <a:endParaRPr lang="en-US" sz="2400" dirty="0">
                  <a:solidFill>
                    <a:schemeClr val="tx2"/>
                  </a:solidFill>
                </a:endParaRPr>
              </a:p>
            </p:txBody>
          </p:sp>
        </mc:Choice>
        <mc:Fallback xmlns=""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65D13340-18CC-1250-3FF2-29E78FCF24D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703058" y="4005606"/>
                <a:ext cx="2593659" cy="1376211"/>
              </a:xfrm>
              <a:prstGeom prst="rect">
                <a:avLst/>
              </a:prstGeom>
              <a:blipFill>
                <a:blip r:embed="rId9"/>
                <a:stretch>
                  <a:fillRect l="-3902" t="-3670" r="-1463" b="-183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5E485A9F-A2C1-2B99-C8D9-F09061981360}"/>
              </a:ext>
            </a:extLst>
          </p:cNvPr>
          <p:cNvCxnSpPr/>
          <p:nvPr/>
        </p:nvCxnSpPr>
        <p:spPr>
          <a:xfrm>
            <a:off x="10411442" y="4562180"/>
            <a:ext cx="0" cy="1905000"/>
          </a:xfrm>
          <a:prstGeom prst="line">
            <a:avLst/>
          </a:prstGeom>
          <a:ln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79A110EB-BDAF-0063-A3BB-857F45EC6F1A}"/>
                  </a:ext>
                </a:extLst>
              </p:cNvPr>
              <p:cNvSpPr txBox="1"/>
              <p:nvPr/>
            </p:nvSpPr>
            <p:spPr>
              <a:xfrm>
                <a:off x="10098151" y="6467180"/>
                <a:ext cx="626582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𝜇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=0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79A110EB-BDAF-0063-A3BB-857F45EC6F1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098151" y="6467180"/>
                <a:ext cx="626582" cy="276999"/>
              </a:xfrm>
              <a:prstGeom prst="rect">
                <a:avLst/>
              </a:prstGeom>
              <a:blipFill>
                <a:blip r:embed="rId10"/>
                <a:stretch>
                  <a:fillRect l="-8000" r="-8000" b="-2727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104351944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A655A30C-F636-10A7-F6E1-DBD2FD1D26DE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581192" y="2180496"/>
                <a:ext cx="11029615" cy="4258011"/>
              </a:xfrm>
            </p:spPr>
            <p:txBody>
              <a:bodyPr>
                <a:normAutofit/>
              </a:bodyPr>
              <a:lstStyle/>
              <a:p>
                <a:r>
                  <a:rPr lang="en-US" dirty="0"/>
                  <a:t>If we use a large sample (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𝑛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≥50</m:t>
                    </m:r>
                  </m:oMath>
                </a14:m>
                <a:r>
                  <a:rPr lang="en-US" dirty="0"/>
                  <a:t>), the </a:t>
                </a:r>
                <a:r>
                  <a:rPr lang="en-US" b="1" dirty="0"/>
                  <a:t>Central Limit Theorem (CLT)</a:t>
                </a:r>
                <a:r>
                  <a:rPr lang="en-US" dirty="0"/>
                  <a:t> states that the sampling distribution of </a:t>
                </a:r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acc>
                  </m:oMath>
                </a14:m>
                <a:r>
                  <a:rPr lang="en-US" dirty="0"/>
                  <a:t> is approximately Normally distributed, </a:t>
                </a:r>
                <a:r>
                  <a:rPr lang="en-US" b="1" dirty="0"/>
                  <a:t>regardless of the population distribution</a:t>
                </a:r>
                <a:r>
                  <a:rPr lang="en-US" dirty="0"/>
                  <a:t>.</a:t>
                </a:r>
              </a:p>
            </p:txBody>
          </p:sp>
        </mc:Choice>
        <mc:Fallback xmlns=""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A655A30C-F636-10A7-F6E1-DBD2FD1D26DE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581192" y="2180496"/>
                <a:ext cx="11029615" cy="4258011"/>
              </a:xfrm>
              <a:blipFill>
                <a:blip r:embed="rId2"/>
                <a:stretch>
                  <a:fillRect l="-460" t="-89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Title 2">
            <a:extLst>
              <a:ext uri="{FF2B5EF4-FFF2-40B4-BE49-F238E27FC236}">
                <a16:creationId xmlns:a16="http://schemas.microsoft.com/office/drawing/2014/main" id="{EF6C08A8-2B32-2D69-2689-196A3D9690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Central Limit Theorem</a:t>
            </a:r>
          </a:p>
        </p:txBody>
      </p:sp>
    </p:spTree>
    <p:extLst>
      <p:ext uri="{BB962C8B-B14F-4D97-AF65-F5344CB8AC3E}">
        <p14:creationId xmlns:p14="http://schemas.microsoft.com/office/powerpoint/2010/main" val="2052434796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A655A30C-F636-10A7-F6E1-DBD2FD1D26DE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581192" y="2180496"/>
                <a:ext cx="11029615" cy="4258011"/>
              </a:xfrm>
            </p:spPr>
            <p:txBody>
              <a:bodyPr>
                <a:normAutofit/>
              </a:bodyPr>
              <a:lstStyle/>
              <a:p>
                <a:r>
                  <a:rPr lang="en-US" dirty="0"/>
                  <a:t>If we use a large sample (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𝑛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≥50</m:t>
                    </m:r>
                  </m:oMath>
                </a14:m>
                <a:r>
                  <a:rPr lang="en-US" dirty="0"/>
                  <a:t>), the </a:t>
                </a:r>
                <a:r>
                  <a:rPr lang="en-US" b="1" dirty="0"/>
                  <a:t>Central Limit Theorem (CLT)</a:t>
                </a:r>
                <a:r>
                  <a:rPr lang="en-US" dirty="0"/>
                  <a:t> states that the sampling distribution of </a:t>
                </a:r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acc>
                  </m:oMath>
                </a14:m>
                <a:r>
                  <a:rPr lang="en-US" dirty="0"/>
                  <a:t> is approximately Normally distributed, </a:t>
                </a:r>
                <a:r>
                  <a:rPr lang="en-US" b="1" dirty="0"/>
                  <a:t>regardless of the population distribution</a:t>
                </a:r>
                <a:r>
                  <a:rPr lang="en-US" dirty="0"/>
                  <a:t>.</a:t>
                </a:r>
              </a:p>
              <a:p>
                <a:r>
                  <a:rPr lang="en-US" dirty="0"/>
                  <a:t>If we use a small sample (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𝑛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&lt;50</m:t>
                    </m:r>
                  </m:oMath>
                </a14:m>
                <a:r>
                  <a:rPr lang="en-US" dirty="0"/>
                  <a:t>), the sampling distribution of </a:t>
                </a:r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acc>
                  </m:oMath>
                </a14:m>
                <a:r>
                  <a:rPr lang="en-US" dirty="0"/>
                  <a:t> is approximately Normally distributed </a:t>
                </a:r>
                <a:r>
                  <a:rPr lang="en-US" b="1" dirty="0"/>
                  <a:t>only if the population distribution is Normal</a:t>
                </a:r>
                <a:r>
                  <a:rPr lang="en-US" dirty="0"/>
                  <a:t>.</a:t>
                </a:r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A655A30C-F636-10A7-F6E1-DBD2FD1D26DE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581192" y="2180496"/>
                <a:ext cx="11029615" cy="4258011"/>
              </a:xfrm>
              <a:blipFill>
                <a:blip r:embed="rId2"/>
                <a:stretch>
                  <a:fillRect l="-460" t="-89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Title 2">
            <a:extLst>
              <a:ext uri="{FF2B5EF4-FFF2-40B4-BE49-F238E27FC236}">
                <a16:creationId xmlns:a16="http://schemas.microsoft.com/office/drawing/2014/main" id="{EF6C08A8-2B32-2D69-2689-196A3D9690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Central Limit Theorem</a:t>
            </a:r>
          </a:p>
        </p:txBody>
      </p:sp>
    </p:spTree>
    <p:extLst>
      <p:ext uri="{BB962C8B-B14F-4D97-AF65-F5344CB8AC3E}">
        <p14:creationId xmlns:p14="http://schemas.microsoft.com/office/powerpoint/2010/main" val="3877679316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A655A30C-F636-10A7-F6E1-DBD2FD1D26D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1192" y="2180496"/>
            <a:ext cx="11029615" cy="4258011"/>
          </a:xfrm>
        </p:spPr>
        <p:txBody>
          <a:bodyPr>
            <a:normAutofit/>
          </a:bodyPr>
          <a:lstStyle/>
          <a:p>
            <a:r>
              <a:rPr lang="en-US" dirty="0"/>
              <a:t>The average daily number of total users is 4,504 with a standard deviation of 1,937.  What is the probability that </a:t>
            </a:r>
            <a:r>
              <a:rPr lang="en-US" b="1" dirty="0"/>
              <a:t>a sample of 50 days </a:t>
            </a:r>
            <a:r>
              <a:rPr lang="en-US" dirty="0"/>
              <a:t>has </a:t>
            </a:r>
            <a:r>
              <a:rPr lang="en-US" b="1" dirty="0"/>
              <a:t>an average </a:t>
            </a:r>
            <a:r>
              <a:rPr lang="en-US" dirty="0"/>
              <a:t>between 4,000 and 5,000 total users?</a:t>
            </a:r>
          </a:p>
          <a:p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EF6C08A8-2B32-2D69-2689-196A3D9690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Sampling Distribution Bike Data Example</a:t>
            </a:r>
          </a:p>
        </p:txBody>
      </p:sp>
    </p:spTree>
    <p:extLst>
      <p:ext uri="{BB962C8B-B14F-4D97-AF65-F5344CB8AC3E}">
        <p14:creationId xmlns:p14="http://schemas.microsoft.com/office/powerpoint/2010/main" val="3659910020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A655A30C-F636-10A7-F6E1-DBD2FD1D26D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1192" y="2180496"/>
            <a:ext cx="11029615" cy="4258011"/>
          </a:xfrm>
        </p:spPr>
        <p:txBody>
          <a:bodyPr>
            <a:normAutofit/>
          </a:bodyPr>
          <a:lstStyle/>
          <a:p>
            <a:r>
              <a:rPr lang="en-US" dirty="0"/>
              <a:t>Based on our previous example, all of the possible sample means (from samples of size 50) would have the following distribution:</a:t>
            </a:r>
          </a:p>
          <a:p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itle 2">
                <a:extLst>
                  <a:ext uri="{FF2B5EF4-FFF2-40B4-BE49-F238E27FC236}">
                    <a16:creationId xmlns:a16="http://schemas.microsoft.com/office/drawing/2014/main" id="{EF6C08A8-2B32-2D69-2689-196A3D9690A0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/>
            <p:txBody>
              <a:bodyPr/>
              <a:lstStyle/>
              <a:p>
                <a:r>
                  <a:rPr lang="en-US" dirty="0"/>
                  <a:t>Z-score for </a:t>
                </a:r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acc>
                  </m:oMath>
                </a14:m>
                <a:endParaRPr lang="en-US" dirty="0"/>
              </a:p>
            </p:txBody>
          </p:sp>
        </mc:Choice>
        <mc:Fallback xmlns="">
          <p:sp>
            <p:nvSpPr>
              <p:cNvPr id="3" name="Title 2">
                <a:extLst>
                  <a:ext uri="{FF2B5EF4-FFF2-40B4-BE49-F238E27FC236}">
                    <a16:creationId xmlns:a16="http://schemas.microsoft.com/office/drawing/2014/main" id="{EF6C08A8-2B32-2D69-2689-196A3D9690A0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>
                <a:blip r:embed="rId2"/>
                <a:stretch>
                  <a:fillRect l="-1149" b="-1772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B2E30953-C097-237B-48EF-5D5727B1B8CB}"/>
              </a:ext>
            </a:extLst>
          </p:cNvPr>
          <p:cNvCxnSpPr/>
          <p:nvPr/>
        </p:nvCxnSpPr>
        <p:spPr>
          <a:xfrm>
            <a:off x="2646218" y="6247908"/>
            <a:ext cx="6477000" cy="0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ABF83C83-4785-71E1-6683-36D79A54579B}"/>
              </a:ext>
            </a:extLst>
          </p:cNvPr>
          <p:cNvCxnSpPr/>
          <p:nvPr/>
        </p:nvCxnSpPr>
        <p:spPr>
          <a:xfrm flipH="1">
            <a:off x="5884718" y="3250502"/>
            <a:ext cx="4622" cy="2997406"/>
          </a:xfrm>
          <a:prstGeom prst="line">
            <a:avLst/>
          </a:prstGeom>
          <a:ln w="19050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3FE0FFE6-CC90-2C23-E6D7-4C364D14A5F2}"/>
                  </a:ext>
                </a:extLst>
              </p:cNvPr>
              <p:cNvSpPr txBox="1"/>
              <p:nvPr/>
            </p:nvSpPr>
            <p:spPr>
              <a:xfrm>
                <a:off x="4774180" y="6374158"/>
                <a:ext cx="2436757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</a:rPr>
                        <m:t>𝐸</m:t>
                      </m:r>
                      <m:d>
                        <m:dPr>
                          <m:ctrlPr>
                            <a:rPr lang="en-US" sz="2400" b="0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acc>
                            <m:accPr>
                              <m:chr m:val="̅"/>
                              <m:ctrlPr>
                                <a:rPr lang="en-US" sz="2400" b="0" i="1" smtClean="0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sz="2400" b="0" i="1" smtClean="0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</m:acc>
                        </m:e>
                      </m:d>
                      <m:r>
                        <a:rPr lang="en-US" sz="2400" b="0" i="1" smtClean="0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400" b="0" i="1" smtClean="0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</a:rPr>
                        <m:t>𝜇</m:t>
                      </m:r>
                      <m:r>
                        <a:rPr lang="en-US" sz="2400" b="0" i="1" smtClean="0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</a:rPr>
                        <m:t>=4,504</m:t>
                      </m:r>
                    </m:oMath>
                  </m:oMathPara>
                </a14:m>
                <a:endParaRPr lang="en-US" sz="2400" dirty="0">
                  <a:solidFill>
                    <a:schemeClr val="tx2"/>
                  </a:solidFill>
                </a:endParaRPr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3FE0FFE6-CC90-2C23-E6D7-4C364D14A5F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74180" y="6374158"/>
                <a:ext cx="2436757" cy="369332"/>
              </a:xfrm>
              <a:prstGeom prst="rect">
                <a:avLst/>
              </a:prstGeom>
              <a:blipFill>
                <a:blip r:embed="rId3"/>
                <a:stretch>
                  <a:fillRect l="-1554" r="-2591" b="-2758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3B3091A7-2B52-FDAD-2757-725EC0A6BB04}"/>
                  </a:ext>
                </a:extLst>
              </p:cNvPr>
              <p:cNvSpPr txBox="1"/>
              <p:nvPr/>
            </p:nvSpPr>
            <p:spPr>
              <a:xfrm>
                <a:off x="6731346" y="3419809"/>
                <a:ext cx="3571299" cy="762966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b="0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0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  <m:t>𝜎</m:t>
                          </m:r>
                        </m:e>
                        <m:sub>
                          <m:acc>
                            <m:accPr>
                              <m:chr m:val="̅"/>
                              <m:ctrlPr>
                                <a:rPr lang="en-US" sz="2400" b="0" i="1" smtClean="0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sz="2400" b="0" i="1" smtClean="0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</m:acc>
                        </m:sub>
                      </m:sSub>
                      <m:r>
                        <a:rPr lang="en-US" sz="2400" b="0" i="1" smtClean="0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2400" b="0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400" b="0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  <m:t>𝜎</m:t>
                          </m:r>
                        </m:num>
                        <m:den>
                          <m:rad>
                            <m:radPr>
                              <m:degHide m:val="on"/>
                              <m:ctrlPr>
                                <a:rPr lang="en-US" sz="2400" b="0" i="1" smtClean="0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sz="2400" b="0" i="1" smtClean="0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e>
                          </m:rad>
                        </m:den>
                      </m:f>
                      <m:r>
                        <a:rPr lang="en-US" sz="2400" b="0" i="1" smtClean="0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2400" b="0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400" b="0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  <m:t>1937</m:t>
                          </m:r>
                        </m:num>
                        <m:den>
                          <m:rad>
                            <m:radPr>
                              <m:degHide m:val="on"/>
                              <m:ctrlPr>
                                <a:rPr lang="en-US" sz="2400" b="0" i="1" smtClean="0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sz="2400" b="0" i="1" smtClean="0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</a:rPr>
                                <m:t>50</m:t>
                              </m:r>
                            </m:e>
                          </m:rad>
                        </m:den>
                      </m:f>
                      <m:r>
                        <a:rPr lang="en-US" sz="2400" b="0" i="0" smtClean="0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</a:rPr>
                        <m:t>=273.93</m:t>
                      </m:r>
                    </m:oMath>
                  </m:oMathPara>
                </a14:m>
                <a:endParaRPr lang="en-US" sz="2400" dirty="0">
                  <a:solidFill>
                    <a:schemeClr val="tx2"/>
                  </a:solidFill>
                </a:endParaRPr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3B3091A7-2B52-FDAD-2757-725EC0A6BB0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31346" y="3419809"/>
                <a:ext cx="3571299" cy="762966"/>
              </a:xfrm>
              <a:prstGeom prst="rect">
                <a:avLst/>
              </a:prstGeom>
              <a:blipFill>
                <a:blip r:embed="rId4"/>
                <a:stretch>
                  <a:fillRect l="-353" t="-1639" r="-1060" b="-983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Freeform 17">
            <a:extLst>
              <a:ext uri="{FF2B5EF4-FFF2-40B4-BE49-F238E27FC236}">
                <a16:creationId xmlns:a16="http://schemas.microsoft.com/office/drawing/2014/main" id="{96199ECB-5CF0-C0DB-240C-CE97517290B1}"/>
              </a:ext>
            </a:extLst>
          </p:cNvPr>
          <p:cNvSpPr>
            <a:spLocks/>
          </p:cNvSpPr>
          <p:nvPr/>
        </p:nvSpPr>
        <p:spPr bwMode="auto">
          <a:xfrm>
            <a:off x="3579538" y="3250501"/>
            <a:ext cx="4610360" cy="3007923"/>
          </a:xfrm>
          <a:custGeom>
            <a:avLst/>
            <a:gdLst>
              <a:gd name="T0" fmla="*/ 1441 w 2981"/>
              <a:gd name="T1" fmla="*/ 15 h 1496"/>
              <a:gd name="T2" fmla="*/ 1351 w 2981"/>
              <a:gd name="T3" fmla="*/ 84 h 1496"/>
              <a:gd name="T4" fmla="*/ 1290 w 2981"/>
              <a:gd name="T5" fmla="*/ 168 h 1496"/>
              <a:gd name="T6" fmla="*/ 1241 w 2981"/>
              <a:gd name="T7" fmla="*/ 252 h 1496"/>
              <a:gd name="T8" fmla="*/ 1197 w 2981"/>
              <a:gd name="T9" fmla="*/ 334 h 1496"/>
              <a:gd name="T10" fmla="*/ 1163 w 2981"/>
              <a:gd name="T11" fmla="*/ 408 h 1496"/>
              <a:gd name="T12" fmla="*/ 1123 w 2981"/>
              <a:gd name="T13" fmla="*/ 505 h 1496"/>
              <a:gd name="T14" fmla="*/ 1087 w 2981"/>
              <a:gd name="T15" fmla="*/ 590 h 1496"/>
              <a:gd name="T16" fmla="*/ 1053 w 2981"/>
              <a:gd name="T17" fmla="*/ 674 h 1496"/>
              <a:gd name="T18" fmla="*/ 1023 w 2981"/>
              <a:gd name="T19" fmla="*/ 755 h 1496"/>
              <a:gd name="T20" fmla="*/ 987 w 2981"/>
              <a:gd name="T21" fmla="*/ 846 h 1496"/>
              <a:gd name="T22" fmla="*/ 951 w 2981"/>
              <a:gd name="T23" fmla="*/ 928 h 1496"/>
              <a:gd name="T24" fmla="*/ 914 w 2981"/>
              <a:gd name="T25" fmla="*/ 1008 h 1496"/>
              <a:gd name="T26" fmla="*/ 858 w 2981"/>
              <a:gd name="T27" fmla="*/ 1100 h 1496"/>
              <a:gd name="T28" fmla="*/ 781 w 2981"/>
              <a:gd name="T29" fmla="*/ 1190 h 1496"/>
              <a:gd name="T30" fmla="*/ 709 w 2981"/>
              <a:gd name="T31" fmla="*/ 1253 h 1496"/>
              <a:gd name="T32" fmla="*/ 606 w 2981"/>
              <a:gd name="T33" fmla="*/ 1316 h 1496"/>
              <a:gd name="T34" fmla="*/ 508 w 2981"/>
              <a:gd name="T35" fmla="*/ 1357 h 1496"/>
              <a:gd name="T36" fmla="*/ 401 w 2981"/>
              <a:gd name="T37" fmla="*/ 1390 h 1496"/>
              <a:gd name="T38" fmla="*/ 312 w 2981"/>
              <a:gd name="T39" fmla="*/ 1415 h 1496"/>
              <a:gd name="T40" fmla="*/ 190 w 2981"/>
              <a:gd name="T41" fmla="*/ 1441 h 1496"/>
              <a:gd name="T42" fmla="*/ 94 w 2981"/>
              <a:gd name="T43" fmla="*/ 1461 h 1496"/>
              <a:gd name="T44" fmla="*/ 2981 w 2981"/>
              <a:gd name="T45" fmla="*/ 1496 h 1496"/>
              <a:gd name="T46" fmla="*/ 2849 w 2981"/>
              <a:gd name="T47" fmla="*/ 1461 h 1496"/>
              <a:gd name="T48" fmla="*/ 2786 w 2981"/>
              <a:gd name="T49" fmla="*/ 1448 h 1496"/>
              <a:gd name="T50" fmla="*/ 2647 w 2981"/>
              <a:gd name="T51" fmla="*/ 1410 h 1496"/>
              <a:gd name="T52" fmla="*/ 2521 w 2981"/>
              <a:gd name="T53" fmla="*/ 1367 h 1496"/>
              <a:gd name="T54" fmla="*/ 2394 w 2981"/>
              <a:gd name="T55" fmla="*/ 1314 h 1496"/>
              <a:gd name="T56" fmla="*/ 2358 w 2981"/>
              <a:gd name="T57" fmla="*/ 1293 h 1496"/>
              <a:gd name="T58" fmla="*/ 2279 w 2981"/>
              <a:gd name="T59" fmla="*/ 1237 h 1496"/>
              <a:gd name="T60" fmla="*/ 2213 w 2981"/>
              <a:gd name="T61" fmla="*/ 1168 h 1496"/>
              <a:gd name="T62" fmla="*/ 2144 w 2981"/>
              <a:gd name="T63" fmla="*/ 1078 h 1496"/>
              <a:gd name="T64" fmla="*/ 2102 w 2981"/>
              <a:gd name="T65" fmla="*/ 1011 h 1496"/>
              <a:gd name="T66" fmla="*/ 2066 w 2981"/>
              <a:gd name="T67" fmla="*/ 931 h 1496"/>
              <a:gd name="T68" fmla="*/ 2037 w 2981"/>
              <a:gd name="T69" fmla="*/ 861 h 1496"/>
              <a:gd name="T70" fmla="*/ 2008 w 2981"/>
              <a:gd name="T71" fmla="*/ 791 h 1496"/>
              <a:gd name="T72" fmla="*/ 1967 w 2981"/>
              <a:gd name="T73" fmla="*/ 697 h 1496"/>
              <a:gd name="T74" fmla="*/ 1928 w 2981"/>
              <a:gd name="T75" fmla="*/ 608 h 1496"/>
              <a:gd name="T76" fmla="*/ 1882 w 2981"/>
              <a:gd name="T77" fmla="*/ 507 h 1496"/>
              <a:gd name="T78" fmla="*/ 1838 w 2981"/>
              <a:gd name="T79" fmla="*/ 411 h 1496"/>
              <a:gd name="T80" fmla="*/ 1794 w 2981"/>
              <a:gd name="T81" fmla="*/ 320 h 1496"/>
              <a:gd name="T82" fmla="*/ 1762 w 2981"/>
              <a:gd name="T83" fmla="*/ 259 h 1496"/>
              <a:gd name="T84" fmla="*/ 1727 w 2981"/>
              <a:gd name="T85" fmla="*/ 191 h 1496"/>
              <a:gd name="T86" fmla="*/ 1696 w 2981"/>
              <a:gd name="T87" fmla="*/ 146 h 1496"/>
              <a:gd name="T88" fmla="*/ 1676 w 2981"/>
              <a:gd name="T89" fmla="*/ 121 h 1496"/>
              <a:gd name="T90" fmla="*/ 1642 w 2981"/>
              <a:gd name="T91" fmla="*/ 80 h 1496"/>
              <a:gd name="T92" fmla="*/ 1598 w 2981"/>
              <a:gd name="T93" fmla="*/ 38 h 1496"/>
              <a:gd name="T94" fmla="*/ 1533 w 2981"/>
              <a:gd name="T95" fmla="*/ 5 h 149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</a:cxnLst>
            <a:rect l="0" t="0" r="r" b="b"/>
            <a:pathLst>
              <a:path w="2981" h="1496">
                <a:moveTo>
                  <a:pt x="1503" y="0"/>
                </a:moveTo>
                <a:lnTo>
                  <a:pt x="1474" y="7"/>
                </a:lnTo>
                <a:lnTo>
                  <a:pt x="1441" y="15"/>
                </a:lnTo>
                <a:lnTo>
                  <a:pt x="1406" y="34"/>
                </a:lnTo>
                <a:lnTo>
                  <a:pt x="1377" y="58"/>
                </a:lnTo>
                <a:lnTo>
                  <a:pt x="1351" y="84"/>
                </a:lnTo>
                <a:lnTo>
                  <a:pt x="1329" y="109"/>
                </a:lnTo>
                <a:lnTo>
                  <a:pt x="1311" y="135"/>
                </a:lnTo>
                <a:lnTo>
                  <a:pt x="1290" y="168"/>
                </a:lnTo>
                <a:lnTo>
                  <a:pt x="1276" y="190"/>
                </a:lnTo>
                <a:lnTo>
                  <a:pt x="1258" y="223"/>
                </a:lnTo>
                <a:lnTo>
                  <a:pt x="1241" y="252"/>
                </a:lnTo>
                <a:lnTo>
                  <a:pt x="1222" y="285"/>
                </a:lnTo>
                <a:lnTo>
                  <a:pt x="1211" y="307"/>
                </a:lnTo>
                <a:lnTo>
                  <a:pt x="1197" y="334"/>
                </a:lnTo>
                <a:lnTo>
                  <a:pt x="1186" y="360"/>
                </a:lnTo>
                <a:lnTo>
                  <a:pt x="1175" y="383"/>
                </a:lnTo>
                <a:lnTo>
                  <a:pt x="1163" y="408"/>
                </a:lnTo>
                <a:lnTo>
                  <a:pt x="1151" y="439"/>
                </a:lnTo>
                <a:lnTo>
                  <a:pt x="1136" y="476"/>
                </a:lnTo>
                <a:lnTo>
                  <a:pt x="1123" y="505"/>
                </a:lnTo>
                <a:lnTo>
                  <a:pt x="1114" y="526"/>
                </a:lnTo>
                <a:lnTo>
                  <a:pt x="1099" y="558"/>
                </a:lnTo>
                <a:lnTo>
                  <a:pt x="1087" y="590"/>
                </a:lnTo>
                <a:lnTo>
                  <a:pt x="1077" y="612"/>
                </a:lnTo>
                <a:lnTo>
                  <a:pt x="1063" y="646"/>
                </a:lnTo>
                <a:lnTo>
                  <a:pt x="1053" y="674"/>
                </a:lnTo>
                <a:lnTo>
                  <a:pt x="1043" y="701"/>
                </a:lnTo>
                <a:lnTo>
                  <a:pt x="1033" y="728"/>
                </a:lnTo>
                <a:lnTo>
                  <a:pt x="1023" y="755"/>
                </a:lnTo>
                <a:lnTo>
                  <a:pt x="1013" y="781"/>
                </a:lnTo>
                <a:lnTo>
                  <a:pt x="1002" y="809"/>
                </a:lnTo>
                <a:lnTo>
                  <a:pt x="987" y="846"/>
                </a:lnTo>
                <a:lnTo>
                  <a:pt x="972" y="881"/>
                </a:lnTo>
                <a:lnTo>
                  <a:pt x="962" y="904"/>
                </a:lnTo>
                <a:lnTo>
                  <a:pt x="951" y="928"/>
                </a:lnTo>
                <a:lnTo>
                  <a:pt x="941" y="953"/>
                </a:lnTo>
                <a:lnTo>
                  <a:pt x="930" y="977"/>
                </a:lnTo>
                <a:lnTo>
                  <a:pt x="914" y="1008"/>
                </a:lnTo>
                <a:lnTo>
                  <a:pt x="898" y="1040"/>
                </a:lnTo>
                <a:lnTo>
                  <a:pt x="879" y="1070"/>
                </a:lnTo>
                <a:lnTo>
                  <a:pt x="858" y="1100"/>
                </a:lnTo>
                <a:lnTo>
                  <a:pt x="836" y="1130"/>
                </a:lnTo>
                <a:lnTo>
                  <a:pt x="810" y="1158"/>
                </a:lnTo>
                <a:lnTo>
                  <a:pt x="781" y="1190"/>
                </a:lnTo>
                <a:lnTo>
                  <a:pt x="761" y="1209"/>
                </a:lnTo>
                <a:lnTo>
                  <a:pt x="737" y="1230"/>
                </a:lnTo>
                <a:lnTo>
                  <a:pt x="709" y="1253"/>
                </a:lnTo>
                <a:lnTo>
                  <a:pt x="686" y="1269"/>
                </a:lnTo>
                <a:lnTo>
                  <a:pt x="654" y="1289"/>
                </a:lnTo>
                <a:lnTo>
                  <a:pt x="606" y="1316"/>
                </a:lnTo>
                <a:lnTo>
                  <a:pt x="566" y="1334"/>
                </a:lnTo>
                <a:lnTo>
                  <a:pt x="536" y="1345"/>
                </a:lnTo>
                <a:lnTo>
                  <a:pt x="508" y="1357"/>
                </a:lnTo>
                <a:lnTo>
                  <a:pt x="473" y="1370"/>
                </a:lnTo>
                <a:lnTo>
                  <a:pt x="437" y="1381"/>
                </a:lnTo>
                <a:lnTo>
                  <a:pt x="401" y="1390"/>
                </a:lnTo>
                <a:lnTo>
                  <a:pt x="374" y="1398"/>
                </a:lnTo>
                <a:lnTo>
                  <a:pt x="341" y="1407"/>
                </a:lnTo>
                <a:lnTo>
                  <a:pt x="312" y="1415"/>
                </a:lnTo>
                <a:lnTo>
                  <a:pt x="274" y="1423"/>
                </a:lnTo>
                <a:lnTo>
                  <a:pt x="230" y="1433"/>
                </a:lnTo>
                <a:lnTo>
                  <a:pt x="190" y="1441"/>
                </a:lnTo>
                <a:lnTo>
                  <a:pt x="160" y="1448"/>
                </a:lnTo>
                <a:lnTo>
                  <a:pt x="131" y="1454"/>
                </a:lnTo>
                <a:lnTo>
                  <a:pt x="94" y="1461"/>
                </a:lnTo>
                <a:lnTo>
                  <a:pt x="51" y="1473"/>
                </a:lnTo>
                <a:lnTo>
                  <a:pt x="0" y="1494"/>
                </a:lnTo>
                <a:lnTo>
                  <a:pt x="2981" y="1496"/>
                </a:lnTo>
                <a:lnTo>
                  <a:pt x="2933" y="1478"/>
                </a:lnTo>
                <a:lnTo>
                  <a:pt x="2883" y="1467"/>
                </a:lnTo>
                <a:lnTo>
                  <a:pt x="2849" y="1461"/>
                </a:lnTo>
                <a:lnTo>
                  <a:pt x="2809" y="1453"/>
                </a:lnTo>
                <a:lnTo>
                  <a:pt x="2761" y="1441"/>
                </a:lnTo>
                <a:lnTo>
                  <a:pt x="2786" y="1448"/>
                </a:lnTo>
                <a:lnTo>
                  <a:pt x="2731" y="1433"/>
                </a:lnTo>
                <a:lnTo>
                  <a:pt x="2700" y="1425"/>
                </a:lnTo>
                <a:lnTo>
                  <a:pt x="2647" y="1410"/>
                </a:lnTo>
                <a:lnTo>
                  <a:pt x="2599" y="1394"/>
                </a:lnTo>
                <a:lnTo>
                  <a:pt x="2559" y="1380"/>
                </a:lnTo>
                <a:lnTo>
                  <a:pt x="2521" y="1367"/>
                </a:lnTo>
                <a:lnTo>
                  <a:pt x="2478" y="1352"/>
                </a:lnTo>
                <a:lnTo>
                  <a:pt x="2442" y="1337"/>
                </a:lnTo>
                <a:lnTo>
                  <a:pt x="2394" y="1314"/>
                </a:lnTo>
                <a:lnTo>
                  <a:pt x="2374" y="1302"/>
                </a:lnTo>
                <a:lnTo>
                  <a:pt x="2373" y="1302"/>
                </a:lnTo>
                <a:lnTo>
                  <a:pt x="2358" y="1293"/>
                </a:lnTo>
                <a:lnTo>
                  <a:pt x="2331" y="1278"/>
                </a:lnTo>
                <a:lnTo>
                  <a:pt x="2305" y="1259"/>
                </a:lnTo>
                <a:lnTo>
                  <a:pt x="2279" y="1237"/>
                </a:lnTo>
                <a:lnTo>
                  <a:pt x="2260" y="1219"/>
                </a:lnTo>
                <a:lnTo>
                  <a:pt x="2238" y="1198"/>
                </a:lnTo>
                <a:lnTo>
                  <a:pt x="2213" y="1168"/>
                </a:lnTo>
                <a:lnTo>
                  <a:pt x="2188" y="1137"/>
                </a:lnTo>
                <a:lnTo>
                  <a:pt x="2167" y="1108"/>
                </a:lnTo>
                <a:lnTo>
                  <a:pt x="2144" y="1078"/>
                </a:lnTo>
                <a:lnTo>
                  <a:pt x="2129" y="1053"/>
                </a:lnTo>
                <a:lnTo>
                  <a:pt x="2115" y="1033"/>
                </a:lnTo>
                <a:lnTo>
                  <a:pt x="2102" y="1011"/>
                </a:lnTo>
                <a:lnTo>
                  <a:pt x="2089" y="986"/>
                </a:lnTo>
                <a:lnTo>
                  <a:pt x="2077" y="959"/>
                </a:lnTo>
                <a:lnTo>
                  <a:pt x="2066" y="931"/>
                </a:lnTo>
                <a:lnTo>
                  <a:pt x="2055" y="902"/>
                </a:lnTo>
                <a:lnTo>
                  <a:pt x="2046" y="883"/>
                </a:lnTo>
                <a:lnTo>
                  <a:pt x="2037" y="861"/>
                </a:lnTo>
                <a:lnTo>
                  <a:pt x="2028" y="839"/>
                </a:lnTo>
                <a:lnTo>
                  <a:pt x="2018" y="818"/>
                </a:lnTo>
                <a:lnTo>
                  <a:pt x="2008" y="791"/>
                </a:lnTo>
                <a:lnTo>
                  <a:pt x="1996" y="763"/>
                </a:lnTo>
                <a:lnTo>
                  <a:pt x="1981" y="725"/>
                </a:lnTo>
                <a:lnTo>
                  <a:pt x="1967" y="697"/>
                </a:lnTo>
                <a:lnTo>
                  <a:pt x="1952" y="667"/>
                </a:lnTo>
                <a:lnTo>
                  <a:pt x="1938" y="634"/>
                </a:lnTo>
                <a:lnTo>
                  <a:pt x="1928" y="608"/>
                </a:lnTo>
                <a:lnTo>
                  <a:pt x="1914" y="577"/>
                </a:lnTo>
                <a:lnTo>
                  <a:pt x="1903" y="549"/>
                </a:lnTo>
                <a:lnTo>
                  <a:pt x="1882" y="507"/>
                </a:lnTo>
                <a:lnTo>
                  <a:pt x="1866" y="468"/>
                </a:lnTo>
                <a:lnTo>
                  <a:pt x="1850" y="434"/>
                </a:lnTo>
                <a:lnTo>
                  <a:pt x="1838" y="411"/>
                </a:lnTo>
                <a:lnTo>
                  <a:pt x="1824" y="381"/>
                </a:lnTo>
                <a:lnTo>
                  <a:pt x="1807" y="346"/>
                </a:lnTo>
                <a:lnTo>
                  <a:pt x="1794" y="320"/>
                </a:lnTo>
                <a:lnTo>
                  <a:pt x="1783" y="301"/>
                </a:lnTo>
                <a:lnTo>
                  <a:pt x="1776" y="285"/>
                </a:lnTo>
                <a:lnTo>
                  <a:pt x="1762" y="259"/>
                </a:lnTo>
                <a:lnTo>
                  <a:pt x="1749" y="234"/>
                </a:lnTo>
                <a:lnTo>
                  <a:pt x="1738" y="213"/>
                </a:lnTo>
                <a:lnTo>
                  <a:pt x="1727" y="191"/>
                </a:lnTo>
                <a:lnTo>
                  <a:pt x="1714" y="172"/>
                </a:lnTo>
                <a:lnTo>
                  <a:pt x="1703" y="160"/>
                </a:lnTo>
                <a:lnTo>
                  <a:pt x="1696" y="146"/>
                </a:lnTo>
                <a:lnTo>
                  <a:pt x="1689" y="136"/>
                </a:lnTo>
                <a:lnTo>
                  <a:pt x="1681" y="126"/>
                </a:lnTo>
                <a:lnTo>
                  <a:pt x="1676" y="121"/>
                </a:lnTo>
                <a:lnTo>
                  <a:pt x="1667" y="110"/>
                </a:lnTo>
                <a:lnTo>
                  <a:pt x="1655" y="95"/>
                </a:lnTo>
                <a:lnTo>
                  <a:pt x="1642" y="80"/>
                </a:lnTo>
                <a:lnTo>
                  <a:pt x="1628" y="63"/>
                </a:lnTo>
                <a:lnTo>
                  <a:pt x="1613" y="50"/>
                </a:lnTo>
                <a:lnTo>
                  <a:pt x="1598" y="38"/>
                </a:lnTo>
                <a:lnTo>
                  <a:pt x="1582" y="25"/>
                </a:lnTo>
                <a:lnTo>
                  <a:pt x="1557" y="14"/>
                </a:lnTo>
                <a:lnTo>
                  <a:pt x="1533" y="5"/>
                </a:lnTo>
                <a:lnTo>
                  <a:pt x="1503" y="0"/>
                </a:lnTo>
              </a:path>
            </a:pathLst>
          </a:custGeom>
          <a:noFill/>
          <a:ln w="19050" cap="rnd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rgbClr val="993366">
                        <a:gamma/>
                        <a:shade val="46275"/>
                        <a:invGamma/>
                      </a:srgbClr>
                    </a:gs>
                    <a:gs pos="50000">
                      <a:srgbClr val="993366"/>
                    </a:gs>
                    <a:gs pos="100000">
                      <a:srgbClr val="993366">
                        <a:gamma/>
                        <a:shade val="46275"/>
                        <a:invGamma/>
                      </a:srgbClr>
                    </a:gs>
                  </a:gsLst>
                  <a:lin ang="0" scaled="1"/>
                </a:gra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17961" dir="2700000" algn="ctr" rotWithShape="0">
                    <a:srgbClr val="292929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047168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838F1DDA-9D70-8655-515D-2676A6A6A7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Point Estimators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5" name="Table 5">
                <a:extLst>
                  <a:ext uri="{FF2B5EF4-FFF2-40B4-BE49-F238E27FC236}">
                    <a16:creationId xmlns:a16="http://schemas.microsoft.com/office/drawing/2014/main" id="{01DDCB47-2686-A940-68D3-6544F86A9BCB}"/>
                  </a:ext>
                </a:extLst>
              </p:cNvPr>
              <p:cNvGraphicFramePr>
                <a:graphicFrameLocks noGrp="1"/>
              </p:cNvGraphicFramePr>
              <p:nvPr>
                <p:ph sz="half" idx="1"/>
                <p:extLst>
                  <p:ext uri="{D42A27DB-BD31-4B8C-83A1-F6EECF244321}">
                    <p14:modId xmlns:p14="http://schemas.microsoft.com/office/powerpoint/2010/main" val="127618272"/>
                  </p:ext>
                </p:extLst>
              </p:nvPr>
            </p:nvGraphicFramePr>
            <p:xfrm>
              <a:off x="581025" y="2227263"/>
              <a:ext cx="5422900" cy="2958788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2711450">
                      <a:extLst>
                        <a:ext uri="{9D8B030D-6E8A-4147-A177-3AD203B41FA5}">
                          <a16:colId xmlns:a16="http://schemas.microsoft.com/office/drawing/2014/main" val="2395788355"/>
                        </a:ext>
                      </a:extLst>
                    </a:gridCol>
                    <a:gridCol w="2711450">
                      <a:extLst>
                        <a:ext uri="{9D8B030D-6E8A-4147-A177-3AD203B41FA5}">
                          <a16:colId xmlns:a16="http://schemas.microsoft.com/office/drawing/2014/main" val="2200753194"/>
                        </a:ext>
                      </a:extLst>
                    </a:gridCol>
                  </a:tblGrid>
                  <a:tr h="739697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Point Estimator (Statistic)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Population Parameter</a:t>
                          </a: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3225739788"/>
                      </a:ext>
                    </a:extLst>
                  </a:tr>
                  <a:tr h="739697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acc>
                                  <m:accPr>
                                    <m:chr m:val="̅"/>
                                    <m:ctrlP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accPr>
                                  <m:e>
                                    <m: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  <m:t>𝑥</m:t>
                                    </m:r>
                                  </m:e>
                                </m:acc>
                              </m:oMath>
                            </m:oMathPara>
                          </a14:m>
                          <a:endParaRPr lang="en-US" sz="2400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𝜇</m:t>
                                </m:r>
                              </m:oMath>
                            </m:oMathPara>
                          </a14:m>
                          <a:endParaRPr lang="en-US" sz="2400" dirty="0"/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3907561070"/>
                      </a:ext>
                    </a:extLst>
                  </a:tr>
                  <a:tr h="739697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  <m:t>𝑠</m:t>
                                    </m:r>
                                  </m:e>
                                  <m:sup>
                                    <m: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en-US" sz="2400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  <m:t>𝜎</m:t>
                                    </m:r>
                                  </m:e>
                                  <m:sup>
                                    <m: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en-US" sz="2400" dirty="0"/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4004389017"/>
                      </a:ext>
                    </a:extLst>
                  </a:tr>
                  <a:tr h="739697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acc>
                                  <m:accPr>
                                    <m:chr m:val="̂"/>
                                    <m:ctrlP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accPr>
                                  <m:e>
                                    <m: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  <m:t>𝑝</m:t>
                                    </m:r>
                                  </m:e>
                                </m:acc>
                              </m:oMath>
                            </m:oMathPara>
                          </a14:m>
                          <a:endParaRPr lang="en-US" sz="2400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𝑝</m:t>
                                </m:r>
                              </m:oMath>
                            </m:oMathPara>
                          </a14:m>
                          <a:endParaRPr lang="en-US" sz="2400" dirty="0"/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4106393197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5" name="Table 5">
                <a:extLst>
                  <a:ext uri="{FF2B5EF4-FFF2-40B4-BE49-F238E27FC236}">
                    <a16:creationId xmlns:a16="http://schemas.microsoft.com/office/drawing/2014/main" id="{01DDCB47-2686-A940-68D3-6544F86A9BCB}"/>
                  </a:ext>
                </a:extLst>
              </p:cNvPr>
              <p:cNvGraphicFramePr>
                <a:graphicFrameLocks noGrp="1"/>
              </p:cNvGraphicFramePr>
              <p:nvPr>
                <p:ph sz="half" idx="1"/>
                <p:extLst>
                  <p:ext uri="{D42A27DB-BD31-4B8C-83A1-F6EECF244321}">
                    <p14:modId xmlns:p14="http://schemas.microsoft.com/office/powerpoint/2010/main" val="127618272"/>
                  </p:ext>
                </p:extLst>
              </p:nvPr>
            </p:nvGraphicFramePr>
            <p:xfrm>
              <a:off x="581025" y="2227263"/>
              <a:ext cx="5422900" cy="2958788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2711450">
                      <a:extLst>
                        <a:ext uri="{9D8B030D-6E8A-4147-A177-3AD203B41FA5}">
                          <a16:colId xmlns:a16="http://schemas.microsoft.com/office/drawing/2014/main" val="2395788355"/>
                        </a:ext>
                      </a:extLst>
                    </a:gridCol>
                    <a:gridCol w="2711450">
                      <a:extLst>
                        <a:ext uri="{9D8B030D-6E8A-4147-A177-3AD203B41FA5}">
                          <a16:colId xmlns:a16="http://schemas.microsoft.com/office/drawing/2014/main" val="2200753194"/>
                        </a:ext>
                      </a:extLst>
                    </a:gridCol>
                  </a:tblGrid>
                  <a:tr h="739697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Point Estimator (Statistic)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Population Parameter</a:t>
                          </a: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3225739788"/>
                      </a:ext>
                    </a:extLst>
                  </a:tr>
                  <a:tr h="739697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blipFill>
                          <a:blip r:embed="rId2"/>
                          <a:stretch>
                            <a:fillRect t="-103448" r="-101402" b="-203448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blipFill>
                          <a:blip r:embed="rId2"/>
                          <a:stretch>
                            <a:fillRect l="-100000" t="-103448" r="-1402" b="-203448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3907561070"/>
                      </a:ext>
                    </a:extLst>
                  </a:tr>
                  <a:tr h="739697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blipFill>
                          <a:blip r:embed="rId2"/>
                          <a:stretch>
                            <a:fillRect t="-200000" r="-101402" b="-10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blipFill>
                          <a:blip r:embed="rId2"/>
                          <a:stretch>
                            <a:fillRect l="-100000" t="-200000" r="-1402" b="-100000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4004389017"/>
                      </a:ext>
                    </a:extLst>
                  </a:tr>
                  <a:tr h="739697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blipFill>
                          <a:blip r:embed="rId2"/>
                          <a:stretch>
                            <a:fillRect t="-305172" r="-101402" b="-1724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blipFill>
                          <a:blip r:embed="rId2"/>
                          <a:stretch>
                            <a:fillRect l="-100000" t="-305172" r="-1402" b="-1724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4106393197"/>
                      </a:ext>
                    </a:extLst>
                  </a:tr>
                </a:tbl>
              </a:graphicData>
            </a:graphic>
          </p:graphicFrame>
        </mc:Fallback>
      </mc:AlternateContent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EE0A5B0-17CA-08EF-99D7-5B6DBB903B47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/>
              <a:t>Sample statistics are </a:t>
            </a:r>
            <a:r>
              <a:rPr lang="en-US" b="1" dirty="0"/>
              <a:t>point estimates</a:t>
            </a:r>
            <a:r>
              <a:rPr lang="en-US" dirty="0"/>
              <a:t> (single number estimates) of a population parameter.</a:t>
            </a:r>
          </a:p>
          <a:p>
            <a:r>
              <a:rPr lang="en-US" dirty="0"/>
              <a:t>Different population parameters have different corresponding sample statistics.</a:t>
            </a:r>
          </a:p>
        </p:txBody>
      </p:sp>
    </p:spTree>
    <p:extLst>
      <p:ext uri="{BB962C8B-B14F-4D97-AF65-F5344CB8AC3E}">
        <p14:creationId xmlns:p14="http://schemas.microsoft.com/office/powerpoint/2010/main" val="1457454137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A655A30C-F636-10A7-F6E1-DBD2FD1D26D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1192" y="2180496"/>
            <a:ext cx="11029615" cy="4258011"/>
          </a:xfrm>
        </p:spPr>
        <p:txBody>
          <a:bodyPr>
            <a:normAutofit/>
          </a:bodyPr>
          <a:lstStyle/>
          <a:p>
            <a:r>
              <a:rPr lang="en-US" dirty="0"/>
              <a:t>Based on our previous example, all of the possible sample means (from samples of size 50) would have the following distribution:</a:t>
            </a:r>
          </a:p>
          <a:p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itle 2">
                <a:extLst>
                  <a:ext uri="{FF2B5EF4-FFF2-40B4-BE49-F238E27FC236}">
                    <a16:creationId xmlns:a16="http://schemas.microsoft.com/office/drawing/2014/main" id="{EF6C08A8-2B32-2D69-2689-196A3D9690A0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/>
            <p:txBody>
              <a:bodyPr/>
              <a:lstStyle/>
              <a:p>
                <a:r>
                  <a:rPr lang="en-US" dirty="0"/>
                  <a:t>Z-score for </a:t>
                </a:r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acc>
                  </m:oMath>
                </a14:m>
                <a:endParaRPr lang="en-US" dirty="0"/>
              </a:p>
            </p:txBody>
          </p:sp>
        </mc:Choice>
        <mc:Fallback xmlns="">
          <p:sp>
            <p:nvSpPr>
              <p:cNvPr id="3" name="Title 2">
                <a:extLst>
                  <a:ext uri="{FF2B5EF4-FFF2-40B4-BE49-F238E27FC236}">
                    <a16:creationId xmlns:a16="http://schemas.microsoft.com/office/drawing/2014/main" id="{EF6C08A8-2B32-2D69-2689-196A3D9690A0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>
                <a:blip r:embed="rId2"/>
                <a:stretch>
                  <a:fillRect l="-1149" b="-1772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B2E30953-C097-237B-48EF-5D5727B1B8CB}"/>
              </a:ext>
            </a:extLst>
          </p:cNvPr>
          <p:cNvCxnSpPr/>
          <p:nvPr/>
        </p:nvCxnSpPr>
        <p:spPr>
          <a:xfrm>
            <a:off x="2646218" y="6247908"/>
            <a:ext cx="6477000" cy="0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ABF83C83-4785-71E1-6683-36D79A54579B}"/>
              </a:ext>
            </a:extLst>
          </p:cNvPr>
          <p:cNvCxnSpPr/>
          <p:nvPr/>
        </p:nvCxnSpPr>
        <p:spPr>
          <a:xfrm flipH="1">
            <a:off x="5884718" y="3250502"/>
            <a:ext cx="4622" cy="2997406"/>
          </a:xfrm>
          <a:prstGeom prst="line">
            <a:avLst/>
          </a:prstGeom>
          <a:ln w="19050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3FE0FFE6-CC90-2C23-E6D7-4C364D14A5F2}"/>
                  </a:ext>
                </a:extLst>
              </p:cNvPr>
              <p:cNvSpPr txBox="1"/>
              <p:nvPr/>
            </p:nvSpPr>
            <p:spPr>
              <a:xfrm>
                <a:off x="4774180" y="6374158"/>
                <a:ext cx="2436757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</a:rPr>
                        <m:t>𝐸</m:t>
                      </m:r>
                      <m:d>
                        <m:dPr>
                          <m:ctrlPr>
                            <a:rPr lang="en-US" sz="2400" b="0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acc>
                            <m:accPr>
                              <m:chr m:val="̅"/>
                              <m:ctrlPr>
                                <a:rPr lang="en-US" sz="2400" b="0" i="1" smtClean="0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sz="2400" b="0" i="1" smtClean="0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</m:acc>
                        </m:e>
                      </m:d>
                      <m:r>
                        <a:rPr lang="en-US" sz="2400" b="0" i="1" smtClean="0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400" b="0" i="1" smtClean="0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</a:rPr>
                        <m:t>𝜇</m:t>
                      </m:r>
                      <m:r>
                        <a:rPr lang="en-US" sz="2400" b="0" i="1" smtClean="0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</a:rPr>
                        <m:t>=4,504</m:t>
                      </m:r>
                    </m:oMath>
                  </m:oMathPara>
                </a14:m>
                <a:endParaRPr lang="en-US" sz="2400" dirty="0">
                  <a:solidFill>
                    <a:schemeClr val="tx2"/>
                  </a:solidFill>
                </a:endParaRPr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3FE0FFE6-CC90-2C23-E6D7-4C364D14A5F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74180" y="6374158"/>
                <a:ext cx="2436757" cy="369332"/>
              </a:xfrm>
              <a:prstGeom prst="rect">
                <a:avLst/>
              </a:prstGeom>
              <a:blipFill>
                <a:blip r:embed="rId3"/>
                <a:stretch>
                  <a:fillRect l="-1554" r="-2591" b="-2758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3B3091A7-2B52-FDAD-2757-725EC0A6BB04}"/>
                  </a:ext>
                </a:extLst>
              </p:cNvPr>
              <p:cNvSpPr txBox="1"/>
              <p:nvPr/>
            </p:nvSpPr>
            <p:spPr>
              <a:xfrm>
                <a:off x="6731346" y="3419809"/>
                <a:ext cx="3571299" cy="762966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b="0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0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  <m:t>𝜎</m:t>
                          </m:r>
                        </m:e>
                        <m:sub>
                          <m:acc>
                            <m:accPr>
                              <m:chr m:val="̅"/>
                              <m:ctrlPr>
                                <a:rPr lang="en-US" sz="2400" b="0" i="1" smtClean="0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sz="2400" b="0" i="1" smtClean="0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</m:acc>
                        </m:sub>
                      </m:sSub>
                      <m:r>
                        <a:rPr lang="en-US" sz="2400" b="0" i="1" smtClean="0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2400" b="0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400" b="0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  <m:t>𝜎</m:t>
                          </m:r>
                        </m:num>
                        <m:den>
                          <m:rad>
                            <m:radPr>
                              <m:degHide m:val="on"/>
                              <m:ctrlPr>
                                <a:rPr lang="en-US" sz="2400" b="0" i="1" smtClean="0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sz="2400" b="0" i="1" smtClean="0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e>
                          </m:rad>
                        </m:den>
                      </m:f>
                      <m:r>
                        <a:rPr lang="en-US" sz="2400" b="0" i="1" smtClean="0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2400" b="0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400" b="0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  <m:t>1937</m:t>
                          </m:r>
                        </m:num>
                        <m:den>
                          <m:rad>
                            <m:radPr>
                              <m:degHide m:val="on"/>
                              <m:ctrlPr>
                                <a:rPr lang="en-US" sz="2400" b="0" i="1" smtClean="0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sz="2400" b="0" i="1" smtClean="0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</a:rPr>
                                <m:t>50</m:t>
                              </m:r>
                            </m:e>
                          </m:rad>
                        </m:den>
                      </m:f>
                      <m:r>
                        <a:rPr lang="en-US" sz="2400" b="0" i="0" smtClean="0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</a:rPr>
                        <m:t>=273.93</m:t>
                      </m:r>
                    </m:oMath>
                  </m:oMathPara>
                </a14:m>
                <a:endParaRPr lang="en-US" sz="2400" dirty="0">
                  <a:solidFill>
                    <a:schemeClr val="tx2"/>
                  </a:solidFill>
                </a:endParaRPr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3B3091A7-2B52-FDAD-2757-725EC0A6BB0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31346" y="3419809"/>
                <a:ext cx="3571299" cy="762966"/>
              </a:xfrm>
              <a:prstGeom prst="rect">
                <a:avLst/>
              </a:prstGeom>
              <a:blipFill>
                <a:blip r:embed="rId4"/>
                <a:stretch>
                  <a:fillRect l="-353" t="-1639" r="-1060" b="-983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Freeform 17">
            <a:extLst>
              <a:ext uri="{FF2B5EF4-FFF2-40B4-BE49-F238E27FC236}">
                <a16:creationId xmlns:a16="http://schemas.microsoft.com/office/drawing/2014/main" id="{96199ECB-5CF0-C0DB-240C-CE97517290B1}"/>
              </a:ext>
            </a:extLst>
          </p:cNvPr>
          <p:cNvSpPr>
            <a:spLocks/>
          </p:cNvSpPr>
          <p:nvPr/>
        </p:nvSpPr>
        <p:spPr bwMode="auto">
          <a:xfrm>
            <a:off x="3579538" y="3250501"/>
            <a:ext cx="4610360" cy="3007923"/>
          </a:xfrm>
          <a:custGeom>
            <a:avLst/>
            <a:gdLst>
              <a:gd name="T0" fmla="*/ 1441 w 2981"/>
              <a:gd name="T1" fmla="*/ 15 h 1496"/>
              <a:gd name="T2" fmla="*/ 1351 w 2981"/>
              <a:gd name="T3" fmla="*/ 84 h 1496"/>
              <a:gd name="T4" fmla="*/ 1290 w 2981"/>
              <a:gd name="T5" fmla="*/ 168 h 1496"/>
              <a:gd name="T6" fmla="*/ 1241 w 2981"/>
              <a:gd name="T7" fmla="*/ 252 h 1496"/>
              <a:gd name="T8" fmla="*/ 1197 w 2981"/>
              <a:gd name="T9" fmla="*/ 334 h 1496"/>
              <a:gd name="T10" fmla="*/ 1163 w 2981"/>
              <a:gd name="T11" fmla="*/ 408 h 1496"/>
              <a:gd name="T12" fmla="*/ 1123 w 2981"/>
              <a:gd name="T13" fmla="*/ 505 h 1496"/>
              <a:gd name="T14" fmla="*/ 1087 w 2981"/>
              <a:gd name="T15" fmla="*/ 590 h 1496"/>
              <a:gd name="T16" fmla="*/ 1053 w 2981"/>
              <a:gd name="T17" fmla="*/ 674 h 1496"/>
              <a:gd name="T18" fmla="*/ 1023 w 2981"/>
              <a:gd name="T19" fmla="*/ 755 h 1496"/>
              <a:gd name="T20" fmla="*/ 987 w 2981"/>
              <a:gd name="T21" fmla="*/ 846 h 1496"/>
              <a:gd name="T22" fmla="*/ 951 w 2981"/>
              <a:gd name="T23" fmla="*/ 928 h 1496"/>
              <a:gd name="T24" fmla="*/ 914 w 2981"/>
              <a:gd name="T25" fmla="*/ 1008 h 1496"/>
              <a:gd name="T26" fmla="*/ 858 w 2981"/>
              <a:gd name="T27" fmla="*/ 1100 h 1496"/>
              <a:gd name="T28" fmla="*/ 781 w 2981"/>
              <a:gd name="T29" fmla="*/ 1190 h 1496"/>
              <a:gd name="T30" fmla="*/ 709 w 2981"/>
              <a:gd name="T31" fmla="*/ 1253 h 1496"/>
              <a:gd name="T32" fmla="*/ 606 w 2981"/>
              <a:gd name="T33" fmla="*/ 1316 h 1496"/>
              <a:gd name="T34" fmla="*/ 508 w 2981"/>
              <a:gd name="T35" fmla="*/ 1357 h 1496"/>
              <a:gd name="T36" fmla="*/ 401 w 2981"/>
              <a:gd name="T37" fmla="*/ 1390 h 1496"/>
              <a:gd name="T38" fmla="*/ 312 w 2981"/>
              <a:gd name="T39" fmla="*/ 1415 h 1496"/>
              <a:gd name="T40" fmla="*/ 190 w 2981"/>
              <a:gd name="T41" fmla="*/ 1441 h 1496"/>
              <a:gd name="T42" fmla="*/ 94 w 2981"/>
              <a:gd name="T43" fmla="*/ 1461 h 1496"/>
              <a:gd name="T44" fmla="*/ 2981 w 2981"/>
              <a:gd name="T45" fmla="*/ 1496 h 1496"/>
              <a:gd name="T46" fmla="*/ 2849 w 2981"/>
              <a:gd name="T47" fmla="*/ 1461 h 1496"/>
              <a:gd name="T48" fmla="*/ 2786 w 2981"/>
              <a:gd name="T49" fmla="*/ 1448 h 1496"/>
              <a:gd name="T50" fmla="*/ 2647 w 2981"/>
              <a:gd name="T51" fmla="*/ 1410 h 1496"/>
              <a:gd name="T52" fmla="*/ 2521 w 2981"/>
              <a:gd name="T53" fmla="*/ 1367 h 1496"/>
              <a:gd name="T54" fmla="*/ 2394 w 2981"/>
              <a:gd name="T55" fmla="*/ 1314 h 1496"/>
              <a:gd name="T56" fmla="*/ 2358 w 2981"/>
              <a:gd name="T57" fmla="*/ 1293 h 1496"/>
              <a:gd name="T58" fmla="*/ 2279 w 2981"/>
              <a:gd name="T59" fmla="*/ 1237 h 1496"/>
              <a:gd name="T60" fmla="*/ 2213 w 2981"/>
              <a:gd name="T61" fmla="*/ 1168 h 1496"/>
              <a:gd name="T62" fmla="*/ 2144 w 2981"/>
              <a:gd name="T63" fmla="*/ 1078 h 1496"/>
              <a:gd name="T64" fmla="*/ 2102 w 2981"/>
              <a:gd name="T65" fmla="*/ 1011 h 1496"/>
              <a:gd name="T66" fmla="*/ 2066 w 2981"/>
              <a:gd name="T67" fmla="*/ 931 h 1496"/>
              <a:gd name="T68" fmla="*/ 2037 w 2981"/>
              <a:gd name="T69" fmla="*/ 861 h 1496"/>
              <a:gd name="T70" fmla="*/ 2008 w 2981"/>
              <a:gd name="T71" fmla="*/ 791 h 1496"/>
              <a:gd name="T72" fmla="*/ 1967 w 2981"/>
              <a:gd name="T73" fmla="*/ 697 h 1496"/>
              <a:gd name="T74" fmla="*/ 1928 w 2981"/>
              <a:gd name="T75" fmla="*/ 608 h 1496"/>
              <a:gd name="T76" fmla="*/ 1882 w 2981"/>
              <a:gd name="T77" fmla="*/ 507 h 1496"/>
              <a:gd name="T78" fmla="*/ 1838 w 2981"/>
              <a:gd name="T79" fmla="*/ 411 h 1496"/>
              <a:gd name="T80" fmla="*/ 1794 w 2981"/>
              <a:gd name="T81" fmla="*/ 320 h 1496"/>
              <a:gd name="T82" fmla="*/ 1762 w 2981"/>
              <a:gd name="T83" fmla="*/ 259 h 1496"/>
              <a:gd name="T84" fmla="*/ 1727 w 2981"/>
              <a:gd name="T85" fmla="*/ 191 h 1496"/>
              <a:gd name="T86" fmla="*/ 1696 w 2981"/>
              <a:gd name="T87" fmla="*/ 146 h 1496"/>
              <a:gd name="T88" fmla="*/ 1676 w 2981"/>
              <a:gd name="T89" fmla="*/ 121 h 1496"/>
              <a:gd name="T90" fmla="*/ 1642 w 2981"/>
              <a:gd name="T91" fmla="*/ 80 h 1496"/>
              <a:gd name="T92" fmla="*/ 1598 w 2981"/>
              <a:gd name="T93" fmla="*/ 38 h 1496"/>
              <a:gd name="T94" fmla="*/ 1533 w 2981"/>
              <a:gd name="T95" fmla="*/ 5 h 149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</a:cxnLst>
            <a:rect l="0" t="0" r="r" b="b"/>
            <a:pathLst>
              <a:path w="2981" h="1496">
                <a:moveTo>
                  <a:pt x="1503" y="0"/>
                </a:moveTo>
                <a:lnTo>
                  <a:pt x="1474" y="7"/>
                </a:lnTo>
                <a:lnTo>
                  <a:pt x="1441" y="15"/>
                </a:lnTo>
                <a:lnTo>
                  <a:pt x="1406" y="34"/>
                </a:lnTo>
                <a:lnTo>
                  <a:pt x="1377" y="58"/>
                </a:lnTo>
                <a:lnTo>
                  <a:pt x="1351" y="84"/>
                </a:lnTo>
                <a:lnTo>
                  <a:pt x="1329" y="109"/>
                </a:lnTo>
                <a:lnTo>
                  <a:pt x="1311" y="135"/>
                </a:lnTo>
                <a:lnTo>
                  <a:pt x="1290" y="168"/>
                </a:lnTo>
                <a:lnTo>
                  <a:pt x="1276" y="190"/>
                </a:lnTo>
                <a:lnTo>
                  <a:pt x="1258" y="223"/>
                </a:lnTo>
                <a:lnTo>
                  <a:pt x="1241" y="252"/>
                </a:lnTo>
                <a:lnTo>
                  <a:pt x="1222" y="285"/>
                </a:lnTo>
                <a:lnTo>
                  <a:pt x="1211" y="307"/>
                </a:lnTo>
                <a:lnTo>
                  <a:pt x="1197" y="334"/>
                </a:lnTo>
                <a:lnTo>
                  <a:pt x="1186" y="360"/>
                </a:lnTo>
                <a:lnTo>
                  <a:pt x="1175" y="383"/>
                </a:lnTo>
                <a:lnTo>
                  <a:pt x="1163" y="408"/>
                </a:lnTo>
                <a:lnTo>
                  <a:pt x="1151" y="439"/>
                </a:lnTo>
                <a:lnTo>
                  <a:pt x="1136" y="476"/>
                </a:lnTo>
                <a:lnTo>
                  <a:pt x="1123" y="505"/>
                </a:lnTo>
                <a:lnTo>
                  <a:pt x="1114" y="526"/>
                </a:lnTo>
                <a:lnTo>
                  <a:pt x="1099" y="558"/>
                </a:lnTo>
                <a:lnTo>
                  <a:pt x="1087" y="590"/>
                </a:lnTo>
                <a:lnTo>
                  <a:pt x="1077" y="612"/>
                </a:lnTo>
                <a:lnTo>
                  <a:pt x="1063" y="646"/>
                </a:lnTo>
                <a:lnTo>
                  <a:pt x="1053" y="674"/>
                </a:lnTo>
                <a:lnTo>
                  <a:pt x="1043" y="701"/>
                </a:lnTo>
                <a:lnTo>
                  <a:pt x="1033" y="728"/>
                </a:lnTo>
                <a:lnTo>
                  <a:pt x="1023" y="755"/>
                </a:lnTo>
                <a:lnTo>
                  <a:pt x="1013" y="781"/>
                </a:lnTo>
                <a:lnTo>
                  <a:pt x="1002" y="809"/>
                </a:lnTo>
                <a:lnTo>
                  <a:pt x="987" y="846"/>
                </a:lnTo>
                <a:lnTo>
                  <a:pt x="972" y="881"/>
                </a:lnTo>
                <a:lnTo>
                  <a:pt x="962" y="904"/>
                </a:lnTo>
                <a:lnTo>
                  <a:pt x="951" y="928"/>
                </a:lnTo>
                <a:lnTo>
                  <a:pt x="941" y="953"/>
                </a:lnTo>
                <a:lnTo>
                  <a:pt x="930" y="977"/>
                </a:lnTo>
                <a:lnTo>
                  <a:pt x="914" y="1008"/>
                </a:lnTo>
                <a:lnTo>
                  <a:pt x="898" y="1040"/>
                </a:lnTo>
                <a:lnTo>
                  <a:pt x="879" y="1070"/>
                </a:lnTo>
                <a:lnTo>
                  <a:pt x="858" y="1100"/>
                </a:lnTo>
                <a:lnTo>
                  <a:pt x="836" y="1130"/>
                </a:lnTo>
                <a:lnTo>
                  <a:pt x="810" y="1158"/>
                </a:lnTo>
                <a:lnTo>
                  <a:pt x="781" y="1190"/>
                </a:lnTo>
                <a:lnTo>
                  <a:pt x="761" y="1209"/>
                </a:lnTo>
                <a:lnTo>
                  <a:pt x="737" y="1230"/>
                </a:lnTo>
                <a:lnTo>
                  <a:pt x="709" y="1253"/>
                </a:lnTo>
                <a:lnTo>
                  <a:pt x="686" y="1269"/>
                </a:lnTo>
                <a:lnTo>
                  <a:pt x="654" y="1289"/>
                </a:lnTo>
                <a:lnTo>
                  <a:pt x="606" y="1316"/>
                </a:lnTo>
                <a:lnTo>
                  <a:pt x="566" y="1334"/>
                </a:lnTo>
                <a:lnTo>
                  <a:pt x="536" y="1345"/>
                </a:lnTo>
                <a:lnTo>
                  <a:pt x="508" y="1357"/>
                </a:lnTo>
                <a:lnTo>
                  <a:pt x="473" y="1370"/>
                </a:lnTo>
                <a:lnTo>
                  <a:pt x="437" y="1381"/>
                </a:lnTo>
                <a:lnTo>
                  <a:pt x="401" y="1390"/>
                </a:lnTo>
                <a:lnTo>
                  <a:pt x="374" y="1398"/>
                </a:lnTo>
                <a:lnTo>
                  <a:pt x="341" y="1407"/>
                </a:lnTo>
                <a:lnTo>
                  <a:pt x="312" y="1415"/>
                </a:lnTo>
                <a:lnTo>
                  <a:pt x="274" y="1423"/>
                </a:lnTo>
                <a:lnTo>
                  <a:pt x="230" y="1433"/>
                </a:lnTo>
                <a:lnTo>
                  <a:pt x="190" y="1441"/>
                </a:lnTo>
                <a:lnTo>
                  <a:pt x="160" y="1448"/>
                </a:lnTo>
                <a:lnTo>
                  <a:pt x="131" y="1454"/>
                </a:lnTo>
                <a:lnTo>
                  <a:pt x="94" y="1461"/>
                </a:lnTo>
                <a:lnTo>
                  <a:pt x="51" y="1473"/>
                </a:lnTo>
                <a:lnTo>
                  <a:pt x="0" y="1494"/>
                </a:lnTo>
                <a:lnTo>
                  <a:pt x="2981" y="1496"/>
                </a:lnTo>
                <a:lnTo>
                  <a:pt x="2933" y="1478"/>
                </a:lnTo>
                <a:lnTo>
                  <a:pt x="2883" y="1467"/>
                </a:lnTo>
                <a:lnTo>
                  <a:pt x="2849" y="1461"/>
                </a:lnTo>
                <a:lnTo>
                  <a:pt x="2809" y="1453"/>
                </a:lnTo>
                <a:lnTo>
                  <a:pt x="2761" y="1441"/>
                </a:lnTo>
                <a:lnTo>
                  <a:pt x="2786" y="1448"/>
                </a:lnTo>
                <a:lnTo>
                  <a:pt x="2731" y="1433"/>
                </a:lnTo>
                <a:lnTo>
                  <a:pt x="2700" y="1425"/>
                </a:lnTo>
                <a:lnTo>
                  <a:pt x="2647" y="1410"/>
                </a:lnTo>
                <a:lnTo>
                  <a:pt x="2599" y="1394"/>
                </a:lnTo>
                <a:lnTo>
                  <a:pt x="2559" y="1380"/>
                </a:lnTo>
                <a:lnTo>
                  <a:pt x="2521" y="1367"/>
                </a:lnTo>
                <a:lnTo>
                  <a:pt x="2478" y="1352"/>
                </a:lnTo>
                <a:lnTo>
                  <a:pt x="2442" y="1337"/>
                </a:lnTo>
                <a:lnTo>
                  <a:pt x="2394" y="1314"/>
                </a:lnTo>
                <a:lnTo>
                  <a:pt x="2374" y="1302"/>
                </a:lnTo>
                <a:lnTo>
                  <a:pt x="2373" y="1302"/>
                </a:lnTo>
                <a:lnTo>
                  <a:pt x="2358" y="1293"/>
                </a:lnTo>
                <a:lnTo>
                  <a:pt x="2331" y="1278"/>
                </a:lnTo>
                <a:lnTo>
                  <a:pt x="2305" y="1259"/>
                </a:lnTo>
                <a:lnTo>
                  <a:pt x="2279" y="1237"/>
                </a:lnTo>
                <a:lnTo>
                  <a:pt x="2260" y="1219"/>
                </a:lnTo>
                <a:lnTo>
                  <a:pt x="2238" y="1198"/>
                </a:lnTo>
                <a:lnTo>
                  <a:pt x="2213" y="1168"/>
                </a:lnTo>
                <a:lnTo>
                  <a:pt x="2188" y="1137"/>
                </a:lnTo>
                <a:lnTo>
                  <a:pt x="2167" y="1108"/>
                </a:lnTo>
                <a:lnTo>
                  <a:pt x="2144" y="1078"/>
                </a:lnTo>
                <a:lnTo>
                  <a:pt x="2129" y="1053"/>
                </a:lnTo>
                <a:lnTo>
                  <a:pt x="2115" y="1033"/>
                </a:lnTo>
                <a:lnTo>
                  <a:pt x="2102" y="1011"/>
                </a:lnTo>
                <a:lnTo>
                  <a:pt x="2089" y="986"/>
                </a:lnTo>
                <a:lnTo>
                  <a:pt x="2077" y="959"/>
                </a:lnTo>
                <a:lnTo>
                  <a:pt x="2066" y="931"/>
                </a:lnTo>
                <a:lnTo>
                  <a:pt x="2055" y="902"/>
                </a:lnTo>
                <a:lnTo>
                  <a:pt x="2046" y="883"/>
                </a:lnTo>
                <a:lnTo>
                  <a:pt x="2037" y="861"/>
                </a:lnTo>
                <a:lnTo>
                  <a:pt x="2028" y="839"/>
                </a:lnTo>
                <a:lnTo>
                  <a:pt x="2018" y="818"/>
                </a:lnTo>
                <a:lnTo>
                  <a:pt x="2008" y="791"/>
                </a:lnTo>
                <a:lnTo>
                  <a:pt x="1996" y="763"/>
                </a:lnTo>
                <a:lnTo>
                  <a:pt x="1981" y="725"/>
                </a:lnTo>
                <a:lnTo>
                  <a:pt x="1967" y="697"/>
                </a:lnTo>
                <a:lnTo>
                  <a:pt x="1952" y="667"/>
                </a:lnTo>
                <a:lnTo>
                  <a:pt x="1938" y="634"/>
                </a:lnTo>
                <a:lnTo>
                  <a:pt x="1928" y="608"/>
                </a:lnTo>
                <a:lnTo>
                  <a:pt x="1914" y="577"/>
                </a:lnTo>
                <a:lnTo>
                  <a:pt x="1903" y="549"/>
                </a:lnTo>
                <a:lnTo>
                  <a:pt x="1882" y="507"/>
                </a:lnTo>
                <a:lnTo>
                  <a:pt x="1866" y="468"/>
                </a:lnTo>
                <a:lnTo>
                  <a:pt x="1850" y="434"/>
                </a:lnTo>
                <a:lnTo>
                  <a:pt x="1838" y="411"/>
                </a:lnTo>
                <a:lnTo>
                  <a:pt x="1824" y="381"/>
                </a:lnTo>
                <a:lnTo>
                  <a:pt x="1807" y="346"/>
                </a:lnTo>
                <a:lnTo>
                  <a:pt x="1794" y="320"/>
                </a:lnTo>
                <a:lnTo>
                  <a:pt x="1783" y="301"/>
                </a:lnTo>
                <a:lnTo>
                  <a:pt x="1776" y="285"/>
                </a:lnTo>
                <a:lnTo>
                  <a:pt x="1762" y="259"/>
                </a:lnTo>
                <a:lnTo>
                  <a:pt x="1749" y="234"/>
                </a:lnTo>
                <a:lnTo>
                  <a:pt x="1738" y="213"/>
                </a:lnTo>
                <a:lnTo>
                  <a:pt x="1727" y="191"/>
                </a:lnTo>
                <a:lnTo>
                  <a:pt x="1714" y="172"/>
                </a:lnTo>
                <a:lnTo>
                  <a:pt x="1703" y="160"/>
                </a:lnTo>
                <a:lnTo>
                  <a:pt x="1696" y="146"/>
                </a:lnTo>
                <a:lnTo>
                  <a:pt x="1689" y="136"/>
                </a:lnTo>
                <a:lnTo>
                  <a:pt x="1681" y="126"/>
                </a:lnTo>
                <a:lnTo>
                  <a:pt x="1676" y="121"/>
                </a:lnTo>
                <a:lnTo>
                  <a:pt x="1667" y="110"/>
                </a:lnTo>
                <a:lnTo>
                  <a:pt x="1655" y="95"/>
                </a:lnTo>
                <a:lnTo>
                  <a:pt x="1642" y="80"/>
                </a:lnTo>
                <a:lnTo>
                  <a:pt x="1628" y="63"/>
                </a:lnTo>
                <a:lnTo>
                  <a:pt x="1613" y="50"/>
                </a:lnTo>
                <a:lnTo>
                  <a:pt x="1598" y="38"/>
                </a:lnTo>
                <a:lnTo>
                  <a:pt x="1582" y="25"/>
                </a:lnTo>
                <a:lnTo>
                  <a:pt x="1557" y="14"/>
                </a:lnTo>
                <a:lnTo>
                  <a:pt x="1533" y="5"/>
                </a:lnTo>
                <a:lnTo>
                  <a:pt x="1503" y="0"/>
                </a:lnTo>
              </a:path>
            </a:pathLst>
          </a:custGeom>
          <a:noFill/>
          <a:ln w="19050" cap="rnd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rgbClr val="993366">
                        <a:gamma/>
                        <a:shade val="46275"/>
                        <a:invGamma/>
                      </a:srgbClr>
                    </a:gs>
                    <a:gs pos="50000">
                      <a:srgbClr val="993366"/>
                    </a:gs>
                    <a:gs pos="100000">
                      <a:srgbClr val="993366">
                        <a:gamma/>
                        <a:shade val="46275"/>
                        <a:invGamma/>
                      </a:srgbClr>
                    </a:gs>
                  </a:gsLst>
                  <a:lin ang="0" scaled="1"/>
                </a:gra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17961" dir="2700000" algn="ctr" rotWithShape="0">
                    <a:srgbClr val="292929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9A8BC8B9-2852-A3B9-1251-DE7ECCB65C59}"/>
                  </a:ext>
                </a:extLst>
              </p:cNvPr>
              <p:cNvSpPr txBox="1"/>
              <p:nvPr/>
            </p:nvSpPr>
            <p:spPr>
              <a:xfrm>
                <a:off x="1990532" y="3564653"/>
                <a:ext cx="1637563" cy="74456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b="0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0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  <m:t>𝑧</m:t>
                          </m:r>
                        </m:e>
                        <m:sub>
                          <m:acc>
                            <m:accPr>
                              <m:chr m:val="̅"/>
                              <m:ctrlPr>
                                <a:rPr lang="en-US" sz="2400" b="0" i="1" smtClean="0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sz="2400" b="0" i="1" smtClean="0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</m:acc>
                        </m:sub>
                      </m:sSub>
                      <m:r>
                        <a:rPr lang="en-US" sz="2400" b="0" i="1" smtClean="0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2400" b="0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acc>
                            <m:accPr>
                              <m:chr m:val="̅"/>
                              <m:ctrlPr>
                                <a:rPr lang="en-US" sz="2400" b="0" i="1" smtClean="0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sz="2400" b="0" i="1" smtClean="0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</m:acc>
                          <m:r>
                            <a:rPr lang="en-US" sz="2400" b="0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sSub>
                            <m:sSubPr>
                              <m:ctrlPr>
                                <a:rPr lang="en-US" sz="2400" b="0" i="1" smtClean="0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b="0" i="1" smtClean="0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</a:rPr>
                                <m:t>𝜇</m:t>
                              </m:r>
                            </m:e>
                            <m:sub>
                              <m:acc>
                                <m:accPr>
                                  <m:chr m:val="̅"/>
                                  <m:ctrlPr>
                                    <a:rPr lang="en-US" sz="2400" b="0" i="1" smtClean="0">
                                      <a:solidFill>
                                        <a:schemeClr val="tx2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en-US" sz="2400" b="0" i="1" smtClean="0">
                                      <a:solidFill>
                                        <a:schemeClr val="tx2"/>
                                      </a:solidFill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e>
                              </m:acc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en-US" sz="2400" b="0" i="1" smtClean="0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b="0" i="1" smtClean="0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</a:rPr>
                                <m:t>𝜎</m:t>
                              </m:r>
                            </m:e>
                            <m:sub>
                              <m:acc>
                                <m:accPr>
                                  <m:chr m:val="̅"/>
                                  <m:ctrlPr>
                                    <a:rPr lang="en-US" sz="2400" b="0" i="1" smtClean="0">
                                      <a:solidFill>
                                        <a:schemeClr val="tx2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en-US" sz="2400" b="0" i="1" smtClean="0">
                                      <a:solidFill>
                                        <a:schemeClr val="tx2"/>
                                      </a:solidFill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e>
                              </m:acc>
                            </m:sub>
                          </m:sSub>
                        </m:den>
                      </m:f>
                    </m:oMath>
                  </m:oMathPara>
                </a14:m>
                <a:endParaRPr lang="en-US" sz="1600" dirty="0">
                  <a:solidFill>
                    <a:schemeClr val="tx2"/>
                  </a:solidFill>
                </a:endParaRPr>
              </a:p>
            </p:txBody>
          </p:sp>
        </mc:Choice>
        <mc:Fallback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9A8BC8B9-2852-A3B9-1251-DE7ECCB65C5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90532" y="3564653"/>
                <a:ext cx="1637563" cy="744563"/>
              </a:xfrm>
              <a:prstGeom prst="rect">
                <a:avLst/>
              </a:prstGeom>
              <a:blipFill>
                <a:blip r:embed="rId5"/>
                <a:stretch>
                  <a:fillRect l="-769" b="-66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192690640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A655A30C-F636-10A7-F6E1-DBD2FD1D26D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1192" y="2180496"/>
            <a:ext cx="11029615" cy="4258011"/>
          </a:xfrm>
        </p:spPr>
        <p:txBody>
          <a:bodyPr>
            <a:normAutofit/>
          </a:bodyPr>
          <a:lstStyle/>
          <a:p>
            <a:r>
              <a:rPr lang="en-US" dirty="0"/>
              <a:t>The average daily number of total users is 4,504 with a standard deviation of 1,937.  What is the probability that </a:t>
            </a:r>
            <a:r>
              <a:rPr lang="en-US" b="1" dirty="0"/>
              <a:t>a sample of 50 days </a:t>
            </a:r>
            <a:r>
              <a:rPr lang="en-US" dirty="0"/>
              <a:t>has </a:t>
            </a:r>
            <a:r>
              <a:rPr lang="en-US" b="1" dirty="0"/>
              <a:t>an average </a:t>
            </a:r>
            <a:r>
              <a:rPr lang="en-US" dirty="0"/>
              <a:t>between 4,000 and 5,000 total users?</a:t>
            </a:r>
          </a:p>
          <a:p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EF6C08A8-2B32-2D69-2689-196A3D9690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Sampling Distribution Bike Data Example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78F47481-D3EC-C758-A69B-0C371ADBF9F6}"/>
                  </a:ext>
                </a:extLst>
              </p:cNvPr>
              <p:cNvSpPr txBox="1"/>
              <p:nvPr/>
            </p:nvSpPr>
            <p:spPr>
              <a:xfrm>
                <a:off x="581192" y="3429000"/>
                <a:ext cx="1637563" cy="74456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  <m:t>𝑧</m:t>
                          </m:r>
                        </m:e>
                        <m:sub>
                          <m:acc>
                            <m:accPr>
                              <m:chr m:val="̅"/>
                              <m:ctrlPr>
                                <a:rPr lang="en-US" sz="24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sz="24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</m:acc>
                        </m:sub>
                      </m:sSub>
                      <m:r>
                        <a:rPr lang="en-US" sz="24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24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acc>
                            <m:accPr>
                              <m:chr m:val="̅"/>
                              <m:ctrlPr>
                                <a:rPr lang="en-US" sz="24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sz="24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</m:acc>
                          <m:r>
                            <a:rPr lang="en-US" sz="24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sSub>
                            <m:sSubPr>
                              <m:ctrlPr>
                                <a:rPr lang="en-US" sz="24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</a:rPr>
                                <m:t>𝜇</m:t>
                              </m:r>
                            </m:e>
                            <m:sub>
                              <m:acc>
                                <m:accPr>
                                  <m:chr m:val="̅"/>
                                  <m:ctrlPr>
                                    <a:rPr lang="en-US" sz="2400" b="0" i="1" smtClean="0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en-US" sz="2400" b="0" i="1" smtClean="0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e>
                              </m:acc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en-US" sz="24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</a:rPr>
                                <m:t>𝜎</m:t>
                              </m:r>
                            </m:e>
                            <m:sub>
                              <m:acc>
                                <m:accPr>
                                  <m:chr m:val="̅"/>
                                  <m:ctrlPr>
                                    <a:rPr lang="en-US" sz="2400" b="0" i="1" smtClean="0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en-US" sz="2400" b="0" i="1" smtClean="0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e>
                              </m:acc>
                            </m:sub>
                          </m:sSub>
                        </m:den>
                      </m:f>
                    </m:oMath>
                  </m:oMathPara>
                </a14:m>
                <a:endParaRPr lang="en-US" sz="1600" dirty="0">
                  <a:solidFill>
                    <a:schemeClr val="accent2"/>
                  </a:solidFill>
                </a:endParaRPr>
              </a:p>
            </p:txBody>
          </p:sp>
        </mc:Choice>
        <mc:Fallback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78F47481-D3EC-C758-A69B-0C371ADBF9F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1192" y="3429000"/>
                <a:ext cx="1637563" cy="744563"/>
              </a:xfrm>
              <a:prstGeom prst="rect">
                <a:avLst/>
              </a:prstGeom>
              <a:blipFill>
                <a:blip r:embed="rId2"/>
                <a:stretch>
                  <a:fillRect l="-769" b="-678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135840646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A655A30C-F636-10A7-F6E1-DBD2FD1D26D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1192" y="2180496"/>
            <a:ext cx="11029615" cy="4258011"/>
          </a:xfrm>
        </p:spPr>
        <p:txBody>
          <a:bodyPr>
            <a:normAutofit/>
          </a:bodyPr>
          <a:lstStyle/>
          <a:p>
            <a:r>
              <a:rPr lang="en-US" dirty="0"/>
              <a:t>The average daily number of total users is 4,504 with a standard deviation of 1,937.  What is the probability that </a:t>
            </a:r>
            <a:r>
              <a:rPr lang="en-US" b="1" dirty="0"/>
              <a:t>a sample of 50 days </a:t>
            </a:r>
            <a:r>
              <a:rPr lang="en-US" dirty="0"/>
              <a:t>has </a:t>
            </a:r>
            <a:r>
              <a:rPr lang="en-US" b="1" dirty="0"/>
              <a:t>an average </a:t>
            </a:r>
            <a:r>
              <a:rPr lang="en-US" dirty="0"/>
              <a:t>between 4,000 and 5,000 total users?</a:t>
            </a:r>
          </a:p>
          <a:p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EF6C08A8-2B32-2D69-2689-196A3D9690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Sampling Distribution Bike Data Example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78F47481-D3EC-C758-A69B-0C371ADBF9F6}"/>
                  </a:ext>
                </a:extLst>
              </p:cNvPr>
              <p:cNvSpPr txBox="1"/>
              <p:nvPr/>
            </p:nvSpPr>
            <p:spPr>
              <a:xfrm>
                <a:off x="581192" y="3429000"/>
                <a:ext cx="2753190" cy="108523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  <m:t>𝑧</m:t>
                          </m:r>
                        </m:e>
                        <m:sub>
                          <m:acc>
                            <m:accPr>
                              <m:chr m:val="̅"/>
                              <m:ctrlPr>
                                <a:rPr lang="en-US" sz="24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sz="24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</m:acc>
                        </m:sub>
                      </m:sSub>
                      <m:r>
                        <a:rPr lang="en-US" sz="24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24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acc>
                            <m:accPr>
                              <m:chr m:val="̅"/>
                              <m:ctrlPr>
                                <a:rPr lang="en-US" sz="24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sz="24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</m:acc>
                          <m:r>
                            <a:rPr lang="en-US" sz="24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sSub>
                            <m:sSubPr>
                              <m:ctrlPr>
                                <a:rPr lang="en-US" sz="24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</a:rPr>
                                <m:t>𝜇</m:t>
                              </m:r>
                            </m:e>
                            <m:sub>
                              <m:acc>
                                <m:accPr>
                                  <m:chr m:val="̅"/>
                                  <m:ctrlPr>
                                    <a:rPr lang="en-US" sz="2400" b="0" i="1" smtClean="0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en-US" sz="2400" b="0" i="1" smtClean="0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e>
                              </m:acc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en-US" sz="24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</a:rPr>
                                <m:t>𝜎</m:t>
                              </m:r>
                            </m:e>
                            <m:sub>
                              <m:acc>
                                <m:accPr>
                                  <m:chr m:val="̅"/>
                                  <m:ctrlPr>
                                    <a:rPr lang="en-US" sz="2400" b="0" i="1" smtClean="0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en-US" sz="2400" b="0" i="1" smtClean="0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e>
                              </m:acc>
                            </m:sub>
                          </m:sSub>
                        </m:den>
                      </m:f>
                      <m:r>
                        <a:rPr lang="en-US" sz="24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24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acc>
                            <m:accPr>
                              <m:chr m:val="̅"/>
                              <m:ctrlPr>
                                <a:rPr lang="en-US" sz="24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sz="24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</m:acc>
                          <m:r>
                            <a:rPr lang="en-US" sz="24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sz="24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  <m:t>𝜇</m:t>
                          </m:r>
                        </m:num>
                        <m:den>
                          <m:d>
                            <m:dPr>
                              <m:ctrlPr>
                                <a:rPr lang="en-US" sz="24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en-US" sz="2400" b="0" i="1" smtClean="0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sz="2400" b="0" i="1" smtClean="0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</a:rPr>
                                    <m:t>𝜎</m:t>
                                  </m:r>
                                </m:num>
                                <m:den>
                                  <m:rad>
                                    <m:radPr>
                                      <m:degHide m:val="on"/>
                                      <m:ctrlPr>
                                        <a:rPr lang="en-US" sz="2400" b="0" i="1" smtClean="0">
                                          <a:solidFill>
                                            <a:schemeClr val="accent2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radPr>
                                    <m:deg/>
                                    <m:e>
                                      <m:r>
                                        <a:rPr lang="en-US" sz="2400" b="0" i="1" smtClean="0">
                                          <a:solidFill>
                                            <a:schemeClr val="accent2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𝑛</m:t>
                                      </m:r>
                                    </m:e>
                                  </m:rad>
                                </m:den>
                              </m:f>
                            </m:e>
                          </m:d>
                        </m:den>
                      </m:f>
                    </m:oMath>
                  </m:oMathPara>
                </a14:m>
                <a:endParaRPr lang="en-US" sz="1600" dirty="0">
                  <a:solidFill>
                    <a:schemeClr val="accent2"/>
                  </a:solidFill>
                </a:endParaRPr>
              </a:p>
            </p:txBody>
          </p:sp>
        </mc:Choice>
        <mc:Fallback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78F47481-D3EC-C758-A69B-0C371ADBF9F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1192" y="3429000"/>
                <a:ext cx="2753190" cy="1085233"/>
              </a:xfrm>
              <a:prstGeom prst="rect">
                <a:avLst/>
              </a:prstGeom>
              <a:blipFill>
                <a:blip r:embed="rId2"/>
                <a:stretch>
                  <a:fillRect l="-459" r="-1376" b="-116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951024211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A655A30C-F636-10A7-F6E1-DBD2FD1D26D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1192" y="2180496"/>
            <a:ext cx="11029615" cy="4258011"/>
          </a:xfrm>
        </p:spPr>
        <p:txBody>
          <a:bodyPr>
            <a:normAutofit/>
          </a:bodyPr>
          <a:lstStyle/>
          <a:p>
            <a:r>
              <a:rPr lang="en-US" dirty="0"/>
              <a:t>The average daily number of total users is 4,504 with a standard deviation of 1,937.  What is the probability that </a:t>
            </a:r>
            <a:r>
              <a:rPr lang="en-US" b="1" dirty="0"/>
              <a:t>a sample of 50 days </a:t>
            </a:r>
            <a:r>
              <a:rPr lang="en-US" dirty="0"/>
              <a:t>has </a:t>
            </a:r>
            <a:r>
              <a:rPr lang="en-US" b="1" dirty="0"/>
              <a:t>an average </a:t>
            </a:r>
            <a:r>
              <a:rPr lang="en-US" dirty="0"/>
              <a:t>between 4,000 and 5,000 total users?</a:t>
            </a:r>
          </a:p>
          <a:p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EF6C08A8-2B32-2D69-2689-196A3D9690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Sampling Distribution Bike Data Example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78F47481-D3EC-C758-A69B-0C371ADBF9F6}"/>
                  </a:ext>
                </a:extLst>
              </p:cNvPr>
              <p:cNvSpPr txBox="1"/>
              <p:nvPr/>
            </p:nvSpPr>
            <p:spPr>
              <a:xfrm>
                <a:off x="581192" y="3429000"/>
                <a:ext cx="7306552" cy="1104470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  <m:t>𝑧</m:t>
                          </m:r>
                        </m:e>
                        <m:sub>
                          <m:acc>
                            <m:accPr>
                              <m:chr m:val="̅"/>
                              <m:ctrlPr>
                                <a:rPr lang="en-US" sz="24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sz="24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</m:acc>
                        </m:sub>
                      </m:sSub>
                      <m:r>
                        <a:rPr lang="en-US" sz="24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24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acc>
                            <m:accPr>
                              <m:chr m:val="̅"/>
                              <m:ctrlPr>
                                <a:rPr lang="en-US" sz="24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sz="24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</m:acc>
                          <m:r>
                            <a:rPr lang="en-US" sz="24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sSub>
                            <m:sSubPr>
                              <m:ctrlPr>
                                <a:rPr lang="en-US" sz="24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</a:rPr>
                                <m:t>𝜇</m:t>
                              </m:r>
                            </m:e>
                            <m:sub>
                              <m:acc>
                                <m:accPr>
                                  <m:chr m:val="̅"/>
                                  <m:ctrlPr>
                                    <a:rPr lang="en-US" sz="2400" b="0" i="1" smtClean="0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en-US" sz="2400" b="0" i="1" smtClean="0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e>
                              </m:acc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en-US" sz="24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</a:rPr>
                                <m:t>𝜎</m:t>
                              </m:r>
                            </m:e>
                            <m:sub>
                              <m:acc>
                                <m:accPr>
                                  <m:chr m:val="̅"/>
                                  <m:ctrlPr>
                                    <a:rPr lang="en-US" sz="2400" b="0" i="1" smtClean="0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en-US" sz="2400" b="0" i="1" smtClean="0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e>
                              </m:acc>
                            </m:sub>
                          </m:sSub>
                        </m:den>
                      </m:f>
                      <m:r>
                        <a:rPr lang="en-US" sz="24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24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acc>
                            <m:accPr>
                              <m:chr m:val="̅"/>
                              <m:ctrlPr>
                                <a:rPr lang="en-US" sz="24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sz="24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</m:acc>
                          <m:r>
                            <a:rPr lang="en-US" sz="24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sz="24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  <m:t>𝜇</m:t>
                          </m:r>
                        </m:num>
                        <m:den>
                          <m:d>
                            <m:dPr>
                              <m:ctrlPr>
                                <a:rPr lang="en-US" sz="24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en-US" sz="2400" b="0" i="1" smtClean="0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sz="2400" b="0" i="1" smtClean="0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</a:rPr>
                                    <m:t>𝜎</m:t>
                                  </m:r>
                                </m:num>
                                <m:den>
                                  <m:rad>
                                    <m:radPr>
                                      <m:degHide m:val="on"/>
                                      <m:ctrlPr>
                                        <a:rPr lang="en-US" sz="2400" b="0" i="1" smtClean="0">
                                          <a:solidFill>
                                            <a:schemeClr val="accent2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radPr>
                                    <m:deg/>
                                    <m:e>
                                      <m:r>
                                        <a:rPr lang="en-US" sz="2400" b="0" i="1" smtClean="0">
                                          <a:solidFill>
                                            <a:schemeClr val="accent2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𝑛</m:t>
                                      </m:r>
                                    </m:e>
                                  </m:rad>
                                </m:den>
                              </m:f>
                            </m:e>
                          </m:d>
                        </m:den>
                      </m:f>
                      <m:r>
                        <a:rPr lang="en-US" sz="24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24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4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  <m:t>5000−4504</m:t>
                          </m:r>
                        </m:num>
                        <m:den>
                          <m:f>
                            <m:fPr>
                              <m:ctrlPr>
                                <a:rPr lang="en-US" sz="24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24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</a:rPr>
                                <m:t>1937</m:t>
                              </m:r>
                            </m:num>
                            <m:den>
                              <m:rad>
                                <m:radPr>
                                  <m:degHide m:val="on"/>
                                  <m:ctrlPr>
                                    <a:rPr lang="en-US" sz="2400" b="0" i="1" smtClean="0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radPr>
                                <m:deg/>
                                <m:e>
                                  <m:r>
                                    <a:rPr lang="en-US" sz="2400" b="0" i="1" smtClean="0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</a:rPr>
                                    <m:t>50</m:t>
                                  </m:r>
                                </m:e>
                              </m:rad>
                            </m:den>
                          </m:f>
                        </m:den>
                      </m:f>
                      <m:r>
                        <a:rPr lang="en-US" sz="24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24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4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  <m:t>496</m:t>
                          </m:r>
                        </m:num>
                        <m:den>
                          <m:r>
                            <a:rPr lang="en-US" sz="24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  <m:t>273.93</m:t>
                          </m:r>
                        </m:den>
                      </m:f>
                      <m:r>
                        <a:rPr lang="en-US" sz="24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=1.81</m:t>
                      </m:r>
                    </m:oMath>
                  </m:oMathPara>
                </a14:m>
                <a:endParaRPr lang="en-US" sz="1600" dirty="0">
                  <a:solidFill>
                    <a:schemeClr val="accent2"/>
                  </a:solidFill>
                </a:endParaRPr>
              </a:p>
            </p:txBody>
          </p:sp>
        </mc:Choice>
        <mc:Fallback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78F47481-D3EC-C758-A69B-0C371ADBF9F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1192" y="3429000"/>
                <a:ext cx="7306552" cy="1104470"/>
              </a:xfrm>
              <a:prstGeom prst="rect">
                <a:avLst/>
              </a:prstGeom>
              <a:blipFill>
                <a:blip r:embed="rId2"/>
                <a:stretch>
                  <a:fillRect t="-2273" b="-681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652939279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A655A30C-F636-10A7-F6E1-DBD2FD1D26D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1192" y="2180496"/>
            <a:ext cx="11029615" cy="4258011"/>
          </a:xfrm>
        </p:spPr>
        <p:txBody>
          <a:bodyPr>
            <a:normAutofit/>
          </a:bodyPr>
          <a:lstStyle/>
          <a:p>
            <a:r>
              <a:rPr lang="en-US" dirty="0"/>
              <a:t>The average daily number of total users is 4,504 with a standard deviation of 1,937.  What is the probability that </a:t>
            </a:r>
            <a:r>
              <a:rPr lang="en-US" b="1" dirty="0"/>
              <a:t>a sample of 50 days </a:t>
            </a:r>
            <a:r>
              <a:rPr lang="en-US" dirty="0"/>
              <a:t>has </a:t>
            </a:r>
            <a:r>
              <a:rPr lang="en-US" b="1" dirty="0"/>
              <a:t>an average </a:t>
            </a:r>
            <a:r>
              <a:rPr lang="en-US" dirty="0"/>
              <a:t>between 4,000 and 5,000 total users?</a:t>
            </a:r>
          </a:p>
          <a:p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EF6C08A8-2B32-2D69-2689-196A3D9690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Sampling Distribution Bike Data Example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78F47481-D3EC-C758-A69B-0C371ADBF9F6}"/>
                  </a:ext>
                </a:extLst>
              </p:cNvPr>
              <p:cNvSpPr txBox="1"/>
              <p:nvPr/>
            </p:nvSpPr>
            <p:spPr>
              <a:xfrm>
                <a:off x="581192" y="3429000"/>
                <a:ext cx="7306552" cy="1104470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  <m:t>𝑧</m:t>
                          </m:r>
                        </m:e>
                        <m:sub>
                          <m:acc>
                            <m:accPr>
                              <m:chr m:val="̅"/>
                              <m:ctrlPr>
                                <a:rPr lang="en-US" sz="24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sz="24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</m:acc>
                        </m:sub>
                      </m:sSub>
                      <m:r>
                        <a:rPr lang="en-US" sz="24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24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acc>
                            <m:accPr>
                              <m:chr m:val="̅"/>
                              <m:ctrlPr>
                                <a:rPr lang="en-US" sz="24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sz="24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</m:acc>
                          <m:r>
                            <a:rPr lang="en-US" sz="24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sSub>
                            <m:sSubPr>
                              <m:ctrlPr>
                                <a:rPr lang="en-US" sz="24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</a:rPr>
                                <m:t>𝜇</m:t>
                              </m:r>
                            </m:e>
                            <m:sub>
                              <m:acc>
                                <m:accPr>
                                  <m:chr m:val="̅"/>
                                  <m:ctrlPr>
                                    <a:rPr lang="en-US" sz="2400" b="0" i="1" smtClean="0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en-US" sz="2400" b="0" i="1" smtClean="0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e>
                              </m:acc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en-US" sz="24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</a:rPr>
                                <m:t>𝜎</m:t>
                              </m:r>
                            </m:e>
                            <m:sub>
                              <m:acc>
                                <m:accPr>
                                  <m:chr m:val="̅"/>
                                  <m:ctrlPr>
                                    <a:rPr lang="en-US" sz="2400" b="0" i="1" smtClean="0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en-US" sz="2400" b="0" i="1" smtClean="0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e>
                              </m:acc>
                            </m:sub>
                          </m:sSub>
                        </m:den>
                      </m:f>
                      <m:r>
                        <a:rPr lang="en-US" sz="24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24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acc>
                            <m:accPr>
                              <m:chr m:val="̅"/>
                              <m:ctrlPr>
                                <a:rPr lang="en-US" sz="24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sz="24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</m:acc>
                          <m:r>
                            <a:rPr lang="en-US" sz="24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sz="24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  <m:t>𝜇</m:t>
                          </m:r>
                        </m:num>
                        <m:den>
                          <m:d>
                            <m:dPr>
                              <m:ctrlPr>
                                <a:rPr lang="en-US" sz="24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en-US" sz="2400" b="0" i="1" smtClean="0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sz="2400" b="0" i="1" smtClean="0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</a:rPr>
                                    <m:t>𝜎</m:t>
                                  </m:r>
                                </m:num>
                                <m:den>
                                  <m:rad>
                                    <m:radPr>
                                      <m:degHide m:val="on"/>
                                      <m:ctrlPr>
                                        <a:rPr lang="en-US" sz="2400" b="0" i="1" smtClean="0">
                                          <a:solidFill>
                                            <a:schemeClr val="accent2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radPr>
                                    <m:deg/>
                                    <m:e>
                                      <m:r>
                                        <a:rPr lang="en-US" sz="2400" b="0" i="1" smtClean="0">
                                          <a:solidFill>
                                            <a:schemeClr val="accent2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𝑛</m:t>
                                      </m:r>
                                    </m:e>
                                  </m:rad>
                                </m:den>
                              </m:f>
                            </m:e>
                          </m:d>
                        </m:den>
                      </m:f>
                      <m:r>
                        <a:rPr lang="en-US" sz="24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24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4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  <m:t>5000−4504</m:t>
                          </m:r>
                        </m:num>
                        <m:den>
                          <m:f>
                            <m:fPr>
                              <m:ctrlPr>
                                <a:rPr lang="en-US" sz="24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24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</a:rPr>
                                <m:t>1937</m:t>
                              </m:r>
                            </m:num>
                            <m:den>
                              <m:rad>
                                <m:radPr>
                                  <m:degHide m:val="on"/>
                                  <m:ctrlPr>
                                    <a:rPr lang="en-US" sz="2400" b="0" i="1" smtClean="0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radPr>
                                <m:deg/>
                                <m:e>
                                  <m:r>
                                    <a:rPr lang="en-US" sz="2400" b="0" i="1" smtClean="0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</a:rPr>
                                    <m:t>50</m:t>
                                  </m:r>
                                </m:e>
                              </m:rad>
                            </m:den>
                          </m:f>
                        </m:den>
                      </m:f>
                      <m:r>
                        <a:rPr lang="en-US" sz="24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24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4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  <m:t>496</m:t>
                          </m:r>
                        </m:num>
                        <m:den>
                          <m:r>
                            <a:rPr lang="en-US" sz="24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  <m:t>273.93</m:t>
                          </m:r>
                        </m:den>
                      </m:f>
                      <m:r>
                        <a:rPr lang="en-US" sz="24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=1.81</m:t>
                      </m:r>
                    </m:oMath>
                  </m:oMathPara>
                </a14:m>
                <a:endParaRPr lang="en-US" sz="1600" dirty="0">
                  <a:solidFill>
                    <a:schemeClr val="accent2"/>
                  </a:solidFill>
                </a:endParaRPr>
              </a:p>
            </p:txBody>
          </p:sp>
        </mc:Choice>
        <mc:Fallback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78F47481-D3EC-C758-A69B-0C371ADBF9F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1192" y="3429000"/>
                <a:ext cx="7306552" cy="1104470"/>
              </a:xfrm>
              <a:prstGeom prst="rect">
                <a:avLst/>
              </a:prstGeom>
              <a:blipFill>
                <a:blip r:embed="rId2"/>
                <a:stretch>
                  <a:fillRect t="-2273" b="-681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1D2AE5DB-6E8B-83BF-532E-4F148B07FB7A}"/>
                  </a:ext>
                </a:extLst>
              </p:cNvPr>
              <p:cNvSpPr txBox="1"/>
              <p:nvPr/>
            </p:nvSpPr>
            <p:spPr>
              <a:xfrm>
                <a:off x="8492389" y="3611903"/>
                <a:ext cx="3118418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𝑃</m:t>
                      </m:r>
                      <m:d>
                        <m:dPr>
                          <m:ctrlPr>
                            <a:rPr lang="en-US" sz="24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sz="24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</a:rPr>
                                <m:t>𝑧</m:t>
                              </m:r>
                            </m:e>
                            <m:sub>
                              <m:acc>
                                <m:accPr>
                                  <m:chr m:val="̅"/>
                                  <m:ctrlPr>
                                    <a:rPr lang="en-US" sz="2400" b="0" i="1" smtClean="0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en-US" sz="2400" b="0" i="1" smtClean="0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e>
                              </m:acc>
                            </m:sub>
                          </m:sSub>
                          <m:r>
                            <a:rPr lang="en-US" sz="24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  <m:t>≤1.81</m:t>
                          </m:r>
                        </m:e>
                      </m:d>
                      <m:r>
                        <a:rPr lang="en-US" sz="24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=0.9649</m:t>
                      </m:r>
                    </m:oMath>
                  </m:oMathPara>
                </a14:m>
                <a:endParaRPr lang="en-US" dirty="0">
                  <a:solidFill>
                    <a:schemeClr val="accent2"/>
                  </a:solidFill>
                </a:endParaRPr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1D2AE5DB-6E8B-83BF-532E-4F148B07FB7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92389" y="3611903"/>
                <a:ext cx="3118418" cy="369332"/>
              </a:xfrm>
              <a:prstGeom prst="rect">
                <a:avLst/>
              </a:prstGeom>
              <a:blipFill>
                <a:blip r:embed="rId3"/>
                <a:stretch>
                  <a:fillRect l="-1619" r="-1215" b="-1333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318068651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A655A30C-F636-10A7-F6E1-DBD2FD1D26D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1192" y="2180496"/>
            <a:ext cx="11029615" cy="4258011"/>
          </a:xfrm>
        </p:spPr>
        <p:txBody>
          <a:bodyPr>
            <a:normAutofit/>
          </a:bodyPr>
          <a:lstStyle/>
          <a:p>
            <a:r>
              <a:rPr lang="en-US" dirty="0"/>
              <a:t>The average daily number of total users is 4,504 with a standard deviation of 1,937.  What is the probability that </a:t>
            </a:r>
            <a:r>
              <a:rPr lang="en-US" b="1" dirty="0"/>
              <a:t>a sample of 50 days </a:t>
            </a:r>
            <a:r>
              <a:rPr lang="en-US" dirty="0"/>
              <a:t>has </a:t>
            </a:r>
            <a:r>
              <a:rPr lang="en-US" b="1" dirty="0"/>
              <a:t>an average </a:t>
            </a:r>
            <a:r>
              <a:rPr lang="en-US" dirty="0"/>
              <a:t>between 4,000 and 5,000 total users?</a:t>
            </a:r>
          </a:p>
          <a:p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EF6C08A8-2B32-2D69-2689-196A3D9690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Sampling Distribution Bike Data Example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0E8BF819-293A-0C44-197A-53BA6CFFEA04}"/>
              </a:ext>
            </a:extLst>
          </p:cNvPr>
          <p:cNvCxnSpPr/>
          <p:nvPr/>
        </p:nvCxnSpPr>
        <p:spPr>
          <a:xfrm>
            <a:off x="2669969" y="6426407"/>
            <a:ext cx="6477000" cy="0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83EBF52A-1E35-F175-D40E-627F01A4A230}"/>
                  </a:ext>
                </a:extLst>
              </p:cNvPr>
              <p:cNvSpPr txBox="1"/>
              <p:nvPr/>
            </p:nvSpPr>
            <p:spPr>
              <a:xfrm>
                <a:off x="5494894" y="6450116"/>
                <a:ext cx="827150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4,504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83EBF52A-1E35-F175-D40E-627F01A4A23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94894" y="6450116"/>
                <a:ext cx="827150" cy="369332"/>
              </a:xfrm>
              <a:prstGeom prst="rect">
                <a:avLst/>
              </a:prstGeom>
              <a:blipFill>
                <a:blip r:embed="rId2"/>
                <a:stretch>
                  <a:fillRect l="-6061" r="-9091" b="-645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B345E9D5-04BF-63A9-9B0C-ECCE7C459CA4}"/>
                  </a:ext>
                </a:extLst>
              </p:cNvPr>
              <p:cNvSpPr txBox="1"/>
              <p:nvPr/>
            </p:nvSpPr>
            <p:spPr>
              <a:xfrm>
                <a:off x="6755097" y="3598308"/>
                <a:ext cx="1707583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𝜎</m:t>
                          </m:r>
                        </m:e>
                        <m:sub>
                          <m:acc>
                            <m:accPr>
                              <m:chr m:val="̅"/>
                              <m:ctrlP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</m:acc>
                        </m:sub>
                      </m:sSub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400" b="0" i="0" smtClean="0">
                          <a:latin typeface="Cambria Math" panose="02040503050406030204" pitchFamily="18" charset="0"/>
                        </a:rPr>
                        <m:t>273.93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B345E9D5-04BF-63A9-9B0C-ECCE7C459CA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55097" y="3598308"/>
                <a:ext cx="1707583" cy="369332"/>
              </a:xfrm>
              <a:prstGeom prst="rect">
                <a:avLst/>
              </a:prstGeom>
              <a:blipFill>
                <a:blip r:embed="rId3"/>
                <a:stretch>
                  <a:fillRect l="-1471" r="-2941" b="-100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A398C760-15D9-4996-A4A1-F6D83DDAB052}"/>
                  </a:ext>
                </a:extLst>
              </p:cNvPr>
              <p:cNvSpPr txBox="1"/>
              <p:nvPr/>
            </p:nvSpPr>
            <p:spPr>
              <a:xfrm>
                <a:off x="6755097" y="6450116"/>
                <a:ext cx="827150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5,000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A398C760-15D9-4996-A4A1-F6D83DDAB05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55097" y="6450116"/>
                <a:ext cx="827150" cy="369332"/>
              </a:xfrm>
              <a:prstGeom prst="rect">
                <a:avLst/>
              </a:prstGeom>
              <a:blipFill>
                <a:blip r:embed="rId4"/>
                <a:stretch>
                  <a:fillRect l="-7463" r="-5970" b="-645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Freeform 17">
            <a:extLst>
              <a:ext uri="{FF2B5EF4-FFF2-40B4-BE49-F238E27FC236}">
                <a16:creationId xmlns:a16="http://schemas.microsoft.com/office/drawing/2014/main" id="{7511E292-F7EC-5BE9-E082-85E91A33EA81}"/>
              </a:ext>
            </a:extLst>
          </p:cNvPr>
          <p:cNvSpPr>
            <a:spLocks/>
          </p:cNvSpPr>
          <p:nvPr/>
        </p:nvSpPr>
        <p:spPr bwMode="auto">
          <a:xfrm>
            <a:off x="3622209" y="3429000"/>
            <a:ext cx="4610360" cy="3007923"/>
          </a:xfrm>
          <a:custGeom>
            <a:avLst/>
            <a:gdLst>
              <a:gd name="T0" fmla="*/ 1441 w 2981"/>
              <a:gd name="T1" fmla="*/ 15 h 1496"/>
              <a:gd name="T2" fmla="*/ 1351 w 2981"/>
              <a:gd name="T3" fmla="*/ 84 h 1496"/>
              <a:gd name="T4" fmla="*/ 1290 w 2981"/>
              <a:gd name="T5" fmla="*/ 168 h 1496"/>
              <a:gd name="T6" fmla="*/ 1241 w 2981"/>
              <a:gd name="T7" fmla="*/ 252 h 1496"/>
              <a:gd name="T8" fmla="*/ 1197 w 2981"/>
              <a:gd name="T9" fmla="*/ 334 h 1496"/>
              <a:gd name="T10" fmla="*/ 1163 w 2981"/>
              <a:gd name="T11" fmla="*/ 408 h 1496"/>
              <a:gd name="T12" fmla="*/ 1123 w 2981"/>
              <a:gd name="T13" fmla="*/ 505 h 1496"/>
              <a:gd name="T14" fmla="*/ 1087 w 2981"/>
              <a:gd name="T15" fmla="*/ 590 h 1496"/>
              <a:gd name="T16" fmla="*/ 1053 w 2981"/>
              <a:gd name="T17" fmla="*/ 674 h 1496"/>
              <a:gd name="T18" fmla="*/ 1023 w 2981"/>
              <a:gd name="T19" fmla="*/ 755 h 1496"/>
              <a:gd name="T20" fmla="*/ 987 w 2981"/>
              <a:gd name="T21" fmla="*/ 846 h 1496"/>
              <a:gd name="T22" fmla="*/ 951 w 2981"/>
              <a:gd name="T23" fmla="*/ 928 h 1496"/>
              <a:gd name="T24" fmla="*/ 914 w 2981"/>
              <a:gd name="T25" fmla="*/ 1008 h 1496"/>
              <a:gd name="T26" fmla="*/ 858 w 2981"/>
              <a:gd name="T27" fmla="*/ 1100 h 1496"/>
              <a:gd name="T28" fmla="*/ 781 w 2981"/>
              <a:gd name="T29" fmla="*/ 1190 h 1496"/>
              <a:gd name="T30" fmla="*/ 709 w 2981"/>
              <a:gd name="T31" fmla="*/ 1253 h 1496"/>
              <a:gd name="T32" fmla="*/ 606 w 2981"/>
              <a:gd name="T33" fmla="*/ 1316 h 1496"/>
              <a:gd name="T34" fmla="*/ 508 w 2981"/>
              <a:gd name="T35" fmla="*/ 1357 h 1496"/>
              <a:gd name="T36" fmla="*/ 401 w 2981"/>
              <a:gd name="T37" fmla="*/ 1390 h 1496"/>
              <a:gd name="T38" fmla="*/ 312 w 2981"/>
              <a:gd name="T39" fmla="*/ 1415 h 1496"/>
              <a:gd name="T40" fmla="*/ 190 w 2981"/>
              <a:gd name="T41" fmla="*/ 1441 h 1496"/>
              <a:gd name="T42" fmla="*/ 94 w 2981"/>
              <a:gd name="T43" fmla="*/ 1461 h 1496"/>
              <a:gd name="T44" fmla="*/ 2981 w 2981"/>
              <a:gd name="T45" fmla="*/ 1496 h 1496"/>
              <a:gd name="T46" fmla="*/ 2849 w 2981"/>
              <a:gd name="T47" fmla="*/ 1461 h 1496"/>
              <a:gd name="T48" fmla="*/ 2786 w 2981"/>
              <a:gd name="T49" fmla="*/ 1448 h 1496"/>
              <a:gd name="T50" fmla="*/ 2647 w 2981"/>
              <a:gd name="T51" fmla="*/ 1410 h 1496"/>
              <a:gd name="T52" fmla="*/ 2521 w 2981"/>
              <a:gd name="T53" fmla="*/ 1367 h 1496"/>
              <a:gd name="T54" fmla="*/ 2394 w 2981"/>
              <a:gd name="T55" fmla="*/ 1314 h 1496"/>
              <a:gd name="T56" fmla="*/ 2358 w 2981"/>
              <a:gd name="T57" fmla="*/ 1293 h 1496"/>
              <a:gd name="T58" fmla="*/ 2279 w 2981"/>
              <a:gd name="T59" fmla="*/ 1237 h 1496"/>
              <a:gd name="T60" fmla="*/ 2213 w 2981"/>
              <a:gd name="T61" fmla="*/ 1168 h 1496"/>
              <a:gd name="T62" fmla="*/ 2144 w 2981"/>
              <a:gd name="T63" fmla="*/ 1078 h 1496"/>
              <a:gd name="T64" fmla="*/ 2102 w 2981"/>
              <a:gd name="T65" fmla="*/ 1011 h 1496"/>
              <a:gd name="T66" fmla="*/ 2066 w 2981"/>
              <a:gd name="T67" fmla="*/ 931 h 1496"/>
              <a:gd name="T68" fmla="*/ 2037 w 2981"/>
              <a:gd name="T69" fmla="*/ 861 h 1496"/>
              <a:gd name="T70" fmla="*/ 2008 w 2981"/>
              <a:gd name="T71" fmla="*/ 791 h 1496"/>
              <a:gd name="T72" fmla="*/ 1967 w 2981"/>
              <a:gd name="T73" fmla="*/ 697 h 1496"/>
              <a:gd name="T74" fmla="*/ 1928 w 2981"/>
              <a:gd name="T75" fmla="*/ 608 h 1496"/>
              <a:gd name="T76" fmla="*/ 1882 w 2981"/>
              <a:gd name="T77" fmla="*/ 507 h 1496"/>
              <a:gd name="T78" fmla="*/ 1838 w 2981"/>
              <a:gd name="T79" fmla="*/ 411 h 1496"/>
              <a:gd name="T80" fmla="*/ 1794 w 2981"/>
              <a:gd name="T81" fmla="*/ 320 h 1496"/>
              <a:gd name="T82" fmla="*/ 1762 w 2981"/>
              <a:gd name="T83" fmla="*/ 259 h 1496"/>
              <a:gd name="T84" fmla="*/ 1727 w 2981"/>
              <a:gd name="T85" fmla="*/ 191 h 1496"/>
              <a:gd name="T86" fmla="*/ 1696 w 2981"/>
              <a:gd name="T87" fmla="*/ 146 h 1496"/>
              <a:gd name="T88" fmla="*/ 1676 w 2981"/>
              <a:gd name="T89" fmla="*/ 121 h 1496"/>
              <a:gd name="T90" fmla="*/ 1642 w 2981"/>
              <a:gd name="T91" fmla="*/ 80 h 1496"/>
              <a:gd name="T92" fmla="*/ 1598 w 2981"/>
              <a:gd name="T93" fmla="*/ 38 h 1496"/>
              <a:gd name="T94" fmla="*/ 1533 w 2981"/>
              <a:gd name="T95" fmla="*/ 5 h 149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</a:cxnLst>
            <a:rect l="0" t="0" r="r" b="b"/>
            <a:pathLst>
              <a:path w="2981" h="1496">
                <a:moveTo>
                  <a:pt x="1503" y="0"/>
                </a:moveTo>
                <a:lnTo>
                  <a:pt x="1474" y="7"/>
                </a:lnTo>
                <a:lnTo>
                  <a:pt x="1441" y="15"/>
                </a:lnTo>
                <a:lnTo>
                  <a:pt x="1406" y="34"/>
                </a:lnTo>
                <a:lnTo>
                  <a:pt x="1377" y="58"/>
                </a:lnTo>
                <a:lnTo>
                  <a:pt x="1351" y="84"/>
                </a:lnTo>
                <a:lnTo>
                  <a:pt x="1329" y="109"/>
                </a:lnTo>
                <a:lnTo>
                  <a:pt x="1311" y="135"/>
                </a:lnTo>
                <a:lnTo>
                  <a:pt x="1290" y="168"/>
                </a:lnTo>
                <a:lnTo>
                  <a:pt x="1276" y="190"/>
                </a:lnTo>
                <a:lnTo>
                  <a:pt x="1258" y="223"/>
                </a:lnTo>
                <a:lnTo>
                  <a:pt x="1241" y="252"/>
                </a:lnTo>
                <a:lnTo>
                  <a:pt x="1222" y="285"/>
                </a:lnTo>
                <a:lnTo>
                  <a:pt x="1211" y="307"/>
                </a:lnTo>
                <a:lnTo>
                  <a:pt x="1197" y="334"/>
                </a:lnTo>
                <a:lnTo>
                  <a:pt x="1186" y="360"/>
                </a:lnTo>
                <a:lnTo>
                  <a:pt x="1175" y="383"/>
                </a:lnTo>
                <a:lnTo>
                  <a:pt x="1163" y="408"/>
                </a:lnTo>
                <a:lnTo>
                  <a:pt x="1151" y="439"/>
                </a:lnTo>
                <a:lnTo>
                  <a:pt x="1136" y="476"/>
                </a:lnTo>
                <a:lnTo>
                  <a:pt x="1123" y="505"/>
                </a:lnTo>
                <a:lnTo>
                  <a:pt x="1114" y="526"/>
                </a:lnTo>
                <a:lnTo>
                  <a:pt x="1099" y="558"/>
                </a:lnTo>
                <a:lnTo>
                  <a:pt x="1087" y="590"/>
                </a:lnTo>
                <a:lnTo>
                  <a:pt x="1077" y="612"/>
                </a:lnTo>
                <a:lnTo>
                  <a:pt x="1063" y="646"/>
                </a:lnTo>
                <a:lnTo>
                  <a:pt x="1053" y="674"/>
                </a:lnTo>
                <a:lnTo>
                  <a:pt x="1043" y="701"/>
                </a:lnTo>
                <a:lnTo>
                  <a:pt x="1033" y="728"/>
                </a:lnTo>
                <a:lnTo>
                  <a:pt x="1023" y="755"/>
                </a:lnTo>
                <a:lnTo>
                  <a:pt x="1013" y="781"/>
                </a:lnTo>
                <a:lnTo>
                  <a:pt x="1002" y="809"/>
                </a:lnTo>
                <a:lnTo>
                  <a:pt x="987" y="846"/>
                </a:lnTo>
                <a:lnTo>
                  <a:pt x="972" y="881"/>
                </a:lnTo>
                <a:lnTo>
                  <a:pt x="962" y="904"/>
                </a:lnTo>
                <a:lnTo>
                  <a:pt x="951" y="928"/>
                </a:lnTo>
                <a:lnTo>
                  <a:pt x="941" y="953"/>
                </a:lnTo>
                <a:lnTo>
                  <a:pt x="930" y="977"/>
                </a:lnTo>
                <a:lnTo>
                  <a:pt x="914" y="1008"/>
                </a:lnTo>
                <a:lnTo>
                  <a:pt x="898" y="1040"/>
                </a:lnTo>
                <a:lnTo>
                  <a:pt x="879" y="1070"/>
                </a:lnTo>
                <a:lnTo>
                  <a:pt x="858" y="1100"/>
                </a:lnTo>
                <a:lnTo>
                  <a:pt x="836" y="1130"/>
                </a:lnTo>
                <a:lnTo>
                  <a:pt x="810" y="1158"/>
                </a:lnTo>
                <a:lnTo>
                  <a:pt x="781" y="1190"/>
                </a:lnTo>
                <a:lnTo>
                  <a:pt x="761" y="1209"/>
                </a:lnTo>
                <a:lnTo>
                  <a:pt x="737" y="1230"/>
                </a:lnTo>
                <a:lnTo>
                  <a:pt x="709" y="1253"/>
                </a:lnTo>
                <a:lnTo>
                  <a:pt x="686" y="1269"/>
                </a:lnTo>
                <a:lnTo>
                  <a:pt x="654" y="1289"/>
                </a:lnTo>
                <a:lnTo>
                  <a:pt x="606" y="1316"/>
                </a:lnTo>
                <a:lnTo>
                  <a:pt x="566" y="1334"/>
                </a:lnTo>
                <a:lnTo>
                  <a:pt x="536" y="1345"/>
                </a:lnTo>
                <a:lnTo>
                  <a:pt x="508" y="1357"/>
                </a:lnTo>
                <a:lnTo>
                  <a:pt x="473" y="1370"/>
                </a:lnTo>
                <a:lnTo>
                  <a:pt x="437" y="1381"/>
                </a:lnTo>
                <a:lnTo>
                  <a:pt x="401" y="1390"/>
                </a:lnTo>
                <a:lnTo>
                  <a:pt x="374" y="1398"/>
                </a:lnTo>
                <a:lnTo>
                  <a:pt x="341" y="1407"/>
                </a:lnTo>
                <a:lnTo>
                  <a:pt x="312" y="1415"/>
                </a:lnTo>
                <a:lnTo>
                  <a:pt x="274" y="1423"/>
                </a:lnTo>
                <a:lnTo>
                  <a:pt x="230" y="1433"/>
                </a:lnTo>
                <a:lnTo>
                  <a:pt x="190" y="1441"/>
                </a:lnTo>
                <a:lnTo>
                  <a:pt x="160" y="1448"/>
                </a:lnTo>
                <a:lnTo>
                  <a:pt x="131" y="1454"/>
                </a:lnTo>
                <a:lnTo>
                  <a:pt x="94" y="1461"/>
                </a:lnTo>
                <a:lnTo>
                  <a:pt x="51" y="1473"/>
                </a:lnTo>
                <a:lnTo>
                  <a:pt x="0" y="1494"/>
                </a:lnTo>
                <a:lnTo>
                  <a:pt x="2981" y="1496"/>
                </a:lnTo>
                <a:lnTo>
                  <a:pt x="2933" y="1478"/>
                </a:lnTo>
                <a:lnTo>
                  <a:pt x="2883" y="1467"/>
                </a:lnTo>
                <a:lnTo>
                  <a:pt x="2849" y="1461"/>
                </a:lnTo>
                <a:lnTo>
                  <a:pt x="2809" y="1453"/>
                </a:lnTo>
                <a:lnTo>
                  <a:pt x="2761" y="1441"/>
                </a:lnTo>
                <a:lnTo>
                  <a:pt x="2786" y="1448"/>
                </a:lnTo>
                <a:lnTo>
                  <a:pt x="2731" y="1433"/>
                </a:lnTo>
                <a:lnTo>
                  <a:pt x="2700" y="1425"/>
                </a:lnTo>
                <a:lnTo>
                  <a:pt x="2647" y="1410"/>
                </a:lnTo>
                <a:lnTo>
                  <a:pt x="2599" y="1394"/>
                </a:lnTo>
                <a:lnTo>
                  <a:pt x="2559" y="1380"/>
                </a:lnTo>
                <a:lnTo>
                  <a:pt x="2521" y="1367"/>
                </a:lnTo>
                <a:lnTo>
                  <a:pt x="2478" y="1352"/>
                </a:lnTo>
                <a:lnTo>
                  <a:pt x="2442" y="1337"/>
                </a:lnTo>
                <a:lnTo>
                  <a:pt x="2394" y="1314"/>
                </a:lnTo>
                <a:lnTo>
                  <a:pt x="2374" y="1302"/>
                </a:lnTo>
                <a:lnTo>
                  <a:pt x="2373" y="1302"/>
                </a:lnTo>
                <a:lnTo>
                  <a:pt x="2358" y="1293"/>
                </a:lnTo>
                <a:lnTo>
                  <a:pt x="2331" y="1278"/>
                </a:lnTo>
                <a:lnTo>
                  <a:pt x="2305" y="1259"/>
                </a:lnTo>
                <a:lnTo>
                  <a:pt x="2279" y="1237"/>
                </a:lnTo>
                <a:lnTo>
                  <a:pt x="2260" y="1219"/>
                </a:lnTo>
                <a:lnTo>
                  <a:pt x="2238" y="1198"/>
                </a:lnTo>
                <a:lnTo>
                  <a:pt x="2213" y="1168"/>
                </a:lnTo>
                <a:lnTo>
                  <a:pt x="2188" y="1137"/>
                </a:lnTo>
                <a:lnTo>
                  <a:pt x="2167" y="1108"/>
                </a:lnTo>
                <a:lnTo>
                  <a:pt x="2144" y="1078"/>
                </a:lnTo>
                <a:lnTo>
                  <a:pt x="2129" y="1053"/>
                </a:lnTo>
                <a:lnTo>
                  <a:pt x="2115" y="1033"/>
                </a:lnTo>
                <a:lnTo>
                  <a:pt x="2102" y="1011"/>
                </a:lnTo>
                <a:lnTo>
                  <a:pt x="2089" y="986"/>
                </a:lnTo>
                <a:lnTo>
                  <a:pt x="2077" y="959"/>
                </a:lnTo>
                <a:lnTo>
                  <a:pt x="2066" y="931"/>
                </a:lnTo>
                <a:lnTo>
                  <a:pt x="2055" y="902"/>
                </a:lnTo>
                <a:lnTo>
                  <a:pt x="2046" y="883"/>
                </a:lnTo>
                <a:lnTo>
                  <a:pt x="2037" y="861"/>
                </a:lnTo>
                <a:lnTo>
                  <a:pt x="2028" y="839"/>
                </a:lnTo>
                <a:lnTo>
                  <a:pt x="2018" y="818"/>
                </a:lnTo>
                <a:lnTo>
                  <a:pt x="2008" y="791"/>
                </a:lnTo>
                <a:lnTo>
                  <a:pt x="1996" y="763"/>
                </a:lnTo>
                <a:lnTo>
                  <a:pt x="1981" y="725"/>
                </a:lnTo>
                <a:lnTo>
                  <a:pt x="1967" y="697"/>
                </a:lnTo>
                <a:lnTo>
                  <a:pt x="1952" y="667"/>
                </a:lnTo>
                <a:lnTo>
                  <a:pt x="1938" y="634"/>
                </a:lnTo>
                <a:lnTo>
                  <a:pt x="1928" y="608"/>
                </a:lnTo>
                <a:lnTo>
                  <a:pt x="1914" y="577"/>
                </a:lnTo>
                <a:lnTo>
                  <a:pt x="1903" y="549"/>
                </a:lnTo>
                <a:lnTo>
                  <a:pt x="1882" y="507"/>
                </a:lnTo>
                <a:lnTo>
                  <a:pt x="1866" y="468"/>
                </a:lnTo>
                <a:lnTo>
                  <a:pt x="1850" y="434"/>
                </a:lnTo>
                <a:lnTo>
                  <a:pt x="1838" y="411"/>
                </a:lnTo>
                <a:lnTo>
                  <a:pt x="1824" y="381"/>
                </a:lnTo>
                <a:lnTo>
                  <a:pt x="1807" y="346"/>
                </a:lnTo>
                <a:lnTo>
                  <a:pt x="1794" y="320"/>
                </a:lnTo>
                <a:lnTo>
                  <a:pt x="1783" y="301"/>
                </a:lnTo>
                <a:lnTo>
                  <a:pt x="1776" y="285"/>
                </a:lnTo>
                <a:lnTo>
                  <a:pt x="1762" y="259"/>
                </a:lnTo>
                <a:lnTo>
                  <a:pt x="1749" y="234"/>
                </a:lnTo>
                <a:lnTo>
                  <a:pt x="1738" y="213"/>
                </a:lnTo>
                <a:lnTo>
                  <a:pt x="1727" y="191"/>
                </a:lnTo>
                <a:lnTo>
                  <a:pt x="1714" y="172"/>
                </a:lnTo>
                <a:lnTo>
                  <a:pt x="1703" y="160"/>
                </a:lnTo>
                <a:lnTo>
                  <a:pt x="1696" y="146"/>
                </a:lnTo>
                <a:lnTo>
                  <a:pt x="1689" y="136"/>
                </a:lnTo>
                <a:lnTo>
                  <a:pt x="1681" y="126"/>
                </a:lnTo>
                <a:lnTo>
                  <a:pt x="1676" y="121"/>
                </a:lnTo>
                <a:lnTo>
                  <a:pt x="1667" y="110"/>
                </a:lnTo>
                <a:lnTo>
                  <a:pt x="1655" y="95"/>
                </a:lnTo>
                <a:lnTo>
                  <a:pt x="1642" y="80"/>
                </a:lnTo>
                <a:lnTo>
                  <a:pt x="1628" y="63"/>
                </a:lnTo>
                <a:lnTo>
                  <a:pt x="1613" y="50"/>
                </a:lnTo>
                <a:lnTo>
                  <a:pt x="1598" y="38"/>
                </a:lnTo>
                <a:lnTo>
                  <a:pt x="1582" y="25"/>
                </a:lnTo>
                <a:lnTo>
                  <a:pt x="1557" y="14"/>
                </a:lnTo>
                <a:lnTo>
                  <a:pt x="1533" y="5"/>
                </a:lnTo>
                <a:lnTo>
                  <a:pt x="1503" y="0"/>
                </a:lnTo>
              </a:path>
            </a:pathLst>
          </a:custGeom>
          <a:noFill/>
          <a:ln w="19050" cap="rnd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rgbClr val="993366">
                        <a:gamma/>
                        <a:shade val="46275"/>
                        <a:invGamma/>
                      </a:srgbClr>
                    </a:gs>
                    <a:gs pos="50000">
                      <a:srgbClr val="993366"/>
                    </a:gs>
                    <a:gs pos="100000">
                      <a:srgbClr val="993366">
                        <a:gamma/>
                        <a:shade val="46275"/>
                        <a:invGamma/>
                      </a:srgbClr>
                    </a:gs>
                  </a:gsLst>
                  <a:lin ang="0" scaled="1"/>
                </a:gra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17961" dir="2700000" algn="ctr" rotWithShape="0">
                    <a:srgbClr val="292929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FFF57A9D-23D4-3491-A5A2-FBCE7883E05E}"/>
                  </a:ext>
                </a:extLst>
              </p:cNvPr>
              <p:cNvSpPr txBox="1"/>
              <p:nvPr/>
            </p:nvSpPr>
            <p:spPr>
              <a:xfrm>
                <a:off x="2764257" y="4084275"/>
                <a:ext cx="997068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solidFill>
                            <a:schemeClr val="accent1"/>
                          </a:solidFill>
                          <a:latin typeface="Cambria Math" panose="02040503050406030204" pitchFamily="18" charset="0"/>
                        </a:rPr>
                        <m:t>0.9649</m:t>
                      </m:r>
                    </m:oMath>
                  </m:oMathPara>
                </a14:m>
                <a:endParaRPr lang="en-US" sz="2400" dirty="0">
                  <a:solidFill>
                    <a:schemeClr val="accent1"/>
                  </a:solidFill>
                </a:endParaRPr>
              </a:p>
            </p:txBody>
          </p:sp>
        </mc:Choice>
        <mc:Fallback xmlns="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FFF57A9D-23D4-3491-A5A2-FBCE7883E05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64257" y="4084275"/>
                <a:ext cx="997068" cy="369332"/>
              </a:xfrm>
              <a:prstGeom prst="rect">
                <a:avLst/>
              </a:prstGeom>
              <a:blipFill>
                <a:blip r:embed="rId5"/>
                <a:stretch>
                  <a:fillRect l="-5000" r="-5000" b="-66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C7A55E02-C0C9-EA79-3067-5D4BCE544FF4}"/>
              </a:ext>
            </a:extLst>
          </p:cNvPr>
          <p:cNvCxnSpPr/>
          <p:nvPr/>
        </p:nvCxnSpPr>
        <p:spPr>
          <a:xfrm>
            <a:off x="3851069" y="4361274"/>
            <a:ext cx="1215394" cy="381764"/>
          </a:xfrm>
          <a:prstGeom prst="straightConnector1">
            <a:avLst/>
          </a:prstGeom>
          <a:ln w="31750">
            <a:solidFill>
              <a:schemeClr val="accent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Freeform 17">
            <a:extLst>
              <a:ext uri="{FF2B5EF4-FFF2-40B4-BE49-F238E27FC236}">
                <a16:creationId xmlns:a16="http://schemas.microsoft.com/office/drawing/2014/main" id="{C63A4BC6-B9FE-1A85-5CCD-9A2DD19C92A1}"/>
              </a:ext>
            </a:extLst>
          </p:cNvPr>
          <p:cNvSpPr/>
          <p:nvPr/>
        </p:nvSpPr>
        <p:spPr>
          <a:xfrm>
            <a:off x="3634342" y="3429000"/>
            <a:ext cx="3534330" cy="2997407"/>
          </a:xfrm>
          <a:custGeom>
            <a:avLst/>
            <a:gdLst>
              <a:gd name="connsiteX0" fmla="*/ 2312379 w 3534330"/>
              <a:gd name="connsiteY0" fmla="*/ 0 h 2997407"/>
              <a:gd name="connsiteX1" fmla="*/ 2358777 w 3534330"/>
              <a:gd name="connsiteY1" fmla="*/ 10053 h 2997407"/>
              <a:gd name="connsiteX2" fmla="*/ 2395895 w 3534330"/>
              <a:gd name="connsiteY2" fmla="*/ 28149 h 2997407"/>
              <a:gd name="connsiteX3" fmla="*/ 2434559 w 3534330"/>
              <a:gd name="connsiteY3" fmla="*/ 50266 h 2997407"/>
              <a:gd name="connsiteX4" fmla="*/ 2459305 w 3534330"/>
              <a:gd name="connsiteY4" fmla="*/ 76405 h 2997407"/>
              <a:gd name="connsiteX5" fmla="*/ 2482503 w 3534330"/>
              <a:gd name="connsiteY5" fmla="*/ 100532 h 2997407"/>
              <a:gd name="connsiteX6" fmla="*/ 2505702 w 3534330"/>
              <a:gd name="connsiteY6" fmla="*/ 126671 h 2997407"/>
              <a:gd name="connsiteX7" fmla="*/ 2527354 w 3534330"/>
              <a:gd name="connsiteY7" fmla="*/ 160852 h 2997407"/>
              <a:gd name="connsiteX8" fmla="*/ 2547460 w 3534330"/>
              <a:gd name="connsiteY8" fmla="*/ 191011 h 2997407"/>
              <a:gd name="connsiteX9" fmla="*/ 2566019 w 3534330"/>
              <a:gd name="connsiteY9" fmla="*/ 221171 h 2997407"/>
              <a:gd name="connsiteX10" fmla="*/ 2579938 w 3534330"/>
              <a:gd name="connsiteY10" fmla="*/ 243288 h 2997407"/>
              <a:gd name="connsiteX11" fmla="*/ 2587671 w 3534330"/>
              <a:gd name="connsiteY11" fmla="*/ 253341 h 2997407"/>
              <a:gd name="connsiteX12" fmla="*/ 2600044 w 3534330"/>
              <a:gd name="connsiteY12" fmla="*/ 273448 h 2997407"/>
              <a:gd name="connsiteX13" fmla="*/ 2610870 w 3534330"/>
              <a:gd name="connsiteY13" fmla="*/ 293554 h 2997407"/>
              <a:gd name="connsiteX14" fmla="*/ 2621696 w 3534330"/>
              <a:gd name="connsiteY14" fmla="*/ 321703 h 2997407"/>
              <a:gd name="connsiteX15" fmla="*/ 2638708 w 3534330"/>
              <a:gd name="connsiteY15" fmla="*/ 345831 h 2997407"/>
              <a:gd name="connsiteX16" fmla="*/ 2658814 w 3534330"/>
              <a:gd name="connsiteY16" fmla="*/ 384033 h 2997407"/>
              <a:gd name="connsiteX17" fmla="*/ 2675826 w 3534330"/>
              <a:gd name="connsiteY17" fmla="*/ 428267 h 2997407"/>
              <a:gd name="connsiteX18" fmla="*/ 2692838 w 3534330"/>
              <a:gd name="connsiteY18" fmla="*/ 470491 h 2997407"/>
              <a:gd name="connsiteX19" fmla="*/ 2712944 w 3534330"/>
              <a:gd name="connsiteY19" fmla="*/ 520757 h 2997407"/>
              <a:gd name="connsiteX20" fmla="*/ 2734596 w 3534330"/>
              <a:gd name="connsiteY20" fmla="*/ 573034 h 2997407"/>
              <a:gd name="connsiteX21" fmla="*/ 2745422 w 3534330"/>
              <a:gd name="connsiteY21" fmla="*/ 605204 h 2997407"/>
              <a:gd name="connsiteX22" fmla="*/ 2762435 w 3534330"/>
              <a:gd name="connsiteY22" fmla="*/ 643406 h 2997407"/>
              <a:gd name="connsiteX23" fmla="*/ 2782540 w 3534330"/>
              <a:gd name="connsiteY23" fmla="*/ 695683 h 2997407"/>
              <a:gd name="connsiteX24" fmla="*/ 2808832 w 3534330"/>
              <a:gd name="connsiteY24" fmla="*/ 766055 h 2997407"/>
              <a:gd name="connsiteX25" fmla="*/ 2830484 w 3534330"/>
              <a:gd name="connsiteY25" fmla="*/ 826375 h 2997407"/>
              <a:gd name="connsiteX26" fmla="*/ 2849043 w 3534330"/>
              <a:gd name="connsiteY26" fmla="*/ 872620 h 2997407"/>
              <a:gd name="connsiteX27" fmla="*/ 2873789 w 3534330"/>
              <a:gd name="connsiteY27" fmla="*/ 940981 h 2997407"/>
              <a:gd name="connsiteX28" fmla="*/ 2898534 w 3534330"/>
              <a:gd name="connsiteY28" fmla="*/ 1019397 h 2997407"/>
              <a:gd name="connsiteX29" fmla="*/ 2931012 w 3534330"/>
              <a:gd name="connsiteY29" fmla="*/ 1103844 h 2997407"/>
              <a:gd name="connsiteX30" fmla="*/ 2948024 w 3534330"/>
              <a:gd name="connsiteY30" fmla="*/ 1160142 h 2997407"/>
              <a:gd name="connsiteX31" fmla="*/ 2969677 w 3534330"/>
              <a:gd name="connsiteY31" fmla="*/ 1222472 h 2997407"/>
              <a:gd name="connsiteX32" fmla="*/ 2985142 w 3534330"/>
              <a:gd name="connsiteY32" fmla="*/ 1274748 h 2997407"/>
              <a:gd name="connsiteX33" fmla="*/ 3006795 w 3534330"/>
              <a:gd name="connsiteY33" fmla="*/ 1341100 h 2997407"/>
              <a:gd name="connsiteX34" fmla="*/ 3029993 w 3534330"/>
              <a:gd name="connsiteY34" fmla="*/ 1401419 h 2997407"/>
              <a:gd name="connsiteX35" fmla="*/ 3051645 w 3534330"/>
              <a:gd name="connsiteY35" fmla="*/ 1457717 h 2997407"/>
              <a:gd name="connsiteX36" fmla="*/ 3074844 w 3534330"/>
              <a:gd name="connsiteY36" fmla="*/ 1534121 h 2997407"/>
              <a:gd name="connsiteX37" fmla="*/ 3093403 w 3534330"/>
              <a:gd name="connsiteY37" fmla="*/ 1590419 h 2997407"/>
              <a:gd name="connsiteX38" fmla="*/ 3108869 w 3534330"/>
              <a:gd name="connsiteY38" fmla="*/ 1644707 h 2997407"/>
              <a:gd name="connsiteX39" fmla="*/ 3124335 w 3534330"/>
              <a:gd name="connsiteY39" fmla="*/ 1686930 h 2997407"/>
              <a:gd name="connsiteX40" fmla="*/ 3138254 w 3534330"/>
              <a:gd name="connsiteY40" fmla="*/ 1731164 h 2997407"/>
              <a:gd name="connsiteX41" fmla="*/ 3152173 w 3534330"/>
              <a:gd name="connsiteY41" fmla="*/ 1775399 h 2997407"/>
              <a:gd name="connsiteX42" fmla="*/ 3166092 w 3534330"/>
              <a:gd name="connsiteY42" fmla="*/ 1813601 h 2997407"/>
              <a:gd name="connsiteX43" fmla="*/ 3183105 w 3534330"/>
              <a:gd name="connsiteY43" fmla="*/ 1871909 h 2997407"/>
              <a:gd name="connsiteX44" fmla="*/ 3200117 w 3534330"/>
              <a:gd name="connsiteY44" fmla="*/ 1928208 h 2997407"/>
              <a:gd name="connsiteX45" fmla="*/ 3218676 w 3534330"/>
              <a:gd name="connsiteY45" fmla="*/ 1982495 h 2997407"/>
              <a:gd name="connsiteX46" fmla="*/ 3238782 w 3534330"/>
              <a:gd name="connsiteY46" fmla="*/ 2032761 h 2997407"/>
              <a:gd name="connsiteX47" fmla="*/ 3258887 w 3534330"/>
              <a:gd name="connsiteY47" fmla="*/ 2076995 h 2997407"/>
              <a:gd name="connsiteX48" fmla="*/ 3280540 w 3534330"/>
              <a:gd name="connsiteY48" fmla="*/ 2117208 h 2997407"/>
              <a:gd name="connsiteX49" fmla="*/ 3303738 w 3534330"/>
              <a:gd name="connsiteY49" fmla="*/ 2167474 h 2997407"/>
              <a:gd name="connsiteX50" fmla="*/ 3339310 w 3534330"/>
              <a:gd name="connsiteY50" fmla="*/ 2227793 h 2997407"/>
              <a:gd name="connsiteX51" fmla="*/ 3371788 w 3534330"/>
              <a:gd name="connsiteY51" fmla="*/ 2286102 h 2997407"/>
              <a:gd name="connsiteX52" fmla="*/ 3410452 w 3534330"/>
              <a:gd name="connsiteY52" fmla="*/ 2348432 h 2997407"/>
              <a:gd name="connsiteX53" fmla="*/ 3449117 w 3534330"/>
              <a:gd name="connsiteY53" fmla="*/ 2408751 h 2997407"/>
              <a:gd name="connsiteX54" fmla="*/ 3483142 w 3534330"/>
              <a:gd name="connsiteY54" fmla="*/ 2450975 h 2997407"/>
              <a:gd name="connsiteX55" fmla="*/ 3512527 w 3534330"/>
              <a:gd name="connsiteY55" fmla="*/ 2487166 h 2997407"/>
              <a:gd name="connsiteX56" fmla="*/ 3534330 w 3534330"/>
              <a:gd name="connsiteY56" fmla="*/ 2511151 h 2997407"/>
              <a:gd name="connsiteX57" fmla="*/ 3534330 w 3534330"/>
              <a:gd name="connsiteY57" fmla="*/ 2997407 h 2997407"/>
              <a:gd name="connsiteX58" fmla="*/ 0 w 3534330"/>
              <a:gd name="connsiteY58" fmla="*/ 2997407 h 2997407"/>
              <a:gd name="connsiteX59" fmla="*/ 66743 w 3534330"/>
              <a:gd name="connsiteY59" fmla="*/ 2961678 h 2997407"/>
              <a:gd name="connsiteX60" fmla="*/ 133246 w 3534330"/>
              <a:gd name="connsiteY60" fmla="*/ 2937551 h 2997407"/>
              <a:gd name="connsiteX61" fmla="*/ 190469 w 3534330"/>
              <a:gd name="connsiteY61" fmla="*/ 2923476 h 2997407"/>
              <a:gd name="connsiteX62" fmla="*/ 235320 w 3534330"/>
              <a:gd name="connsiteY62" fmla="*/ 2911412 h 2997407"/>
              <a:gd name="connsiteX63" fmla="*/ 281718 w 3534330"/>
              <a:gd name="connsiteY63" fmla="*/ 2897338 h 2997407"/>
              <a:gd name="connsiteX64" fmla="*/ 343581 w 3534330"/>
              <a:gd name="connsiteY64" fmla="*/ 2881253 h 2997407"/>
              <a:gd name="connsiteX65" fmla="*/ 411631 w 3534330"/>
              <a:gd name="connsiteY65" fmla="*/ 2861146 h 2997407"/>
              <a:gd name="connsiteX66" fmla="*/ 470401 w 3534330"/>
              <a:gd name="connsiteY66" fmla="*/ 2845061 h 2997407"/>
              <a:gd name="connsiteX67" fmla="*/ 515252 w 3534330"/>
              <a:gd name="connsiteY67" fmla="*/ 2828976 h 2997407"/>
              <a:gd name="connsiteX68" fmla="*/ 566289 w 3534330"/>
              <a:gd name="connsiteY68" fmla="*/ 2810880 h 2997407"/>
              <a:gd name="connsiteX69" fmla="*/ 608046 w 3534330"/>
              <a:gd name="connsiteY69" fmla="*/ 2794795 h 2997407"/>
              <a:gd name="connsiteX70" fmla="*/ 663723 w 3534330"/>
              <a:gd name="connsiteY70" fmla="*/ 2776699 h 2997407"/>
              <a:gd name="connsiteX71" fmla="*/ 719400 w 3534330"/>
              <a:gd name="connsiteY71" fmla="*/ 2754582 h 2997407"/>
              <a:gd name="connsiteX72" fmla="*/ 773531 w 3534330"/>
              <a:gd name="connsiteY72" fmla="*/ 2728444 h 2997407"/>
              <a:gd name="connsiteX73" fmla="*/ 816835 w 3534330"/>
              <a:gd name="connsiteY73" fmla="*/ 2704316 h 2997407"/>
              <a:gd name="connsiteX74" fmla="*/ 863232 w 3534330"/>
              <a:gd name="connsiteY74" fmla="*/ 2682199 h 2997407"/>
              <a:gd name="connsiteX75" fmla="*/ 925096 w 3534330"/>
              <a:gd name="connsiteY75" fmla="*/ 2646007 h 2997407"/>
              <a:gd name="connsiteX76" fmla="*/ 999332 w 3534330"/>
              <a:gd name="connsiteY76" fmla="*/ 2591720 h 2997407"/>
              <a:gd name="connsiteX77" fmla="*/ 1048822 w 3534330"/>
              <a:gd name="connsiteY77" fmla="*/ 2551507 h 2997407"/>
              <a:gd name="connsiteX78" fmla="*/ 1084394 w 3534330"/>
              <a:gd name="connsiteY78" fmla="*/ 2519337 h 2997407"/>
              <a:gd name="connsiteX79" fmla="*/ 1127698 w 3534330"/>
              <a:gd name="connsiteY79" fmla="*/ 2473092 h 2997407"/>
              <a:gd name="connsiteX80" fmla="*/ 1164816 w 3534330"/>
              <a:gd name="connsiteY80" fmla="*/ 2430868 h 2997407"/>
              <a:gd name="connsiteX81" fmla="*/ 1195747 w 3534330"/>
              <a:gd name="connsiteY81" fmla="*/ 2392666 h 2997407"/>
              <a:gd name="connsiteX82" fmla="*/ 1240598 w 3534330"/>
              <a:gd name="connsiteY82" fmla="*/ 2328326 h 2997407"/>
              <a:gd name="connsiteX83" fmla="*/ 1280809 w 3534330"/>
              <a:gd name="connsiteY83" fmla="*/ 2272028 h 2997407"/>
              <a:gd name="connsiteX84" fmla="*/ 1314834 w 3534330"/>
              <a:gd name="connsiteY84" fmla="*/ 2211708 h 2997407"/>
              <a:gd name="connsiteX85" fmla="*/ 1347312 w 3534330"/>
              <a:gd name="connsiteY85" fmla="*/ 2151389 h 2997407"/>
              <a:gd name="connsiteX86" fmla="*/ 1376698 w 3534330"/>
              <a:gd name="connsiteY86" fmla="*/ 2091070 h 2997407"/>
              <a:gd name="connsiteX87" fmla="*/ 1401443 w 3534330"/>
              <a:gd name="connsiteY87" fmla="*/ 2026729 h 2997407"/>
              <a:gd name="connsiteX88" fmla="*/ 1426188 w 3534330"/>
              <a:gd name="connsiteY88" fmla="*/ 1964399 h 2997407"/>
              <a:gd name="connsiteX89" fmla="*/ 1443201 w 3534330"/>
              <a:gd name="connsiteY89" fmla="*/ 1916144 h 2997407"/>
              <a:gd name="connsiteX90" fmla="*/ 1458666 w 3534330"/>
              <a:gd name="connsiteY90" fmla="*/ 1865878 h 2997407"/>
              <a:gd name="connsiteX91" fmla="*/ 1475679 w 3534330"/>
              <a:gd name="connsiteY91" fmla="*/ 1817622 h 2997407"/>
              <a:gd name="connsiteX92" fmla="*/ 1491145 w 3534330"/>
              <a:gd name="connsiteY92" fmla="*/ 1771377 h 2997407"/>
              <a:gd name="connsiteX93" fmla="*/ 1514343 w 3534330"/>
              <a:gd name="connsiteY93" fmla="*/ 1701005 h 2997407"/>
              <a:gd name="connsiteX94" fmla="*/ 1537542 w 3534330"/>
              <a:gd name="connsiteY94" fmla="*/ 1626611 h 2997407"/>
              <a:gd name="connsiteX95" fmla="*/ 1554554 w 3534330"/>
              <a:gd name="connsiteY95" fmla="*/ 1570313 h 2997407"/>
              <a:gd name="connsiteX96" fmla="*/ 1570020 w 3534330"/>
              <a:gd name="connsiteY96" fmla="*/ 1518036 h 2997407"/>
              <a:gd name="connsiteX97" fmla="*/ 1585486 w 3534330"/>
              <a:gd name="connsiteY97" fmla="*/ 1463749 h 2997407"/>
              <a:gd name="connsiteX98" fmla="*/ 1600952 w 3534330"/>
              <a:gd name="connsiteY98" fmla="*/ 1409461 h 2997407"/>
              <a:gd name="connsiteX99" fmla="*/ 1616418 w 3534330"/>
              <a:gd name="connsiteY99" fmla="*/ 1355174 h 2997407"/>
              <a:gd name="connsiteX100" fmla="*/ 1631884 w 3534330"/>
              <a:gd name="connsiteY100" fmla="*/ 1298876 h 2997407"/>
              <a:gd name="connsiteX101" fmla="*/ 1653536 w 3534330"/>
              <a:gd name="connsiteY101" fmla="*/ 1230514 h 2997407"/>
              <a:gd name="connsiteX102" fmla="*/ 1669001 w 3534330"/>
              <a:gd name="connsiteY102" fmla="*/ 1186280 h 2997407"/>
              <a:gd name="connsiteX103" fmla="*/ 1687560 w 3534330"/>
              <a:gd name="connsiteY103" fmla="*/ 1121939 h 2997407"/>
              <a:gd name="connsiteX104" fmla="*/ 1710759 w 3534330"/>
              <a:gd name="connsiteY104" fmla="*/ 1057599 h 2997407"/>
              <a:gd name="connsiteX105" fmla="*/ 1724678 w 3534330"/>
              <a:gd name="connsiteY105" fmla="*/ 1015375 h 2997407"/>
              <a:gd name="connsiteX106" fmla="*/ 1744784 w 3534330"/>
              <a:gd name="connsiteY106" fmla="*/ 957067 h 2997407"/>
              <a:gd name="connsiteX107" fmla="*/ 1767983 w 3534330"/>
              <a:gd name="connsiteY107" fmla="*/ 882673 h 2997407"/>
              <a:gd name="connsiteX108" fmla="*/ 1786542 w 3534330"/>
              <a:gd name="connsiteY108" fmla="*/ 820343 h 2997407"/>
              <a:gd name="connsiteX109" fmla="*/ 1805101 w 3534330"/>
              <a:gd name="connsiteY109" fmla="*/ 770077 h 2997407"/>
              <a:gd name="connsiteX110" fmla="*/ 1822113 w 3534330"/>
              <a:gd name="connsiteY110" fmla="*/ 723832 h 2997407"/>
              <a:gd name="connsiteX111" fmla="*/ 1839125 w 3534330"/>
              <a:gd name="connsiteY111" fmla="*/ 671555 h 2997407"/>
              <a:gd name="connsiteX112" fmla="*/ 1860778 w 3534330"/>
              <a:gd name="connsiteY112" fmla="*/ 617268 h 2997407"/>
              <a:gd name="connsiteX113" fmla="*/ 1877790 w 3534330"/>
              <a:gd name="connsiteY113" fmla="*/ 573034 h 2997407"/>
              <a:gd name="connsiteX114" fmla="*/ 1907175 w 3534330"/>
              <a:gd name="connsiteY114" fmla="*/ 506682 h 2997407"/>
              <a:gd name="connsiteX115" fmla="*/ 1933467 w 3534330"/>
              <a:gd name="connsiteY115" fmla="*/ 448374 h 2997407"/>
              <a:gd name="connsiteX116" fmla="*/ 1961305 w 3534330"/>
              <a:gd name="connsiteY116" fmla="*/ 382022 h 2997407"/>
              <a:gd name="connsiteX117" fmla="*/ 1982958 w 3534330"/>
              <a:gd name="connsiteY117" fmla="*/ 337788 h 2997407"/>
              <a:gd name="connsiteX118" fmla="*/ 2015436 w 3534330"/>
              <a:gd name="connsiteY118" fmla="*/ 271437 h 2997407"/>
              <a:gd name="connsiteX119" fmla="*/ 2043274 w 3534330"/>
              <a:gd name="connsiteY119" fmla="*/ 219160 h 2997407"/>
              <a:gd name="connsiteX120" fmla="*/ 2077299 w 3534330"/>
              <a:gd name="connsiteY120" fmla="*/ 168894 h 2997407"/>
              <a:gd name="connsiteX121" fmla="*/ 2117510 w 3534330"/>
              <a:gd name="connsiteY121" fmla="*/ 116617 h 2997407"/>
              <a:gd name="connsiteX122" fmla="*/ 2162361 w 3534330"/>
              <a:gd name="connsiteY122" fmla="*/ 68362 h 2997407"/>
              <a:gd name="connsiteX123" fmla="*/ 2216491 w 3534330"/>
              <a:gd name="connsiteY123" fmla="*/ 30160 h 2997407"/>
              <a:gd name="connsiteX124" fmla="*/ 2267529 w 3534330"/>
              <a:gd name="connsiteY124" fmla="*/ 14075 h 29974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</a:cxnLst>
            <a:rect l="l" t="t" r="r" b="b"/>
            <a:pathLst>
              <a:path w="3534330" h="2997407">
                <a:moveTo>
                  <a:pt x="2312379" y="0"/>
                </a:moveTo>
                <a:lnTo>
                  <a:pt x="2358777" y="10053"/>
                </a:lnTo>
                <a:lnTo>
                  <a:pt x="2395895" y="28149"/>
                </a:lnTo>
                <a:lnTo>
                  <a:pt x="2434559" y="50266"/>
                </a:lnTo>
                <a:lnTo>
                  <a:pt x="2459305" y="76405"/>
                </a:lnTo>
                <a:lnTo>
                  <a:pt x="2482503" y="100532"/>
                </a:lnTo>
                <a:lnTo>
                  <a:pt x="2505702" y="126671"/>
                </a:lnTo>
                <a:lnTo>
                  <a:pt x="2527354" y="160852"/>
                </a:lnTo>
                <a:lnTo>
                  <a:pt x="2547460" y="191011"/>
                </a:lnTo>
                <a:lnTo>
                  <a:pt x="2566019" y="221171"/>
                </a:lnTo>
                <a:lnTo>
                  <a:pt x="2579938" y="243288"/>
                </a:lnTo>
                <a:lnTo>
                  <a:pt x="2587671" y="253341"/>
                </a:lnTo>
                <a:lnTo>
                  <a:pt x="2600044" y="273448"/>
                </a:lnTo>
                <a:lnTo>
                  <a:pt x="2610870" y="293554"/>
                </a:lnTo>
                <a:lnTo>
                  <a:pt x="2621696" y="321703"/>
                </a:lnTo>
                <a:lnTo>
                  <a:pt x="2638708" y="345831"/>
                </a:lnTo>
                <a:lnTo>
                  <a:pt x="2658814" y="384033"/>
                </a:lnTo>
                <a:lnTo>
                  <a:pt x="2675826" y="428267"/>
                </a:lnTo>
                <a:lnTo>
                  <a:pt x="2692838" y="470491"/>
                </a:lnTo>
                <a:lnTo>
                  <a:pt x="2712944" y="520757"/>
                </a:lnTo>
                <a:lnTo>
                  <a:pt x="2734596" y="573034"/>
                </a:lnTo>
                <a:lnTo>
                  <a:pt x="2745422" y="605204"/>
                </a:lnTo>
                <a:lnTo>
                  <a:pt x="2762435" y="643406"/>
                </a:lnTo>
                <a:lnTo>
                  <a:pt x="2782540" y="695683"/>
                </a:lnTo>
                <a:lnTo>
                  <a:pt x="2808832" y="766055"/>
                </a:lnTo>
                <a:lnTo>
                  <a:pt x="2830484" y="826375"/>
                </a:lnTo>
                <a:lnTo>
                  <a:pt x="2849043" y="872620"/>
                </a:lnTo>
                <a:lnTo>
                  <a:pt x="2873789" y="940981"/>
                </a:lnTo>
                <a:lnTo>
                  <a:pt x="2898534" y="1019397"/>
                </a:lnTo>
                <a:lnTo>
                  <a:pt x="2931012" y="1103844"/>
                </a:lnTo>
                <a:lnTo>
                  <a:pt x="2948024" y="1160142"/>
                </a:lnTo>
                <a:lnTo>
                  <a:pt x="2969677" y="1222472"/>
                </a:lnTo>
                <a:lnTo>
                  <a:pt x="2985142" y="1274748"/>
                </a:lnTo>
                <a:lnTo>
                  <a:pt x="3006795" y="1341100"/>
                </a:lnTo>
                <a:lnTo>
                  <a:pt x="3029993" y="1401419"/>
                </a:lnTo>
                <a:lnTo>
                  <a:pt x="3051645" y="1457717"/>
                </a:lnTo>
                <a:lnTo>
                  <a:pt x="3074844" y="1534121"/>
                </a:lnTo>
                <a:lnTo>
                  <a:pt x="3093403" y="1590419"/>
                </a:lnTo>
                <a:lnTo>
                  <a:pt x="3108869" y="1644707"/>
                </a:lnTo>
                <a:lnTo>
                  <a:pt x="3124335" y="1686930"/>
                </a:lnTo>
                <a:lnTo>
                  <a:pt x="3138254" y="1731164"/>
                </a:lnTo>
                <a:lnTo>
                  <a:pt x="3152173" y="1775399"/>
                </a:lnTo>
                <a:lnTo>
                  <a:pt x="3166092" y="1813601"/>
                </a:lnTo>
                <a:lnTo>
                  <a:pt x="3183105" y="1871909"/>
                </a:lnTo>
                <a:lnTo>
                  <a:pt x="3200117" y="1928208"/>
                </a:lnTo>
                <a:lnTo>
                  <a:pt x="3218676" y="1982495"/>
                </a:lnTo>
                <a:lnTo>
                  <a:pt x="3238782" y="2032761"/>
                </a:lnTo>
                <a:lnTo>
                  <a:pt x="3258887" y="2076995"/>
                </a:lnTo>
                <a:lnTo>
                  <a:pt x="3280540" y="2117208"/>
                </a:lnTo>
                <a:lnTo>
                  <a:pt x="3303738" y="2167474"/>
                </a:lnTo>
                <a:lnTo>
                  <a:pt x="3339310" y="2227793"/>
                </a:lnTo>
                <a:lnTo>
                  <a:pt x="3371788" y="2286102"/>
                </a:lnTo>
                <a:lnTo>
                  <a:pt x="3410452" y="2348432"/>
                </a:lnTo>
                <a:lnTo>
                  <a:pt x="3449117" y="2408751"/>
                </a:lnTo>
                <a:lnTo>
                  <a:pt x="3483142" y="2450975"/>
                </a:lnTo>
                <a:lnTo>
                  <a:pt x="3512527" y="2487166"/>
                </a:lnTo>
                <a:lnTo>
                  <a:pt x="3534330" y="2511151"/>
                </a:lnTo>
                <a:lnTo>
                  <a:pt x="3534330" y="2997407"/>
                </a:lnTo>
                <a:lnTo>
                  <a:pt x="0" y="2997407"/>
                </a:lnTo>
                <a:lnTo>
                  <a:pt x="66743" y="2961678"/>
                </a:lnTo>
                <a:lnTo>
                  <a:pt x="133246" y="2937551"/>
                </a:lnTo>
                <a:lnTo>
                  <a:pt x="190469" y="2923476"/>
                </a:lnTo>
                <a:lnTo>
                  <a:pt x="235320" y="2911412"/>
                </a:lnTo>
                <a:lnTo>
                  <a:pt x="281718" y="2897338"/>
                </a:lnTo>
                <a:lnTo>
                  <a:pt x="343581" y="2881253"/>
                </a:lnTo>
                <a:lnTo>
                  <a:pt x="411631" y="2861146"/>
                </a:lnTo>
                <a:lnTo>
                  <a:pt x="470401" y="2845061"/>
                </a:lnTo>
                <a:lnTo>
                  <a:pt x="515252" y="2828976"/>
                </a:lnTo>
                <a:lnTo>
                  <a:pt x="566289" y="2810880"/>
                </a:lnTo>
                <a:lnTo>
                  <a:pt x="608046" y="2794795"/>
                </a:lnTo>
                <a:lnTo>
                  <a:pt x="663723" y="2776699"/>
                </a:lnTo>
                <a:lnTo>
                  <a:pt x="719400" y="2754582"/>
                </a:lnTo>
                <a:lnTo>
                  <a:pt x="773531" y="2728444"/>
                </a:lnTo>
                <a:lnTo>
                  <a:pt x="816835" y="2704316"/>
                </a:lnTo>
                <a:lnTo>
                  <a:pt x="863232" y="2682199"/>
                </a:lnTo>
                <a:lnTo>
                  <a:pt x="925096" y="2646007"/>
                </a:lnTo>
                <a:lnTo>
                  <a:pt x="999332" y="2591720"/>
                </a:lnTo>
                <a:lnTo>
                  <a:pt x="1048822" y="2551507"/>
                </a:lnTo>
                <a:lnTo>
                  <a:pt x="1084394" y="2519337"/>
                </a:lnTo>
                <a:lnTo>
                  <a:pt x="1127698" y="2473092"/>
                </a:lnTo>
                <a:lnTo>
                  <a:pt x="1164816" y="2430868"/>
                </a:lnTo>
                <a:lnTo>
                  <a:pt x="1195747" y="2392666"/>
                </a:lnTo>
                <a:lnTo>
                  <a:pt x="1240598" y="2328326"/>
                </a:lnTo>
                <a:lnTo>
                  <a:pt x="1280809" y="2272028"/>
                </a:lnTo>
                <a:lnTo>
                  <a:pt x="1314834" y="2211708"/>
                </a:lnTo>
                <a:lnTo>
                  <a:pt x="1347312" y="2151389"/>
                </a:lnTo>
                <a:lnTo>
                  <a:pt x="1376698" y="2091070"/>
                </a:lnTo>
                <a:lnTo>
                  <a:pt x="1401443" y="2026729"/>
                </a:lnTo>
                <a:lnTo>
                  <a:pt x="1426188" y="1964399"/>
                </a:lnTo>
                <a:lnTo>
                  <a:pt x="1443201" y="1916144"/>
                </a:lnTo>
                <a:lnTo>
                  <a:pt x="1458666" y="1865878"/>
                </a:lnTo>
                <a:lnTo>
                  <a:pt x="1475679" y="1817622"/>
                </a:lnTo>
                <a:lnTo>
                  <a:pt x="1491145" y="1771377"/>
                </a:lnTo>
                <a:lnTo>
                  <a:pt x="1514343" y="1701005"/>
                </a:lnTo>
                <a:lnTo>
                  <a:pt x="1537542" y="1626611"/>
                </a:lnTo>
                <a:lnTo>
                  <a:pt x="1554554" y="1570313"/>
                </a:lnTo>
                <a:lnTo>
                  <a:pt x="1570020" y="1518036"/>
                </a:lnTo>
                <a:lnTo>
                  <a:pt x="1585486" y="1463749"/>
                </a:lnTo>
                <a:lnTo>
                  <a:pt x="1600952" y="1409461"/>
                </a:lnTo>
                <a:lnTo>
                  <a:pt x="1616418" y="1355174"/>
                </a:lnTo>
                <a:lnTo>
                  <a:pt x="1631884" y="1298876"/>
                </a:lnTo>
                <a:lnTo>
                  <a:pt x="1653536" y="1230514"/>
                </a:lnTo>
                <a:lnTo>
                  <a:pt x="1669001" y="1186280"/>
                </a:lnTo>
                <a:lnTo>
                  <a:pt x="1687560" y="1121939"/>
                </a:lnTo>
                <a:lnTo>
                  <a:pt x="1710759" y="1057599"/>
                </a:lnTo>
                <a:lnTo>
                  <a:pt x="1724678" y="1015375"/>
                </a:lnTo>
                <a:lnTo>
                  <a:pt x="1744784" y="957067"/>
                </a:lnTo>
                <a:lnTo>
                  <a:pt x="1767983" y="882673"/>
                </a:lnTo>
                <a:lnTo>
                  <a:pt x="1786542" y="820343"/>
                </a:lnTo>
                <a:lnTo>
                  <a:pt x="1805101" y="770077"/>
                </a:lnTo>
                <a:lnTo>
                  <a:pt x="1822113" y="723832"/>
                </a:lnTo>
                <a:lnTo>
                  <a:pt x="1839125" y="671555"/>
                </a:lnTo>
                <a:lnTo>
                  <a:pt x="1860778" y="617268"/>
                </a:lnTo>
                <a:lnTo>
                  <a:pt x="1877790" y="573034"/>
                </a:lnTo>
                <a:lnTo>
                  <a:pt x="1907175" y="506682"/>
                </a:lnTo>
                <a:lnTo>
                  <a:pt x="1933467" y="448374"/>
                </a:lnTo>
                <a:lnTo>
                  <a:pt x="1961305" y="382022"/>
                </a:lnTo>
                <a:lnTo>
                  <a:pt x="1982958" y="337788"/>
                </a:lnTo>
                <a:lnTo>
                  <a:pt x="2015436" y="271437"/>
                </a:lnTo>
                <a:lnTo>
                  <a:pt x="2043274" y="219160"/>
                </a:lnTo>
                <a:lnTo>
                  <a:pt x="2077299" y="168894"/>
                </a:lnTo>
                <a:lnTo>
                  <a:pt x="2117510" y="116617"/>
                </a:lnTo>
                <a:lnTo>
                  <a:pt x="2162361" y="68362"/>
                </a:lnTo>
                <a:lnTo>
                  <a:pt x="2216491" y="30160"/>
                </a:lnTo>
                <a:lnTo>
                  <a:pt x="2267529" y="14075"/>
                </a:lnTo>
                <a:close/>
              </a:path>
            </a:pathLst>
          </a:custGeom>
          <a:solidFill>
            <a:schemeClr val="accent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1859688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A655A30C-F636-10A7-F6E1-DBD2FD1D26D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1192" y="2180496"/>
            <a:ext cx="11029615" cy="4258011"/>
          </a:xfrm>
        </p:spPr>
        <p:txBody>
          <a:bodyPr>
            <a:normAutofit/>
          </a:bodyPr>
          <a:lstStyle/>
          <a:p>
            <a:r>
              <a:rPr lang="en-US" dirty="0"/>
              <a:t>The average daily number of total users is 4,504 with a standard deviation of 1,937.  What is the probability that </a:t>
            </a:r>
            <a:r>
              <a:rPr lang="en-US" b="1" dirty="0"/>
              <a:t>a sample of 50 days </a:t>
            </a:r>
            <a:r>
              <a:rPr lang="en-US" dirty="0"/>
              <a:t>has </a:t>
            </a:r>
            <a:r>
              <a:rPr lang="en-US" b="1" dirty="0"/>
              <a:t>an average </a:t>
            </a:r>
            <a:r>
              <a:rPr lang="en-US" dirty="0"/>
              <a:t>between 4,000 and 5,000 total users?</a:t>
            </a:r>
          </a:p>
          <a:p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EF6C08A8-2B32-2D69-2689-196A3D9690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Sampling Distribution Bike Data Example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78F47481-D3EC-C758-A69B-0C371ADBF9F6}"/>
                  </a:ext>
                </a:extLst>
              </p:cNvPr>
              <p:cNvSpPr txBox="1"/>
              <p:nvPr/>
            </p:nvSpPr>
            <p:spPr>
              <a:xfrm>
                <a:off x="581192" y="3429000"/>
                <a:ext cx="7306552" cy="1104470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b="0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0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  <m:t>𝑧</m:t>
                          </m:r>
                        </m:e>
                        <m:sub>
                          <m:acc>
                            <m:accPr>
                              <m:chr m:val="̅"/>
                              <m:ctrlPr>
                                <a:rPr lang="en-US" sz="2400" b="0" i="1" smtClean="0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sz="2400" b="0" i="1" smtClean="0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</m:acc>
                        </m:sub>
                      </m:sSub>
                      <m:r>
                        <a:rPr lang="en-US" sz="2400" b="0" i="1" smtClean="0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2400" b="0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acc>
                            <m:accPr>
                              <m:chr m:val="̅"/>
                              <m:ctrlPr>
                                <a:rPr lang="en-US" sz="2400" b="0" i="1" smtClean="0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sz="2400" b="0" i="1" smtClean="0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</m:acc>
                          <m:r>
                            <a:rPr lang="en-US" sz="2400" b="0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sSub>
                            <m:sSubPr>
                              <m:ctrlPr>
                                <a:rPr lang="en-US" sz="2400" b="0" i="1" smtClean="0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b="0" i="1" smtClean="0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</a:rPr>
                                <m:t>𝜇</m:t>
                              </m:r>
                            </m:e>
                            <m:sub>
                              <m:acc>
                                <m:accPr>
                                  <m:chr m:val="̅"/>
                                  <m:ctrlPr>
                                    <a:rPr lang="en-US" sz="2400" b="0" i="1" smtClean="0">
                                      <a:solidFill>
                                        <a:schemeClr val="tx2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en-US" sz="2400" b="0" i="1" smtClean="0">
                                      <a:solidFill>
                                        <a:schemeClr val="tx2"/>
                                      </a:solidFill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e>
                              </m:acc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en-US" sz="2400" b="0" i="1" smtClean="0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b="0" i="1" smtClean="0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</a:rPr>
                                <m:t>𝜎</m:t>
                              </m:r>
                            </m:e>
                            <m:sub>
                              <m:acc>
                                <m:accPr>
                                  <m:chr m:val="̅"/>
                                  <m:ctrlPr>
                                    <a:rPr lang="en-US" sz="2400" b="0" i="1" smtClean="0">
                                      <a:solidFill>
                                        <a:schemeClr val="tx2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en-US" sz="2400" b="0" i="1" smtClean="0">
                                      <a:solidFill>
                                        <a:schemeClr val="tx2"/>
                                      </a:solidFill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e>
                              </m:acc>
                            </m:sub>
                          </m:sSub>
                        </m:den>
                      </m:f>
                      <m:r>
                        <a:rPr lang="en-US" sz="2400" b="0" i="1" smtClean="0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2400" b="0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acc>
                            <m:accPr>
                              <m:chr m:val="̅"/>
                              <m:ctrlPr>
                                <a:rPr lang="en-US" sz="2400" b="0" i="1" smtClean="0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sz="2400" b="0" i="1" smtClean="0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</m:acc>
                          <m:r>
                            <a:rPr lang="en-US" sz="2400" b="0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sz="2400" b="0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  <m:t>𝜇</m:t>
                          </m:r>
                        </m:num>
                        <m:den>
                          <m:d>
                            <m:dPr>
                              <m:ctrlPr>
                                <a:rPr lang="en-US" sz="2400" b="0" i="1" smtClean="0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en-US" sz="2400" b="0" i="1" smtClean="0">
                                      <a:solidFill>
                                        <a:schemeClr val="tx2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sz="2400" b="0" i="1" smtClean="0">
                                      <a:solidFill>
                                        <a:schemeClr val="tx2"/>
                                      </a:solidFill>
                                      <a:latin typeface="Cambria Math" panose="02040503050406030204" pitchFamily="18" charset="0"/>
                                    </a:rPr>
                                    <m:t>𝜎</m:t>
                                  </m:r>
                                </m:num>
                                <m:den>
                                  <m:rad>
                                    <m:radPr>
                                      <m:degHide m:val="on"/>
                                      <m:ctrlPr>
                                        <a:rPr lang="en-US" sz="2400" b="0" i="1" smtClean="0">
                                          <a:solidFill>
                                            <a:schemeClr val="tx2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radPr>
                                    <m:deg/>
                                    <m:e>
                                      <m:r>
                                        <a:rPr lang="en-US" sz="2400" b="0" i="1" smtClean="0">
                                          <a:solidFill>
                                            <a:schemeClr val="tx2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𝑛</m:t>
                                      </m:r>
                                    </m:e>
                                  </m:rad>
                                </m:den>
                              </m:f>
                            </m:e>
                          </m:d>
                        </m:den>
                      </m:f>
                      <m:r>
                        <a:rPr lang="en-US" sz="2400" b="0" i="1" smtClean="0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2400" b="0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400" b="0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  <m:t>5000−4504</m:t>
                          </m:r>
                        </m:num>
                        <m:den>
                          <m:f>
                            <m:fPr>
                              <m:ctrlPr>
                                <a:rPr lang="en-US" sz="2400" b="0" i="1" smtClean="0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2400" b="0" i="1" smtClean="0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</a:rPr>
                                <m:t>1937</m:t>
                              </m:r>
                            </m:num>
                            <m:den>
                              <m:rad>
                                <m:radPr>
                                  <m:degHide m:val="on"/>
                                  <m:ctrlPr>
                                    <a:rPr lang="en-US" sz="2400" b="0" i="1" smtClean="0">
                                      <a:solidFill>
                                        <a:schemeClr val="tx2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radPr>
                                <m:deg/>
                                <m:e>
                                  <m:r>
                                    <a:rPr lang="en-US" sz="2400" b="0" i="1" smtClean="0">
                                      <a:solidFill>
                                        <a:schemeClr val="tx2"/>
                                      </a:solidFill>
                                      <a:latin typeface="Cambria Math" panose="02040503050406030204" pitchFamily="18" charset="0"/>
                                    </a:rPr>
                                    <m:t>50</m:t>
                                  </m:r>
                                </m:e>
                              </m:rad>
                            </m:den>
                          </m:f>
                        </m:den>
                      </m:f>
                      <m:r>
                        <a:rPr lang="en-US" sz="2400" b="0" i="1" smtClean="0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2400" b="0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400" b="0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  <m:t>496</m:t>
                          </m:r>
                        </m:num>
                        <m:den>
                          <m:r>
                            <a:rPr lang="en-US" sz="2400" b="0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  <m:t>273.93</m:t>
                          </m:r>
                        </m:den>
                      </m:f>
                      <m:r>
                        <a:rPr lang="en-US" sz="2400" b="0" i="1" smtClean="0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</a:rPr>
                        <m:t>=1.81</m:t>
                      </m:r>
                    </m:oMath>
                  </m:oMathPara>
                </a14:m>
                <a:endParaRPr lang="en-US" sz="1600" dirty="0">
                  <a:solidFill>
                    <a:schemeClr val="tx2"/>
                  </a:solidFill>
                </a:endParaRPr>
              </a:p>
            </p:txBody>
          </p:sp>
        </mc:Choice>
        <mc:Fallback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78F47481-D3EC-C758-A69B-0C371ADBF9F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1192" y="3429000"/>
                <a:ext cx="7306552" cy="1104470"/>
              </a:xfrm>
              <a:prstGeom prst="rect">
                <a:avLst/>
              </a:prstGeom>
              <a:blipFill>
                <a:blip r:embed="rId2"/>
                <a:stretch>
                  <a:fillRect t="-2273" b="-681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1D2AE5DB-6E8B-83BF-532E-4F148B07FB7A}"/>
                  </a:ext>
                </a:extLst>
              </p:cNvPr>
              <p:cNvSpPr txBox="1"/>
              <p:nvPr/>
            </p:nvSpPr>
            <p:spPr>
              <a:xfrm>
                <a:off x="8492389" y="3611903"/>
                <a:ext cx="3118418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</a:rPr>
                        <m:t>𝑃</m:t>
                      </m:r>
                      <m:d>
                        <m:dPr>
                          <m:ctrlPr>
                            <a:rPr lang="en-US" sz="2400" b="0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sz="2400" b="0" i="1" smtClean="0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b="0" i="1" smtClean="0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</a:rPr>
                                <m:t>𝑧</m:t>
                              </m:r>
                            </m:e>
                            <m:sub>
                              <m:acc>
                                <m:accPr>
                                  <m:chr m:val="̅"/>
                                  <m:ctrlPr>
                                    <a:rPr lang="en-US" sz="2400" b="0" i="1" smtClean="0">
                                      <a:solidFill>
                                        <a:schemeClr val="tx2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en-US" sz="2400" b="0" i="1" smtClean="0">
                                      <a:solidFill>
                                        <a:schemeClr val="tx2"/>
                                      </a:solidFill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e>
                              </m:acc>
                            </m:sub>
                          </m:sSub>
                          <m:r>
                            <a:rPr lang="en-US" sz="2400" b="0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  <m:t>≤1.81</m:t>
                          </m:r>
                        </m:e>
                      </m:d>
                      <m:r>
                        <a:rPr lang="en-US" sz="2400" b="0" i="1" smtClean="0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</a:rPr>
                        <m:t>=0.9649</m:t>
                      </m:r>
                    </m:oMath>
                  </m:oMathPara>
                </a14:m>
                <a:endParaRPr lang="en-US" dirty="0">
                  <a:solidFill>
                    <a:schemeClr val="tx2"/>
                  </a:solidFill>
                </a:endParaRPr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1D2AE5DB-6E8B-83BF-532E-4F148B07FB7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92389" y="3611903"/>
                <a:ext cx="3118418" cy="369332"/>
              </a:xfrm>
              <a:prstGeom prst="rect">
                <a:avLst/>
              </a:prstGeom>
              <a:blipFill>
                <a:blip r:embed="rId3"/>
                <a:stretch>
                  <a:fillRect l="-1619" r="-1215" b="-1333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CEF20425-4207-873F-EC52-7BC7028DCC1D}"/>
                  </a:ext>
                </a:extLst>
              </p:cNvPr>
              <p:cNvSpPr txBox="1"/>
              <p:nvPr/>
            </p:nvSpPr>
            <p:spPr>
              <a:xfrm>
                <a:off x="581192" y="5023872"/>
                <a:ext cx="7535781" cy="1104470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  <m:t>𝑧</m:t>
                          </m:r>
                        </m:e>
                        <m:sub>
                          <m:acc>
                            <m:accPr>
                              <m:chr m:val="̅"/>
                              <m:ctrlPr>
                                <a:rPr lang="en-US" sz="24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sz="24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</m:acc>
                        </m:sub>
                      </m:sSub>
                      <m:r>
                        <a:rPr lang="en-US" sz="24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24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acc>
                            <m:accPr>
                              <m:chr m:val="̅"/>
                              <m:ctrlPr>
                                <a:rPr lang="en-US" sz="24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sz="24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</m:acc>
                          <m:r>
                            <a:rPr lang="en-US" sz="24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sSub>
                            <m:sSubPr>
                              <m:ctrlPr>
                                <a:rPr lang="en-US" sz="24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</a:rPr>
                                <m:t>𝜇</m:t>
                              </m:r>
                            </m:e>
                            <m:sub>
                              <m:acc>
                                <m:accPr>
                                  <m:chr m:val="̅"/>
                                  <m:ctrlPr>
                                    <a:rPr lang="en-US" sz="2400" b="0" i="1" smtClean="0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en-US" sz="2400" b="0" i="1" smtClean="0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e>
                              </m:acc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en-US" sz="24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</a:rPr>
                                <m:t>𝜎</m:t>
                              </m:r>
                            </m:e>
                            <m:sub>
                              <m:acc>
                                <m:accPr>
                                  <m:chr m:val="̅"/>
                                  <m:ctrlPr>
                                    <a:rPr lang="en-US" sz="2400" b="0" i="1" smtClean="0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en-US" sz="2400" b="0" i="1" smtClean="0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e>
                              </m:acc>
                            </m:sub>
                          </m:sSub>
                        </m:den>
                      </m:f>
                      <m:r>
                        <a:rPr lang="en-US" sz="24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24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acc>
                            <m:accPr>
                              <m:chr m:val="̅"/>
                              <m:ctrlPr>
                                <a:rPr lang="en-US" sz="24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sz="24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</m:acc>
                          <m:r>
                            <a:rPr lang="en-US" sz="24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sz="24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  <m:t>𝜇</m:t>
                          </m:r>
                        </m:num>
                        <m:den>
                          <m:d>
                            <m:dPr>
                              <m:ctrlPr>
                                <a:rPr lang="en-US" sz="24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en-US" sz="2400" b="0" i="1" smtClean="0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sz="2400" b="0" i="1" smtClean="0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</a:rPr>
                                    <m:t>𝜎</m:t>
                                  </m:r>
                                </m:num>
                                <m:den>
                                  <m:rad>
                                    <m:radPr>
                                      <m:degHide m:val="on"/>
                                      <m:ctrlPr>
                                        <a:rPr lang="en-US" sz="2400" b="0" i="1" smtClean="0">
                                          <a:solidFill>
                                            <a:schemeClr val="accent2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radPr>
                                    <m:deg/>
                                    <m:e>
                                      <m:r>
                                        <a:rPr lang="en-US" sz="2400" b="0" i="1" smtClean="0">
                                          <a:solidFill>
                                            <a:schemeClr val="accent2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𝑛</m:t>
                                      </m:r>
                                    </m:e>
                                  </m:rad>
                                </m:den>
                              </m:f>
                            </m:e>
                          </m:d>
                        </m:den>
                      </m:f>
                      <m:r>
                        <a:rPr lang="en-US" sz="24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24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4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  <m:t>4000−4504</m:t>
                          </m:r>
                        </m:num>
                        <m:den>
                          <m:f>
                            <m:fPr>
                              <m:ctrlPr>
                                <a:rPr lang="en-US" sz="24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24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</a:rPr>
                                <m:t>1937</m:t>
                              </m:r>
                            </m:num>
                            <m:den>
                              <m:rad>
                                <m:radPr>
                                  <m:degHide m:val="on"/>
                                  <m:ctrlPr>
                                    <a:rPr lang="en-US" sz="2400" b="0" i="1" smtClean="0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radPr>
                                <m:deg/>
                                <m:e>
                                  <m:r>
                                    <a:rPr lang="en-US" sz="2400" b="0" i="1" smtClean="0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</a:rPr>
                                    <m:t>50</m:t>
                                  </m:r>
                                </m:e>
                              </m:rad>
                            </m:den>
                          </m:f>
                        </m:den>
                      </m:f>
                      <m:r>
                        <a:rPr lang="en-US" sz="24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24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4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  <m:t>−504</m:t>
                          </m:r>
                        </m:num>
                        <m:den>
                          <m:r>
                            <a:rPr lang="en-US" sz="24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  <m:t>273.93</m:t>
                          </m:r>
                        </m:den>
                      </m:f>
                      <m:r>
                        <a:rPr lang="en-US" sz="24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=−1.84</m:t>
                      </m:r>
                    </m:oMath>
                  </m:oMathPara>
                </a14:m>
                <a:endParaRPr lang="en-US" sz="1600" dirty="0">
                  <a:solidFill>
                    <a:schemeClr val="accent2"/>
                  </a:solidFill>
                </a:endParaRPr>
              </a:p>
            </p:txBody>
          </p:sp>
        </mc:Choice>
        <mc:Fallback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CEF20425-4207-873F-EC52-7BC7028DCC1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1192" y="5023872"/>
                <a:ext cx="7535781" cy="1104470"/>
              </a:xfrm>
              <a:prstGeom prst="rect">
                <a:avLst/>
              </a:prstGeom>
              <a:blipFill>
                <a:blip r:embed="rId4"/>
                <a:stretch>
                  <a:fillRect t="-1136" b="-795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EA3F50ED-75D2-961A-1703-8C0197F48652}"/>
                  </a:ext>
                </a:extLst>
              </p:cNvPr>
              <p:cNvSpPr txBox="1"/>
              <p:nvPr/>
            </p:nvSpPr>
            <p:spPr>
              <a:xfrm>
                <a:off x="8492389" y="5206775"/>
                <a:ext cx="3347648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𝑃</m:t>
                      </m:r>
                      <m:d>
                        <m:dPr>
                          <m:ctrlPr>
                            <a:rPr lang="en-US" sz="24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sz="24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</a:rPr>
                                <m:t>𝑧</m:t>
                              </m:r>
                            </m:e>
                            <m:sub>
                              <m:acc>
                                <m:accPr>
                                  <m:chr m:val="̅"/>
                                  <m:ctrlPr>
                                    <a:rPr lang="en-US" sz="2400" b="0" i="1" smtClean="0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en-US" sz="2400" b="0" i="1" smtClean="0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e>
                              </m:acc>
                            </m:sub>
                          </m:sSub>
                          <m:r>
                            <a:rPr lang="en-US" sz="24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  <m:t>≤−1.84</m:t>
                          </m:r>
                        </m:e>
                      </m:d>
                      <m:r>
                        <a:rPr lang="en-US" sz="24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=0.0329</m:t>
                      </m:r>
                    </m:oMath>
                  </m:oMathPara>
                </a14:m>
                <a:endParaRPr lang="en-US" dirty="0">
                  <a:solidFill>
                    <a:schemeClr val="accent2"/>
                  </a:solidFill>
                </a:endParaRPr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EA3F50ED-75D2-961A-1703-8C0197F4865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92389" y="5206775"/>
                <a:ext cx="3347648" cy="369332"/>
              </a:xfrm>
              <a:prstGeom prst="rect">
                <a:avLst/>
              </a:prstGeom>
              <a:blipFill>
                <a:blip r:embed="rId5"/>
                <a:stretch>
                  <a:fillRect l="-1509" r="-1509" b="-967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415157291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A655A30C-F636-10A7-F6E1-DBD2FD1D26D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1192" y="2180496"/>
            <a:ext cx="11029615" cy="4258011"/>
          </a:xfrm>
        </p:spPr>
        <p:txBody>
          <a:bodyPr>
            <a:normAutofit/>
          </a:bodyPr>
          <a:lstStyle/>
          <a:p>
            <a:r>
              <a:rPr lang="en-US" dirty="0"/>
              <a:t>The average daily number of total users is 4,504 with a standard deviation of 1,937.  What is the probability that </a:t>
            </a:r>
            <a:r>
              <a:rPr lang="en-US" b="1" dirty="0"/>
              <a:t>a sample of 50 days </a:t>
            </a:r>
            <a:r>
              <a:rPr lang="en-US" dirty="0"/>
              <a:t>has </a:t>
            </a:r>
            <a:r>
              <a:rPr lang="en-US" b="1" dirty="0"/>
              <a:t>an average </a:t>
            </a:r>
            <a:r>
              <a:rPr lang="en-US" dirty="0"/>
              <a:t>between 4,000 and 5,000 total users?</a:t>
            </a:r>
          </a:p>
          <a:p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EF6C08A8-2B32-2D69-2689-196A3D9690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Sampling Distribution Bike Data Example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0E8BF819-293A-0C44-197A-53BA6CFFEA04}"/>
              </a:ext>
            </a:extLst>
          </p:cNvPr>
          <p:cNvCxnSpPr/>
          <p:nvPr/>
        </p:nvCxnSpPr>
        <p:spPr>
          <a:xfrm>
            <a:off x="2669969" y="6426407"/>
            <a:ext cx="6477000" cy="0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83EBF52A-1E35-F175-D40E-627F01A4A230}"/>
                  </a:ext>
                </a:extLst>
              </p:cNvPr>
              <p:cNvSpPr txBox="1"/>
              <p:nvPr/>
            </p:nvSpPr>
            <p:spPr>
              <a:xfrm>
                <a:off x="5494894" y="6450116"/>
                <a:ext cx="827150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4,504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83EBF52A-1E35-F175-D40E-627F01A4A23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94894" y="6450116"/>
                <a:ext cx="827150" cy="369332"/>
              </a:xfrm>
              <a:prstGeom prst="rect">
                <a:avLst/>
              </a:prstGeom>
              <a:blipFill>
                <a:blip r:embed="rId2"/>
                <a:stretch>
                  <a:fillRect l="-6061" r="-9091" b="-645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B345E9D5-04BF-63A9-9B0C-ECCE7C459CA4}"/>
                  </a:ext>
                </a:extLst>
              </p:cNvPr>
              <p:cNvSpPr txBox="1"/>
              <p:nvPr/>
            </p:nvSpPr>
            <p:spPr>
              <a:xfrm>
                <a:off x="6755097" y="3598308"/>
                <a:ext cx="1707583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𝜎</m:t>
                          </m:r>
                        </m:e>
                        <m:sub>
                          <m:acc>
                            <m:accPr>
                              <m:chr m:val="̅"/>
                              <m:ctrlP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</m:acc>
                        </m:sub>
                      </m:sSub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400" b="0" i="0" smtClean="0">
                          <a:latin typeface="Cambria Math" panose="02040503050406030204" pitchFamily="18" charset="0"/>
                        </a:rPr>
                        <m:t>273.93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B345E9D5-04BF-63A9-9B0C-ECCE7C459CA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55097" y="3598308"/>
                <a:ext cx="1707583" cy="369332"/>
              </a:xfrm>
              <a:prstGeom prst="rect">
                <a:avLst/>
              </a:prstGeom>
              <a:blipFill>
                <a:blip r:embed="rId3"/>
                <a:stretch>
                  <a:fillRect l="-1471" r="-2941" b="-100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A398C760-15D9-4996-A4A1-F6D83DDAB052}"/>
                  </a:ext>
                </a:extLst>
              </p:cNvPr>
              <p:cNvSpPr txBox="1"/>
              <p:nvPr/>
            </p:nvSpPr>
            <p:spPr>
              <a:xfrm>
                <a:off x="4324680" y="6450116"/>
                <a:ext cx="827150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4,000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A398C760-15D9-4996-A4A1-F6D83DDAB05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24680" y="6450116"/>
                <a:ext cx="827150" cy="369332"/>
              </a:xfrm>
              <a:prstGeom prst="rect">
                <a:avLst/>
              </a:prstGeom>
              <a:blipFill>
                <a:blip r:embed="rId4"/>
                <a:stretch>
                  <a:fillRect l="-6061" r="-7576" b="-645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Freeform 17">
            <a:extLst>
              <a:ext uri="{FF2B5EF4-FFF2-40B4-BE49-F238E27FC236}">
                <a16:creationId xmlns:a16="http://schemas.microsoft.com/office/drawing/2014/main" id="{7511E292-F7EC-5BE9-E082-85E91A33EA81}"/>
              </a:ext>
            </a:extLst>
          </p:cNvPr>
          <p:cNvSpPr>
            <a:spLocks/>
          </p:cNvSpPr>
          <p:nvPr/>
        </p:nvSpPr>
        <p:spPr bwMode="auto">
          <a:xfrm>
            <a:off x="3622209" y="3429000"/>
            <a:ext cx="4610360" cy="3007923"/>
          </a:xfrm>
          <a:custGeom>
            <a:avLst/>
            <a:gdLst>
              <a:gd name="T0" fmla="*/ 1441 w 2981"/>
              <a:gd name="T1" fmla="*/ 15 h 1496"/>
              <a:gd name="T2" fmla="*/ 1351 w 2981"/>
              <a:gd name="T3" fmla="*/ 84 h 1496"/>
              <a:gd name="T4" fmla="*/ 1290 w 2981"/>
              <a:gd name="T5" fmla="*/ 168 h 1496"/>
              <a:gd name="T6" fmla="*/ 1241 w 2981"/>
              <a:gd name="T7" fmla="*/ 252 h 1496"/>
              <a:gd name="T8" fmla="*/ 1197 w 2981"/>
              <a:gd name="T9" fmla="*/ 334 h 1496"/>
              <a:gd name="T10" fmla="*/ 1163 w 2981"/>
              <a:gd name="T11" fmla="*/ 408 h 1496"/>
              <a:gd name="T12" fmla="*/ 1123 w 2981"/>
              <a:gd name="T13" fmla="*/ 505 h 1496"/>
              <a:gd name="T14" fmla="*/ 1087 w 2981"/>
              <a:gd name="T15" fmla="*/ 590 h 1496"/>
              <a:gd name="T16" fmla="*/ 1053 w 2981"/>
              <a:gd name="T17" fmla="*/ 674 h 1496"/>
              <a:gd name="T18" fmla="*/ 1023 w 2981"/>
              <a:gd name="T19" fmla="*/ 755 h 1496"/>
              <a:gd name="T20" fmla="*/ 987 w 2981"/>
              <a:gd name="T21" fmla="*/ 846 h 1496"/>
              <a:gd name="T22" fmla="*/ 951 w 2981"/>
              <a:gd name="T23" fmla="*/ 928 h 1496"/>
              <a:gd name="T24" fmla="*/ 914 w 2981"/>
              <a:gd name="T25" fmla="*/ 1008 h 1496"/>
              <a:gd name="T26" fmla="*/ 858 w 2981"/>
              <a:gd name="T27" fmla="*/ 1100 h 1496"/>
              <a:gd name="T28" fmla="*/ 781 w 2981"/>
              <a:gd name="T29" fmla="*/ 1190 h 1496"/>
              <a:gd name="T30" fmla="*/ 709 w 2981"/>
              <a:gd name="T31" fmla="*/ 1253 h 1496"/>
              <a:gd name="T32" fmla="*/ 606 w 2981"/>
              <a:gd name="T33" fmla="*/ 1316 h 1496"/>
              <a:gd name="T34" fmla="*/ 508 w 2981"/>
              <a:gd name="T35" fmla="*/ 1357 h 1496"/>
              <a:gd name="T36" fmla="*/ 401 w 2981"/>
              <a:gd name="T37" fmla="*/ 1390 h 1496"/>
              <a:gd name="T38" fmla="*/ 312 w 2981"/>
              <a:gd name="T39" fmla="*/ 1415 h 1496"/>
              <a:gd name="T40" fmla="*/ 190 w 2981"/>
              <a:gd name="T41" fmla="*/ 1441 h 1496"/>
              <a:gd name="T42" fmla="*/ 94 w 2981"/>
              <a:gd name="T43" fmla="*/ 1461 h 1496"/>
              <a:gd name="T44" fmla="*/ 2981 w 2981"/>
              <a:gd name="T45" fmla="*/ 1496 h 1496"/>
              <a:gd name="T46" fmla="*/ 2849 w 2981"/>
              <a:gd name="T47" fmla="*/ 1461 h 1496"/>
              <a:gd name="T48" fmla="*/ 2786 w 2981"/>
              <a:gd name="T49" fmla="*/ 1448 h 1496"/>
              <a:gd name="T50" fmla="*/ 2647 w 2981"/>
              <a:gd name="T51" fmla="*/ 1410 h 1496"/>
              <a:gd name="T52" fmla="*/ 2521 w 2981"/>
              <a:gd name="T53" fmla="*/ 1367 h 1496"/>
              <a:gd name="T54" fmla="*/ 2394 w 2981"/>
              <a:gd name="T55" fmla="*/ 1314 h 1496"/>
              <a:gd name="T56" fmla="*/ 2358 w 2981"/>
              <a:gd name="T57" fmla="*/ 1293 h 1496"/>
              <a:gd name="T58" fmla="*/ 2279 w 2981"/>
              <a:gd name="T59" fmla="*/ 1237 h 1496"/>
              <a:gd name="T60" fmla="*/ 2213 w 2981"/>
              <a:gd name="T61" fmla="*/ 1168 h 1496"/>
              <a:gd name="T62" fmla="*/ 2144 w 2981"/>
              <a:gd name="T63" fmla="*/ 1078 h 1496"/>
              <a:gd name="T64" fmla="*/ 2102 w 2981"/>
              <a:gd name="T65" fmla="*/ 1011 h 1496"/>
              <a:gd name="T66" fmla="*/ 2066 w 2981"/>
              <a:gd name="T67" fmla="*/ 931 h 1496"/>
              <a:gd name="T68" fmla="*/ 2037 w 2981"/>
              <a:gd name="T69" fmla="*/ 861 h 1496"/>
              <a:gd name="T70" fmla="*/ 2008 w 2981"/>
              <a:gd name="T71" fmla="*/ 791 h 1496"/>
              <a:gd name="T72" fmla="*/ 1967 w 2981"/>
              <a:gd name="T73" fmla="*/ 697 h 1496"/>
              <a:gd name="T74" fmla="*/ 1928 w 2981"/>
              <a:gd name="T75" fmla="*/ 608 h 1496"/>
              <a:gd name="T76" fmla="*/ 1882 w 2981"/>
              <a:gd name="T77" fmla="*/ 507 h 1496"/>
              <a:gd name="T78" fmla="*/ 1838 w 2981"/>
              <a:gd name="T79" fmla="*/ 411 h 1496"/>
              <a:gd name="T80" fmla="*/ 1794 w 2981"/>
              <a:gd name="T81" fmla="*/ 320 h 1496"/>
              <a:gd name="T82" fmla="*/ 1762 w 2981"/>
              <a:gd name="T83" fmla="*/ 259 h 1496"/>
              <a:gd name="T84" fmla="*/ 1727 w 2981"/>
              <a:gd name="T85" fmla="*/ 191 h 1496"/>
              <a:gd name="T86" fmla="*/ 1696 w 2981"/>
              <a:gd name="T87" fmla="*/ 146 h 1496"/>
              <a:gd name="T88" fmla="*/ 1676 w 2981"/>
              <a:gd name="T89" fmla="*/ 121 h 1496"/>
              <a:gd name="T90" fmla="*/ 1642 w 2981"/>
              <a:gd name="T91" fmla="*/ 80 h 1496"/>
              <a:gd name="T92" fmla="*/ 1598 w 2981"/>
              <a:gd name="T93" fmla="*/ 38 h 1496"/>
              <a:gd name="T94" fmla="*/ 1533 w 2981"/>
              <a:gd name="T95" fmla="*/ 5 h 149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</a:cxnLst>
            <a:rect l="0" t="0" r="r" b="b"/>
            <a:pathLst>
              <a:path w="2981" h="1496">
                <a:moveTo>
                  <a:pt x="1503" y="0"/>
                </a:moveTo>
                <a:lnTo>
                  <a:pt x="1474" y="7"/>
                </a:lnTo>
                <a:lnTo>
                  <a:pt x="1441" y="15"/>
                </a:lnTo>
                <a:lnTo>
                  <a:pt x="1406" y="34"/>
                </a:lnTo>
                <a:lnTo>
                  <a:pt x="1377" y="58"/>
                </a:lnTo>
                <a:lnTo>
                  <a:pt x="1351" y="84"/>
                </a:lnTo>
                <a:lnTo>
                  <a:pt x="1329" y="109"/>
                </a:lnTo>
                <a:lnTo>
                  <a:pt x="1311" y="135"/>
                </a:lnTo>
                <a:lnTo>
                  <a:pt x="1290" y="168"/>
                </a:lnTo>
                <a:lnTo>
                  <a:pt x="1276" y="190"/>
                </a:lnTo>
                <a:lnTo>
                  <a:pt x="1258" y="223"/>
                </a:lnTo>
                <a:lnTo>
                  <a:pt x="1241" y="252"/>
                </a:lnTo>
                <a:lnTo>
                  <a:pt x="1222" y="285"/>
                </a:lnTo>
                <a:lnTo>
                  <a:pt x="1211" y="307"/>
                </a:lnTo>
                <a:lnTo>
                  <a:pt x="1197" y="334"/>
                </a:lnTo>
                <a:lnTo>
                  <a:pt x="1186" y="360"/>
                </a:lnTo>
                <a:lnTo>
                  <a:pt x="1175" y="383"/>
                </a:lnTo>
                <a:lnTo>
                  <a:pt x="1163" y="408"/>
                </a:lnTo>
                <a:lnTo>
                  <a:pt x="1151" y="439"/>
                </a:lnTo>
                <a:lnTo>
                  <a:pt x="1136" y="476"/>
                </a:lnTo>
                <a:lnTo>
                  <a:pt x="1123" y="505"/>
                </a:lnTo>
                <a:lnTo>
                  <a:pt x="1114" y="526"/>
                </a:lnTo>
                <a:lnTo>
                  <a:pt x="1099" y="558"/>
                </a:lnTo>
                <a:lnTo>
                  <a:pt x="1087" y="590"/>
                </a:lnTo>
                <a:lnTo>
                  <a:pt x="1077" y="612"/>
                </a:lnTo>
                <a:lnTo>
                  <a:pt x="1063" y="646"/>
                </a:lnTo>
                <a:lnTo>
                  <a:pt x="1053" y="674"/>
                </a:lnTo>
                <a:lnTo>
                  <a:pt x="1043" y="701"/>
                </a:lnTo>
                <a:lnTo>
                  <a:pt x="1033" y="728"/>
                </a:lnTo>
                <a:lnTo>
                  <a:pt x="1023" y="755"/>
                </a:lnTo>
                <a:lnTo>
                  <a:pt x="1013" y="781"/>
                </a:lnTo>
                <a:lnTo>
                  <a:pt x="1002" y="809"/>
                </a:lnTo>
                <a:lnTo>
                  <a:pt x="987" y="846"/>
                </a:lnTo>
                <a:lnTo>
                  <a:pt x="972" y="881"/>
                </a:lnTo>
                <a:lnTo>
                  <a:pt x="962" y="904"/>
                </a:lnTo>
                <a:lnTo>
                  <a:pt x="951" y="928"/>
                </a:lnTo>
                <a:lnTo>
                  <a:pt x="941" y="953"/>
                </a:lnTo>
                <a:lnTo>
                  <a:pt x="930" y="977"/>
                </a:lnTo>
                <a:lnTo>
                  <a:pt x="914" y="1008"/>
                </a:lnTo>
                <a:lnTo>
                  <a:pt x="898" y="1040"/>
                </a:lnTo>
                <a:lnTo>
                  <a:pt x="879" y="1070"/>
                </a:lnTo>
                <a:lnTo>
                  <a:pt x="858" y="1100"/>
                </a:lnTo>
                <a:lnTo>
                  <a:pt x="836" y="1130"/>
                </a:lnTo>
                <a:lnTo>
                  <a:pt x="810" y="1158"/>
                </a:lnTo>
                <a:lnTo>
                  <a:pt x="781" y="1190"/>
                </a:lnTo>
                <a:lnTo>
                  <a:pt x="761" y="1209"/>
                </a:lnTo>
                <a:lnTo>
                  <a:pt x="737" y="1230"/>
                </a:lnTo>
                <a:lnTo>
                  <a:pt x="709" y="1253"/>
                </a:lnTo>
                <a:lnTo>
                  <a:pt x="686" y="1269"/>
                </a:lnTo>
                <a:lnTo>
                  <a:pt x="654" y="1289"/>
                </a:lnTo>
                <a:lnTo>
                  <a:pt x="606" y="1316"/>
                </a:lnTo>
                <a:lnTo>
                  <a:pt x="566" y="1334"/>
                </a:lnTo>
                <a:lnTo>
                  <a:pt x="536" y="1345"/>
                </a:lnTo>
                <a:lnTo>
                  <a:pt x="508" y="1357"/>
                </a:lnTo>
                <a:lnTo>
                  <a:pt x="473" y="1370"/>
                </a:lnTo>
                <a:lnTo>
                  <a:pt x="437" y="1381"/>
                </a:lnTo>
                <a:lnTo>
                  <a:pt x="401" y="1390"/>
                </a:lnTo>
                <a:lnTo>
                  <a:pt x="374" y="1398"/>
                </a:lnTo>
                <a:lnTo>
                  <a:pt x="341" y="1407"/>
                </a:lnTo>
                <a:lnTo>
                  <a:pt x="312" y="1415"/>
                </a:lnTo>
                <a:lnTo>
                  <a:pt x="274" y="1423"/>
                </a:lnTo>
                <a:lnTo>
                  <a:pt x="230" y="1433"/>
                </a:lnTo>
                <a:lnTo>
                  <a:pt x="190" y="1441"/>
                </a:lnTo>
                <a:lnTo>
                  <a:pt x="160" y="1448"/>
                </a:lnTo>
                <a:lnTo>
                  <a:pt x="131" y="1454"/>
                </a:lnTo>
                <a:lnTo>
                  <a:pt x="94" y="1461"/>
                </a:lnTo>
                <a:lnTo>
                  <a:pt x="51" y="1473"/>
                </a:lnTo>
                <a:lnTo>
                  <a:pt x="0" y="1494"/>
                </a:lnTo>
                <a:lnTo>
                  <a:pt x="2981" y="1496"/>
                </a:lnTo>
                <a:lnTo>
                  <a:pt x="2933" y="1478"/>
                </a:lnTo>
                <a:lnTo>
                  <a:pt x="2883" y="1467"/>
                </a:lnTo>
                <a:lnTo>
                  <a:pt x="2849" y="1461"/>
                </a:lnTo>
                <a:lnTo>
                  <a:pt x="2809" y="1453"/>
                </a:lnTo>
                <a:lnTo>
                  <a:pt x="2761" y="1441"/>
                </a:lnTo>
                <a:lnTo>
                  <a:pt x="2786" y="1448"/>
                </a:lnTo>
                <a:lnTo>
                  <a:pt x="2731" y="1433"/>
                </a:lnTo>
                <a:lnTo>
                  <a:pt x="2700" y="1425"/>
                </a:lnTo>
                <a:lnTo>
                  <a:pt x="2647" y="1410"/>
                </a:lnTo>
                <a:lnTo>
                  <a:pt x="2599" y="1394"/>
                </a:lnTo>
                <a:lnTo>
                  <a:pt x="2559" y="1380"/>
                </a:lnTo>
                <a:lnTo>
                  <a:pt x="2521" y="1367"/>
                </a:lnTo>
                <a:lnTo>
                  <a:pt x="2478" y="1352"/>
                </a:lnTo>
                <a:lnTo>
                  <a:pt x="2442" y="1337"/>
                </a:lnTo>
                <a:lnTo>
                  <a:pt x="2394" y="1314"/>
                </a:lnTo>
                <a:lnTo>
                  <a:pt x="2374" y="1302"/>
                </a:lnTo>
                <a:lnTo>
                  <a:pt x="2373" y="1302"/>
                </a:lnTo>
                <a:lnTo>
                  <a:pt x="2358" y="1293"/>
                </a:lnTo>
                <a:lnTo>
                  <a:pt x="2331" y="1278"/>
                </a:lnTo>
                <a:lnTo>
                  <a:pt x="2305" y="1259"/>
                </a:lnTo>
                <a:lnTo>
                  <a:pt x="2279" y="1237"/>
                </a:lnTo>
                <a:lnTo>
                  <a:pt x="2260" y="1219"/>
                </a:lnTo>
                <a:lnTo>
                  <a:pt x="2238" y="1198"/>
                </a:lnTo>
                <a:lnTo>
                  <a:pt x="2213" y="1168"/>
                </a:lnTo>
                <a:lnTo>
                  <a:pt x="2188" y="1137"/>
                </a:lnTo>
                <a:lnTo>
                  <a:pt x="2167" y="1108"/>
                </a:lnTo>
                <a:lnTo>
                  <a:pt x="2144" y="1078"/>
                </a:lnTo>
                <a:lnTo>
                  <a:pt x="2129" y="1053"/>
                </a:lnTo>
                <a:lnTo>
                  <a:pt x="2115" y="1033"/>
                </a:lnTo>
                <a:lnTo>
                  <a:pt x="2102" y="1011"/>
                </a:lnTo>
                <a:lnTo>
                  <a:pt x="2089" y="986"/>
                </a:lnTo>
                <a:lnTo>
                  <a:pt x="2077" y="959"/>
                </a:lnTo>
                <a:lnTo>
                  <a:pt x="2066" y="931"/>
                </a:lnTo>
                <a:lnTo>
                  <a:pt x="2055" y="902"/>
                </a:lnTo>
                <a:lnTo>
                  <a:pt x="2046" y="883"/>
                </a:lnTo>
                <a:lnTo>
                  <a:pt x="2037" y="861"/>
                </a:lnTo>
                <a:lnTo>
                  <a:pt x="2028" y="839"/>
                </a:lnTo>
                <a:lnTo>
                  <a:pt x="2018" y="818"/>
                </a:lnTo>
                <a:lnTo>
                  <a:pt x="2008" y="791"/>
                </a:lnTo>
                <a:lnTo>
                  <a:pt x="1996" y="763"/>
                </a:lnTo>
                <a:lnTo>
                  <a:pt x="1981" y="725"/>
                </a:lnTo>
                <a:lnTo>
                  <a:pt x="1967" y="697"/>
                </a:lnTo>
                <a:lnTo>
                  <a:pt x="1952" y="667"/>
                </a:lnTo>
                <a:lnTo>
                  <a:pt x="1938" y="634"/>
                </a:lnTo>
                <a:lnTo>
                  <a:pt x="1928" y="608"/>
                </a:lnTo>
                <a:lnTo>
                  <a:pt x="1914" y="577"/>
                </a:lnTo>
                <a:lnTo>
                  <a:pt x="1903" y="549"/>
                </a:lnTo>
                <a:lnTo>
                  <a:pt x="1882" y="507"/>
                </a:lnTo>
                <a:lnTo>
                  <a:pt x="1866" y="468"/>
                </a:lnTo>
                <a:lnTo>
                  <a:pt x="1850" y="434"/>
                </a:lnTo>
                <a:lnTo>
                  <a:pt x="1838" y="411"/>
                </a:lnTo>
                <a:lnTo>
                  <a:pt x="1824" y="381"/>
                </a:lnTo>
                <a:lnTo>
                  <a:pt x="1807" y="346"/>
                </a:lnTo>
                <a:lnTo>
                  <a:pt x="1794" y="320"/>
                </a:lnTo>
                <a:lnTo>
                  <a:pt x="1783" y="301"/>
                </a:lnTo>
                <a:lnTo>
                  <a:pt x="1776" y="285"/>
                </a:lnTo>
                <a:lnTo>
                  <a:pt x="1762" y="259"/>
                </a:lnTo>
                <a:lnTo>
                  <a:pt x="1749" y="234"/>
                </a:lnTo>
                <a:lnTo>
                  <a:pt x="1738" y="213"/>
                </a:lnTo>
                <a:lnTo>
                  <a:pt x="1727" y="191"/>
                </a:lnTo>
                <a:lnTo>
                  <a:pt x="1714" y="172"/>
                </a:lnTo>
                <a:lnTo>
                  <a:pt x="1703" y="160"/>
                </a:lnTo>
                <a:lnTo>
                  <a:pt x="1696" y="146"/>
                </a:lnTo>
                <a:lnTo>
                  <a:pt x="1689" y="136"/>
                </a:lnTo>
                <a:lnTo>
                  <a:pt x="1681" y="126"/>
                </a:lnTo>
                <a:lnTo>
                  <a:pt x="1676" y="121"/>
                </a:lnTo>
                <a:lnTo>
                  <a:pt x="1667" y="110"/>
                </a:lnTo>
                <a:lnTo>
                  <a:pt x="1655" y="95"/>
                </a:lnTo>
                <a:lnTo>
                  <a:pt x="1642" y="80"/>
                </a:lnTo>
                <a:lnTo>
                  <a:pt x="1628" y="63"/>
                </a:lnTo>
                <a:lnTo>
                  <a:pt x="1613" y="50"/>
                </a:lnTo>
                <a:lnTo>
                  <a:pt x="1598" y="38"/>
                </a:lnTo>
                <a:lnTo>
                  <a:pt x="1582" y="25"/>
                </a:lnTo>
                <a:lnTo>
                  <a:pt x="1557" y="14"/>
                </a:lnTo>
                <a:lnTo>
                  <a:pt x="1533" y="5"/>
                </a:lnTo>
                <a:lnTo>
                  <a:pt x="1503" y="0"/>
                </a:lnTo>
              </a:path>
            </a:pathLst>
          </a:custGeom>
          <a:noFill/>
          <a:ln w="19050" cap="rnd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rgbClr val="993366">
                        <a:gamma/>
                        <a:shade val="46275"/>
                        <a:invGamma/>
                      </a:srgbClr>
                    </a:gs>
                    <a:gs pos="50000">
                      <a:srgbClr val="993366"/>
                    </a:gs>
                    <a:gs pos="100000">
                      <a:srgbClr val="993366">
                        <a:gamma/>
                        <a:shade val="46275"/>
                        <a:invGamma/>
                      </a:srgbClr>
                    </a:gs>
                  </a:gsLst>
                  <a:lin ang="0" scaled="1"/>
                </a:gra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17961" dir="2700000" algn="ctr" rotWithShape="0">
                    <a:srgbClr val="292929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FFF57A9D-23D4-3491-A5A2-FBCE7883E05E}"/>
                  </a:ext>
                </a:extLst>
              </p:cNvPr>
              <p:cNvSpPr txBox="1"/>
              <p:nvPr/>
            </p:nvSpPr>
            <p:spPr>
              <a:xfrm>
                <a:off x="2764257" y="4084275"/>
                <a:ext cx="997068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solidFill>
                            <a:schemeClr val="accent1"/>
                          </a:solidFill>
                          <a:latin typeface="Cambria Math" panose="02040503050406030204" pitchFamily="18" charset="0"/>
                        </a:rPr>
                        <m:t>0.0329</m:t>
                      </m:r>
                    </m:oMath>
                  </m:oMathPara>
                </a14:m>
                <a:endParaRPr lang="en-US" sz="2400" dirty="0">
                  <a:solidFill>
                    <a:schemeClr val="accent1"/>
                  </a:solidFill>
                </a:endParaRPr>
              </a:p>
            </p:txBody>
          </p:sp>
        </mc:Choice>
        <mc:Fallback xmlns="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FFF57A9D-23D4-3491-A5A2-FBCE7883E05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64257" y="4084275"/>
                <a:ext cx="997068" cy="369332"/>
              </a:xfrm>
              <a:prstGeom prst="rect">
                <a:avLst/>
              </a:prstGeom>
              <a:blipFill>
                <a:blip r:embed="rId5"/>
                <a:stretch>
                  <a:fillRect l="-5000" r="-5000" b="-66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C7A55E02-C0C9-EA79-3067-5D4BCE544FF4}"/>
              </a:ext>
            </a:extLst>
          </p:cNvPr>
          <p:cNvCxnSpPr>
            <a:cxnSpLocks/>
            <a:stCxn id="14" idx="2"/>
          </p:cNvCxnSpPr>
          <p:nvPr/>
        </p:nvCxnSpPr>
        <p:spPr>
          <a:xfrm>
            <a:off x="3262791" y="4453607"/>
            <a:ext cx="952949" cy="1555307"/>
          </a:xfrm>
          <a:prstGeom prst="straightConnector1">
            <a:avLst/>
          </a:prstGeom>
          <a:ln w="31750">
            <a:solidFill>
              <a:schemeClr val="accent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Freeform 12">
            <a:extLst>
              <a:ext uri="{FF2B5EF4-FFF2-40B4-BE49-F238E27FC236}">
                <a16:creationId xmlns:a16="http://schemas.microsoft.com/office/drawing/2014/main" id="{CE5B035A-EBD2-9F20-31DB-F949F03C62A4}"/>
              </a:ext>
            </a:extLst>
          </p:cNvPr>
          <p:cNvSpPr/>
          <p:nvPr/>
        </p:nvSpPr>
        <p:spPr>
          <a:xfrm>
            <a:off x="3634343" y="5927492"/>
            <a:ext cx="1103913" cy="498915"/>
          </a:xfrm>
          <a:custGeom>
            <a:avLst/>
            <a:gdLst>
              <a:gd name="connsiteX0" fmla="*/ 1103913 w 1103913"/>
              <a:gd name="connsiteY0" fmla="*/ 0 h 498915"/>
              <a:gd name="connsiteX1" fmla="*/ 1103913 w 1103913"/>
              <a:gd name="connsiteY1" fmla="*/ 498915 h 498915"/>
              <a:gd name="connsiteX2" fmla="*/ 0 w 1103913"/>
              <a:gd name="connsiteY2" fmla="*/ 498915 h 498915"/>
              <a:gd name="connsiteX3" fmla="*/ 66743 w 1103913"/>
              <a:gd name="connsiteY3" fmla="*/ 463186 h 498915"/>
              <a:gd name="connsiteX4" fmla="*/ 133246 w 1103913"/>
              <a:gd name="connsiteY4" fmla="*/ 439059 h 498915"/>
              <a:gd name="connsiteX5" fmla="*/ 190469 w 1103913"/>
              <a:gd name="connsiteY5" fmla="*/ 424984 h 498915"/>
              <a:gd name="connsiteX6" fmla="*/ 235320 w 1103913"/>
              <a:gd name="connsiteY6" fmla="*/ 412920 h 498915"/>
              <a:gd name="connsiteX7" fmla="*/ 281718 w 1103913"/>
              <a:gd name="connsiteY7" fmla="*/ 398846 h 498915"/>
              <a:gd name="connsiteX8" fmla="*/ 343581 w 1103913"/>
              <a:gd name="connsiteY8" fmla="*/ 382761 h 498915"/>
              <a:gd name="connsiteX9" fmla="*/ 411631 w 1103913"/>
              <a:gd name="connsiteY9" fmla="*/ 362654 h 498915"/>
              <a:gd name="connsiteX10" fmla="*/ 470401 w 1103913"/>
              <a:gd name="connsiteY10" fmla="*/ 346569 h 498915"/>
              <a:gd name="connsiteX11" fmla="*/ 515252 w 1103913"/>
              <a:gd name="connsiteY11" fmla="*/ 330484 h 498915"/>
              <a:gd name="connsiteX12" fmla="*/ 566289 w 1103913"/>
              <a:gd name="connsiteY12" fmla="*/ 312388 h 498915"/>
              <a:gd name="connsiteX13" fmla="*/ 608046 w 1103913"/>
              <a:gd name="connsiteY13" fmla="*/ 296303 h 498915"/>
              <a:gd name="connsiteX14" fmla="*/ 663723 w 1103913"/>
              <a:gd name="connsiteY14" fmla="*/ 278207 h 498915"/>
              <a:gd name="connsiteX15" fmla="*/ 719400 w 1103913"/>
              <a:gd name="connsiteY15" fmla="*/ 256090 h 498915"/>
              <a:gd name="connsiteX16" fmla="*/ 773531 w 1103913"/>
              <a:gd name="connsiteY16" fmla="*/ 229952 h 498915"/>
              <a:gd name="connsiteX17" fmla="*/ 816835 w 1103913"/>
              <a:gd name="connsiteY17" fmla="*/ 205824 h 498915"/>
              <a:gd name="connsiteX18" fmla="*/ 863232 w 1103913"/>
              <a:gd name="connsiteY18" fmla="*/ 183707 h 498915"/>
              <a:gd name="connsiteX19" fmla="*/ 925096 w 1103913"/>
              <a:gd name="connsiteY19" fmla="*/ 147515 h 498915"/>
              <a:gd name="connsiteX20" fmla="*/ 999332 w 1103913"/>
              <a:gd name="connsiteY20" fmla="*/ 93228 h 498915"/>
              <a:gd name="connsiteX21" fmla="*/ 1048822 w 1103913"/>
              <a:gd name="connsiteY21" fmla="*/ 53015 h 498915"/>
              <a:gd name="connsiteX22" fmla="*/ 1084394 w 1103913"/>
              <a:gd name="connsiteY22" fmla="*/ 20845 h 4989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103913" h="498915">
                <a:moveTo>
                  <a:pt x="1103913" y="0"/>
                </a:moveTo>
                <a:lnTo>
                  <a:pt x="1103913" y="498915"/>
                </a:lnTo>
                <a:lnTo>
                  <a:pt x="0" y="498915"/>
                </a:lnTo>
                <a:lnTo>
                  <a:pt x="66743" y="463186"/>
                </a:lnTo>
                <a:lnTo>
                  <a:pt x="133246" y="439059"/>
                </a:lnTo>
                <a:lnTo>
                  <a:pt x="190469" y="424984"/>
                </a:lnTo>
                <a:lnTo>
                  <a:pt x="235320" y="412920"/>
                </a:lnTo>
                <a:lnTo>
                  <a:pt x="281718" y="398846"/>
                </a:lnTo>
                <a:lnTo>
                  <a:pt x="343581" y="382761"/>
                </a:lnTo>
                <a:lnTo>
                  <a:pt x="411631" y="362654"/>
                </a:lnTo>
                <a:lnTo>
                  <a:pt x="470401" y="346569"/>
                </a:lnTo>
                <a:lnTo>
                  <a:pt x="515252" y="330484"/>
                </a:lnTo>
                <a:lnTo>
                  <a:pt x="566289" y="312388"/>
                </a:lnTo>
                <a:lnTo>
                  <a:pt x="608046" y="296303"/>
                </a:lnTo>
                <a:lnTo>
                  <a:pt x="663723" y="278207"/>
                </a:lnTo>
                <a:lnTo>
                  <a:pt x="719400" y="256090"/>
                </a:lnTo>
                <a:lnTo>
                  <a:pt x="773531" y="229952"/>
                </a:lnTo>
                <a:lnTo>
                  <a:pt x="816835" y="205824"/>
                </a:lnTo>
                <a:lnTo>
                  <a:pt x="863232" y="183707"/>
                </a:lnTo>
                <a:lnTo>
                  <a:pt x="925096" y="147515"/>
                </a:lnTo>
                <a:lnTo>
                  <a:pt x="999332" y="93228"/>
                </a:lnTo>
                <a:lnTo>
                  <a:pt x="1048822" y="53015"/>
                </a:lnTo>
                <a:lnTo>
                  <a:pt x="1084394" y="20845"/>
                </a:lnTo>
                <a:close/>
              </a:path>
            </a:pathLst>
          </a:custGeom>
          <a:solidFill>
            <a:schemeClr val="accent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619748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A655A30C-F636-10A7-F6E1-DBD2FD1D26D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1192" y="2180496"/>
            <a:ext cx="11029615" cy="4258011"/>
          </a:xfrm>
        </p:spPr>
        <p:txBody>
          <a:bodyPr>
            <a:normAutofit/>
          </a:bodyPr>
          <a:lstStyle/>
          <a:p>
            <a:r>
              <a:rPr lang="en-US" dirty="0"/>
              <a:t>The average daily number of total users is 4,504 with a standard deviation of 1,937.  What is the probability that </a:t>
            </a:r>
            <a:r>
              <a:rPr lang="en-US" b="1" dirty="0"/>
              <a:t>a sample of 50 days </a:t>
            </a:r>
            <a:r>
              <a:rPr lang="en-US" dirty="0"/>
              <a:t>has </a:t>
            </a:r>
            <a:r>
              <a:rPr lang="en-US" b="1" dirty="0"/>
              <a:t>an average </a:t>
            </a:r>
            <a:r>
              <a:rPr lang="en-US" dirty="0"/>
              <a:t>between 4,000 and 5,000 total users?</a:t>
            </a:r>
          </a:p>
          <a:p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EF6C08A8-2B32-2D69-2689-196A3D9690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Sampling Distribution Bike Data Example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2FB5164E-E595-6497-98A4-CBCC61349B6F}"/>
                  </a:ext>
                </a:extLst>
              </p:cNvPr>
              <p:cNvSpPr txBox="1"/>
              <p:nvPr/>
            </p:nvSpPr>
            <p:spPr>
              <a:xfrm>
                <a:off x="3296067" y="3858491"/>
                <a:ext cx="5599866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𝑃</m:t>
                      </m:r>
                      <m:d>
                        <m:dPr>
                          <m:ctrlPr>
                            <a:rPr lang="en-US" sz="24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4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  <m:t>−1.84≤</m:t>
                          </m:r>
                          <m:sSub>
                            <m:sSubPr>
                              <m:ctrlPr>
                                <a:rPr lang="en-US" sz="24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</a:rPr>
                                <m:t>𝑧</m:t>
                              </m:r>
                            </m:e>
                            <m:sub>
                              <m:acc>
                                <m:accPr>
                                  <m:chr m:val="̅"/>
                                  <m:ctrlPr>
                                    <a:rPr lang="en-US" sz="2400" b="0" i="1" smtClean="0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en-US" sz="2400" b="0" i="1" smtClean="0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e>
                              </m:acc>
                            </m:sub>
                          </m:sSub>
                          <m:r>
                            <a:rPr lang="en-US" sz="24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  <m:t>≤1.81</m:t>
                          </m:r>
                        </m:e>
                      </m:d>
                      <m:r>
                        <a:rPr lang="en-US" sz="24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=0.9649−0.0329</m:t>
                      </m:r>
                    </m:oMath>
                  </m:oMathPara>
                </a14:m>
                <a:endParaRPr lang="en-US" dirty="0">
                  <a:solidFill>
                    <a:schemeClr val="accent2"/>
                  </a:solidFill>
                </a:endParaRPr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2FB5164E-E595-6497-98A4-CBCC61349B6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96067" y="3858491"/>
                <a:ext cx="5599866" cy="369332"/>
              </a:xfrm>
              <a:prstGeom prst="rect">
                <a:avLst/>
              </a:prstGeom>
              <a:blipFill>
                <a:blip r:embed="rId2"/>
                <a:stretch>
                  <a:fillRect l="-679" r="-679" b="-967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9472111F-8FC5-FDEB-B150-F6847F90FCA2}"/>
                  </a:ext>
                </a:extLst>
              </p:cNvPr>
              <p:cNvSpPr txBox="1"/>
              <p:nvPr/>
            </p:nvSpPr>
            <p:spPr>
              <a:xfrm>
                <a:off x="6305993" y="4435825"/>
                <a:ext cx="1311769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=0.9320</m:t>
                      </m:r>
                    </m:oMath>
                  </m:oMathPara>
                </a14:m>
                <a:endParaRPr lang="en-US" dirty="0">
                  <a:solidFill>
                    <a:schemeClr val="accent2"/>
                  </a:solidFill>
                </a:endParaRPr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9472111F-8FC5-FDEB-B150-F6847F90FCA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05993" y="4435825"/>
                <a:ext cx="1311769" cy="369332"/>
              </a:xfrm>
              <a:prstGeom prst="rect">
                <a:avLst/>
              </a:prstGeom>
              <a:blipFill>
                <a:blip r:embed="rId3"/>
                <a:stretch>
                  <a:fillRect l="-1923" r="-4808" b="-66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0AC1083D-4B4B-1E82-23A3-A523B9FE622A}"/>
                  </a:ext>
                </a:extLst>
              </p:cNvPr>
              <p:cNvSpPr txBox="1"/>
              <p:nvPr/>
            </p:nvSpPr>
            <p:spPr>
              <a:xfrm>
                <a:off x="3296067" y="5371791"/>
                <a:ext cx="4311693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𝑃</m:t>
                      </m:r>
                      <m:d>
                        <m:dPr>
                          <m:ctrlPr>
                            <a:rPr lang="en-US" sz="24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4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  <m:t>4,000≤</m:t>
                          </m:r>
                          <m:acc>
                            <m:accPr>
                              <m:chr m:val="̅"/>
                              <m:ctrlPr>
                                <a:rPr lang="en-US" sz="24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sz="24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</m:acc>
                          <m:r>
                            <a:rPr lang="en-US" sz="24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  <m:t>≤5,000</m:t>
                          </m:r>
                        </m:e>
                      </m:d>
                      <m:r>
                        <a:rPr lang="en-US" sz="24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=0.9320</m:t>
                      </m:r>
                    </m:oMath>
                  </m:oMathPara>
                </a14:m>
                <a:endParaRPr lang="en-US" dirty="0">
                  <a:solidFill>
                    <a:schemeClr val="accent2"/>
                  </a:solidFill>
                </a:endParaRPr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0AC1083D-4B4B-1E82-23A3-A523B9FE622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96067" y="5371791"/>
                <a:ext cx="4311693" cy="369332"/>
              </a:xfrm>
              <a:prstGeom prst="rect">
                <a:avLst/>
              </a:prstGeom>
              <a:blipFill>
                <a:blip r:embed="rId4"/>
                <a:stretch>
                  <a:fillRect l="-880" r="-880" b="-967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242547651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A655A30C-F636-10A7-F6E1-DBD2FD1D26D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1192" y="2180496"/>
            <a:ext cx="11029615" cy="4258011"/>
          </a:xfrm>
        </p:spPr>
        <p:txBody>
          <a:bodyPr>
            <a:normAutofit/>
          </a:bodyPr>
          <a:lstStyle/>
          <a:p>
            <a:r>
              <a:rPr lang="en-US" dirty="0"/>
              <a:t>The average daily number of total users is 4,504 with a standard deviation of 1,937.  What is the probability that </a:t>
            </a:r>
            <a:r>
              <a:rPr lang="en-US" b="1" dirty="0"/>
              <a:t>a sample of 50 days </a:t>
            </a:r>
            <a:r>
              <a:rPr lang="en-US" dirty="0"/>
              <a:t>has </a:t>
            </a:r>
            <a:r>
              <a:rPr lang="en-US" b="1" dirty="0"/>
              <a:t>an average </a:t>
            </a:r>
            <a:r>
              <a:rPr lang="en-US" dirty="0"/>
              <a:t>between 4,000 and 5,000 total users?</a:t>
            </a:r>
          </a:p>
          <a:p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EF6C08A8-2B32-2D69-2689-196A3D9690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Sampling Distribution Bike Data Example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0E8BF819-293A-0C44-197A-53BA6CFFEA04}"/>
              </a:ext>
            </a:extLst>
          </p:cNvPr>
          <p:cNvCxnSpPr/>
          <p:nvPr/>
        </p:nvCxnSpPr>
        <p:spPr>
          <a:xfrm>
            <a:off x="2669969" y="6426407"/>
            <a:ext cx="6477000" cy="0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83EBF52A-1E35-F175-D40E-627F01A4A230}"/>
                  </a:ext>
                </a:extLst>
              </p:cNvPr>
              <p:cNvSpPr txBox="1"/>
              <p:nvPr/>
            </p:nvSpPr>
            <p:spPr>
              <a:xfrm>
                <a:off x="5494894" y="6450116"/>
                <a:ext cx="827150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4,504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83EBF52A-1E35-F175-D40E-627F01A4A23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94894" y="6450116"/>
                <a:ext cx="827150" cy="369332"/>
              </a:xfrm>
              <a:prstGeom prst="rect">
                <a:avLst/>
              </a:prstGeom>
              <a:blipFill>
                <a:blip r:embed="rId2"/>
                <a:stretch>
                  <a:fillRect l="-6061" r="-9091" b="-645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B345E9D5-04BF-63A9-9B0C-ECCE7C459CA4}"/>
                  </a:ext>
                </a:extLst>
              </p:cNvPr>
              <p:cNvSpPr txBox="1"/>
              <p:nvPr/>
            </p:nvSpPr>
            <p:spPr>
              <a:xfrm>
                <a:off x="6755097" y="3598308"/>
                <a:ext cx="1707583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𝜎</m:t>
                          </m:r>
                        </m:e>
                        <m:sub>
                          <m:acc>
                            <m:accPr>
                              <m:chr m:val="̅"/>
                              <m:ctrlP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</m:acc>
                        </m:sub>
                      </m:sSub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400" b="0" i="0" smtClean="0">
                          <a:latin typeface="Cambria Math" panose="02040503050406030204" pitchFamily="18" charset="0"/>
                        </a:rPr>
                        <m:t>273.93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B345E9D5-04BF-63A9-9B0C-ECCE7C459CA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55097" y="3598308"/>
                <a:ext cx="1707583" cy="369332"/>
              </a:xfrm>
              <a:prstGeom prst="rect">
                <a:avLst/>
              </a:prstGeom>
              <a:blipFill>
                <a:blip r:embed="rId3"/>
                <a:stretch>
                  <a:fillRect l="-1471" r="-2941" b="-100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A398C760-15D9-4996-A4A1-F6D83DDAB052}"/>
                  </a:ext>
                </a:extLst>
              </p:cNvPr>
              <p:cNvSpPr txBox="1"/>
              <p:nvPr/>
            </p:nvSpPr>
            <p:spPr>
              <a:xfrm>
                <a:off x="4324680" y="6450116"/>
                <a:ext cx="827150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4,000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A398C760-15D9-4996-A4A1-F6D83DDAB05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24680" y="6450116"/>
                <a:ext cx="827150" cy="369332"/>
              </a:xfrm>
              <a:prstGeom prst="rect">
                <a:avLst/>
              </a:prstGeom>
              <a:blipFill>
                <a:blip r:embed="rId4"/>
                <a:stretch>
                  <a:fillRect l="-6061" r="-7576" b="-645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Freeform 17">
            <a:extLst>
              <a:ext uri="{FF2B5EF4-FFF2-40B4-BE49-F238E27FC236}">
                <a16:creationId xmlns:a16="http://schemas.microsoft.com/office/drawing/2014/main" id="{7511E292-F7EC-5BE9-E082-85E91A33EA81}"/>
              </a:ext>
            </a:extLst>
          </p:cNvPr>
          <p:cNvSpPr>
            <a:spLocks/>
          </p:cNvSpPr>
          <p:nvPr/>
        </p:nvSpPr>
        <p:spPr bwMode="auto">
          <a:xfrm>
            <a:off x="3622209" y="3429000"/>
            <a:ext cx="4610360" cy="3007923"/>
          </a:xfrm>
          <a:custGeom>
            <a:avLst/>
            <a:gdLst>
              <a:gd name="T0" fmla="*/ 1441 w 2981"/>
              <a:gd name="T1" fmla="*/ 15 h 1496"/>
              <a:gd name="T2" fmla="*/ 1351 w 2981"/>
              <a:gd name="T3" fmla="*/ 84 h 1496"/>
              <a:gd name="T4" fmla="*/ 1290 w 2981"/>
              <a:gd name="T5" fmla="*/ 168 h 1496"/>
              <a:gd name="T6" fmla="*/ 1241 w 2981"/>
              <a:gd name="T7" fmla="*/ 252 h 1496"/>
              <a:gd name="T8" fmla="*/ 1197 w 2981"/>
              <a:gd name="T9" fmla="*/ 334 h 1496"/>
              <a:gd name="T10" fmla="*/ 1163 w 2981"/>
              <a:gd name="T11" fmla="*/ 408 h 1496"/>
              <a:gd name="T12" fmla="*/ 1123 w 2981"/>
              <a:gd name="T13" fmla="*/ 505 h 1496"/>
              <a:gd name="T14" fmla="*/ 1087 w 2981"/>
              <a:gd name="T15" fmla="*/ 590 h 1496"/>
              <a:gd name="T16" fmla="*/ 1053 w 2981"/>
              <a:gd name="T17" fmla="*/ 674 h 1496"/>
              <a:gd name="T18" fmla="*/ 1023 w 2981"/>
              <a:gd name="T19" fmla="*/ 755 h 1496"/>
              <a:gd name="T20" fmla="*/ 987 w 2981"/>
              <a:gd name="T21" fmla="*/ 846 h 1496"/>
              <a:gd name="T22" fmla="*/ 951 w 2981"/>
              <a:gd name="T23" fmla="*/ 928 h 1496"/>
              <a:gd name="T24" fmla="*/ 914 w 2981"/>
              <a:gd name="T25" fmla="*/ 1008 h 1496"/>
              <a:gd name="T26" fmla="*/ 858 w 2981"/>
              <a:gd name="T27" fmla="*/ 1100 h 1496"/>
              <a:gd name="T28" fmla="*/ 781 w 2981"/>
              <a:gd name="T29" fmla="*/ 1190 h 1496"/>
              <a:gd name="T30" fmla="*/ 709 w 2981"/>
              <a:gd name="T31" fmla="*/ 1253 h 1496"/>
              <a:gd name="T32" fmla="*/ 606 w 2981"/>
              <a:gd name="T33" fmla="*/ 1316 h 1496"/>
              <a:gd name="T34" fmla="*/ 508 w 2981"/>
              <a:gd name="T35" fmla="*/ 1357 h 1496"/>
              <a:gd name="T36" fmla="*/ 401 w 2981"/>
              <a:gd name="T37" fmla="*/ 1390 h 1496"/>
              <a:gd name="T38" fmla="*/ 312 w 2981"/>
              <a:gd name="T39" fmla="*/ 1415 h 1496"/>
              <a:gd name="T40" fmla="*/ 190 w 2981"/>
              <a:gd name="T41" fmla="*/ 1441 h 1496"/>
              <a:gd name="T42" fmla="*/ 94 w 2981"/>
              <a:gd name="T43" fmla="*/ 1461 h 1496"/>
              <a:gd name="T44" fmla="*/ 2981 w 2981"/>
              <a:gd name="T45" fmla="*/ 1496 h 1496"/>
              <a:gd name="T46" fmla="*/ 2849 w 2981"/>
              <a:gd name="T47" fmla="*/ 1461 h 1496"/>
              <a:gd name="T48" fmla="*/ 2786 w 2981"/>
              <a:gd name="T49" fmla="*/ 1448 h 1496"/>
              <a:gd name="T50" fmla="*/ 2647 w 2981"/>
              <a:gd name="T51" fmla="*/ 1410 h 1496"/>
              <a:gd name="T52" fmla="*/ 2521 w 2981"/>
              <a:gd name="T53" fmla="*/ 1367 h 1496"/>
              <a:gd name="T54" fmla="*/ 2394 w 2981"/>
              <a:gd name="T55" fmla="*/ 1314 h 1496"/>
              <a:gd name="T56" fmla="*/ 2358 w 2981"/>
              <a:gd name="T57" fmla="*/ 1293 h 1496"/>
              <a:gd name="T58" fmla="*/ 2279 w 2981"/>
              <a:gd name="T59" fmla="*/ 1237 h 1496"/>
              <a:gd name="T60" fmla="*/ 2213 w 2981"/>
              <a:gd name="T61" fmla="*/ 1168 h 1496"/>
              <a:gd name="T62" fmla="*/ 2144 w 2981"/>
              <a:gd name="T63" fmla="*/ 1078 h 1496"/>
              <a:gd name="T64" fmla="*/ 2102 w 2981"/>
              <a:gd name="T65" fmla="*/ 1011 h 1496"/>
              <a:gd name="T66" fmla="*/ 2066 w 2981"/>
              <a:gd name="T67" fmla="*/ 931 h 1496"/>
              <a:gd name="T68" fmla="*/ 2037 w 2981"/>
              <a:gd name="T69" fmla="*/ 861 h 1496"/>
              <a:gd name="T70" fmla="*/ 2008 w 2981"/>
              <a:gd name="T71" fmla="*/ 791 h 1496"/>
              <a:gd name="T72" fmla="*/ 1967 w 2981"/>
              <a:gd name="T73" fmla="*/ 697 h 1496"/>
              <a:gd name="T74" fmla="*/ 1928 w 2981"/>
              <a:gd name="T75" fmla="*/ 608 h 1496"/>
              <a:gd name="T76" fmla="*/ 1882 w 2981"/>
              <a:gd name="T77" fmla="*/ 507 h 1496"/>
              <a:gd name="T78" fmla="*/ 1838 w 2981"/>
              <a:gd name="T79" fmla="*/ 411 h 1496"/>
              <a:gd name="T80" fmla="*/ 1794 w 2981"/>
              <a:gd name="T81" fmla="*/ 320 h 1496"/>
              <a:gd name="T82" fmla="*/ 1762 w 2981"/>
              <a:gd name="T83" fmla="*/ 259 h 1496"/>
              <a:gd name="T84" fmla="*/ 1727 w 2981"/>
              <a:gd name="T85" fmla="*/ 191 h 1496"/>
              <a:gd name="T86" fmla="*/ 1696 w 2981"/>
              <a:gd name="T87" fmla="*/ 146 h 1496"/>
              <a:gd name="T88" fmla="*/ 1676 w 2981"/>
              <a:gd name="T89" fmla="*/ 121 h 1496"/>
              <a:gd name="T90" fmla="*/ 1642 w 2981"/>
              <a:gd name="T91" fmla="*/ 80 h 1496"/>
              <a:gd name="T92" fmla="*/ 1598 w 2981"/>
              <a:gd name="T93" fmla="*/ 38 h 1496"/>
              <a:gd name="T94" fmla="*/ 1533 w 2981"/>
              <a:gd name="T95" fmla="*/ 5 h 149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</a:cxnLst>
            <a:rect l="0" t="0" r="r" b="b"/>
            <a:pathLst>
              <a:path w="2981" h="1496">
                <a:moveTo>
                  <a:pt x="1503" y="0"/>
                </a:moveTo>
                <a:lnTo>
                  <a:pt x="1474" y="7"/>
                </a:lnTo>
                <a:lnTo>
                  <a:pt x="1441" y="15"/>
                </a:lnTo>
                <a:lnTo>
                  <a:pt x="1406" y="34"/>
                </a:lnTo>
                <a:lnTo>
                  <a:pt x="1377" y="58"/>
                </a:lnTo>
                <a:lnTo>
                  <a:pt x="1351" y="84"/>
                </a:lnTo>
                <a:lnTo>
                  <a:pt x="1329" y="109"/>
                </a:lnTo>
                <a:lnTo>
                  <a:pt x="1311" y="135"/>
                </a:lnTo>
                <a:lnTo>
                  <a:pt x="1290" y="168"/>
                </a:lnTo>
                <a:lnTo>
                  <a:pt x="1276" y="190"/>
                </a:lnTo>
                <a:lnTo>
                  <a:pt x="1258" y="223"/>
                </a:lnTo>
                <a:lnTo>
                  <a:pt x="1241" y="252"/>
                </a:lnTo>
                <a:lnTo>
                  <a:pt x="1222" y="285"/>
                </a:lnTo>
                <a:lnTo>
                  <a:pt x="1211" y="307"/>
                </a:lnTo>
                <a:lnTo>
                  <a:pt x="1197" y="334"/>
                </a:lnTo>
                <a:lnTo>
                  <a:pt x="1186" y="360"/>
                </a:lnTo>
                <a:lnTo>
                  <a:pt x="1175" y="383"/>
                </a:lnTo>
                <a:lnTo>
                  <a:pt x="1163" y="408"/>
                </a:lnTo>
                <a:lnTo>
                  <a:pt x="1151" y="439"/>
                </a:lnTo>
                <a:lnTo>
                  <a:pt x="1136" y="476"/>
                </a:lnTo>
                <a:lnTo>
                  <a:pt x="1123" y="505"/>
                </a:lnTo>
                <a:lnTo>
                  <a:pt x="1114" y="526"/>
                </a:lnTo>
                <a:lnTo>
                  <a:pt x="1099" y="558"/>
                </a:lnTo>
                <a:lnTo>
                  <a:pt x="1087" y="590"/>
                </a:lnTo>
                <a:lnTo>
                  <a:pt x="1077" y="612"/>
                </a:lnTo>
                <a:lnTo>
                  <a:pt x="1063" y="646"/>
                </a:lnTo>
                <a:lnTo>
                  <a:pt x="1053" y="674"/>
                </a:lnTo>
                <a:lnTo>
                  <a:pt x="1043" y="701"/>
                </a:lnTo>
                <a:lnTo>
                  <a:pt x="1033" y="728"/>
                </a:lnTo>
                <a:lnTo>
                  <a:pt x="1023" y="755"/>
                </a:lnTo>
                <a:lnTo>
                  <a:pt x="1013" y="781"/>
                </a:lnTo>
                <a:lnTo>
                  <a:pt x="1002" y="809"/>
                </a:lnTo>
                <a:lnTo>
                  <a:pt x="987" y="846"/>
                </a:lnTo>
                <a:lnTo>
                  <a:pt x="972" y="881"/>
                </a:lnTo>
                <a:lnTo>
                  <a:pt x="962" y="904"/>
                </a:lnTo>
                <a:lnTo>
                  <a:pt x="951" y="928"/>
                </a:lnTo>
                <a:lnTo>
                  <a:pt x="941" y="953"/>
                </a:lnTo>
                <a:lnTo>
                  <a:pt x="930" y="977"/>
                </a:lnTo>
                <a:lnTo>
                  <a:pt x="914" y="1008"/>
                </a:lnTo>
                <a:lnTo>
                  <a:pt x="898" y="1040"/>
                </a:lnTo>
                <a:lnTo>
                  <a:pt x="879" y="1070"/>
                </a:lnTo>
                <a:lnTo>
                  <a:pt x="858" y="1100"/>
                </a:lnTo>
                <a:lnTo>
                  <a:pt x="836" y="1130"/>
                </a:lnTo>
                <a:lnTo>
                  <a:pt x="810" y="1158"/>
                </a:lnTo>
                <a:lnTo>
                  <a:pt x="781" y="1190"/>
                </a:lnTo>
                <a:lnTo>
                  <a:pt x="761" y="1209"/>
                </a:lnTo>
                <a:lnTo>
                  <a:pt x="737" y="1230"/>
                </a:lnTo>
                <a:lnTo>
                  <a:pt x="709" y="1253"/>
                </a:lnTo>
                <a:lnTo>
                  <a:pt x="686" y="1269"/>
                </a:lnTo>
                <a:lnTo>
                  <a:pt x="654" y="1289"/>
                </a:lnTo>
                <a:lnTo>
                  <a:pt x="606" y="1316"/>
                </a:lnTo>
                <a:lnTo>
                  <a:pt x="566" y="1334"/>
                </a:lnTo>
                <a:lnTo>
                  <a:pt x="536" y="1345"/>
                </a:lnTo>
                <a:lnTo>
                  <a:pt x="508" y="1357"/>
                </a:lnTo>
                <a:lnTo>
                  <a:pt x="473" y="1370"/>
                </a:lnTo>
                <a:lnTo>
                  <a:pt x="437" y="1381"/>
                </a:lnTo>
                <a:lnTo>
                  <a:pt x="401" y="1390"/>
                </a:lnTo>
                <a:lnTo>
                  <a:pt x="374" y="1398"/>
                </a:lnTo>
                <a:lnTo>
                  <a:pt x="341" y="1407"/>
                </a:lnTo>
                <a:lnTo>
                  <a:pt x="312" y="1415"/>
                </a:lnTo>
                <a:lnTo>
                  <a:pt x="274" y="1423"/>
                </a:lnTo>
                <a:lnTo>
                  <a:pt x="230" y="1433"/>
                </a:lnTo>
                <a:lnTo>
                  <a:pt x="190" y="1441"/>
                </a:lnTo>
                <a:lnTo>
                  <a:pt x="160" y="1448"/>
                </a:lnTo>
                <a:lnTo>
                  <a:pt x="131" y="1454"/>
                </a:lnTo>
                <a:lnTo>
                  <a:pt x="94" y="1461"/>
                </a:lnTo>
                <a:lnTo>
                  <a:pt x="51" y="1473"/>
                </a:lnTo>
                <a:lnTo>
                  <a:pt x="0" y="1494"/>
                </a:lnTo>
                <a:lnTo>
                  <a:pt x="2981" y="1496"/>
                </a:lnTo>
                <a:lnTo>
                  <a:pt x="2933" y="1478"/>
                </a:lnTo>
                <a:lnTo>
                  <a:pt x="2883" y="1467"/>
                </a:lnTo>
                <a:lnTo>
                  <a:pt x="2849" y="1461"/>
                </a:lnTo>
                <a:lnTo>
                  <a:pt x="2809" y="1453"/>
                </a:lnTo>
                <a:lnTo>
                  <a:pt x="2761" y="1441"/>
                </a:lnTo>
                <a:lnTo>
                  <a:pt x="2786" y="1448"/>
                </a:lnTo>
                <a:lnTo>
                  <a:pt x="2731" y="1433"/>
                </a:lnTo>
                <a:lnTo>
                  <a:pt x="2700" y="1425"/>
                </a:lnTo>
                <a:lnTo>
                  <a:pt x="2647" y="1410"/>
                </a:lnTo>
                <a:lnTo>
                  <a:pt x="2599" y="1394"/>
                </a:lnTo>
                <a:lnTo>
                  <a:pt x="2559" y="1380"/>
                </a:lnTo>
                <a:lnTo>
                  <a:pt x="2521" y="1367"/>
                </a:lnTo>
                <a:lnTo>
                  <a:pt x="2478" y="1352"/>
                </a:lnTo>
                <a:lnTo>
                  <a:pt x="2442" y="1337"/>
                </a:lnTo>
                <a:lnTo>
                  <a:pt x="2394" y="1314"/>
                </a:lnTo>
                <a:lnTo>
                  <a:pt x="2374" y="1302"/>
                </a:lnTo>
                <a:lnTo>
                  <a:pt x="2373" y="1302"/>
                </a:lnTo>
                <a:lnTo>
                  <a:pt x="2358" y="1293"/>
                </a:lnTo>
                <a:lnTo>
                  <a:pt x="2331" y="1278"/>
                </a:lnTo>
                <a:lnTo>
                  <a:pt x="2305" y="1259"/>
                </a:lnTo>
                <a:lnTo>
                  <a:pt x="2279" y="1237"/>
                </a:lnTo>
                <a:lnTo>
                  <a:pt x="2260" y="1219"/>
                </a:lnTo>
                <a:lnTo>
                  <a:pt x="2238" y="1198"/>
                </a:lnTo>
                <a:lnTo>
                  <a:pt x="2213" y="1168"/>
                </a:lnTo>
                <a:lnTo>
                  <a:pt x="2188" y="1137"/>
                </a:lnTo>
                <a:lnTo>
                  <a:pt x="2167" y="1108"/>
                </a:lnTo>
                <a:lnTo>
                  <a:pt x="2144" y="1078"/>
                </a:lnTo>
                <a:lnTo>
                  <a:pt x="2129" y="1053"/>
                </a:lnTo>
                <a:lnTo>
                  <a:pt x="2115" y="1033"/>
                </a:lnTo>
                <a:lnTo>
                  <a:pt x="2102" y="1011"/>
                </a:lnTo>
                <a:lnTo>
                  <a:pt x="2089" y="986"/>
                </a:lnTo>
                <a:lnTo>
                  <a:pt x="2077" y="959"/>
                </a:lnTo>
                <a:lnTo>
                  <a:pt x="2066" y="931"/>
                </a:lnTo>
                <a:lnTo>
                  <a:pt x="2055" y="902"/>
                </a:lnTo>
                <a:lnTo>
                  <a:pt x="2046" y="883"/>
                </a:lnTo>
                <a:lnTo>
                  <a:pt x="2037" y="861"/>
                </a:lnTo>
                <a:lnTo>
                  <a:pt x="2028" y="839"/>
                </a:lnTo>
                <a:lnTo>
                  <a:pt x="2018" y="818"/>
                </a:lnTo>
                <a:lnTo>
                  <a:pt x="2008" y="791"/>
                </a:lnTo>
                <a:lnTo>
                  <a:pt x="1996" y="763"/>
                </a:lnTo>
                <a:lnTo>
                  <a:pt x="1981" y="725"/>
                </a:lnTo>
                <a:lnTo>
                  <a:pt x="1967" y="697"/>
                </a:lnTo>
                <a:lnTo>
                  <a:pt x="1952" y="667"/>
                </a:lnTo>
                <a:lnTo>
                  <a:pt x="1938" y="634"/>
                </a:lnTo>
                <a:lnTo>
                  <a:pt x="1928" y="608"/>
                </a:lnTo>
                <a:lnTo>
                  <a:pt x="1914" y="577"/>
                </a:lnTo>
                <a:lnTo>
                  <a:pt x="1903" y="549"/>
                </a:lnTo>
                <a:lnTo>
                  <a:pt x="1882" y="507"/>
                </a:lnTo>
                <a:lnTo>
                  <a:pt x="1866" y="468"/>
                </a:lnTo>
                <a:lnTo>
                  <a:pt x="1850" y="434"/>
                </a:lnTo>
                <a:lnTo>
                  <a:pt x="1838" y="411"/>
                </a:lnTo>
                <a:lnTo>
                  <a:pt x="1824" y="381"/>
                </a:lnTo>
                <a:lnTo>
                  <a:pt x="1807" y="346"/>
                </a:lnTo>
                <a:lnTo>
                  <a:pt x="1794" y="320"/>
                </a:lnTo>
                <a:lnTo>
                  <a:pt x="1783" y="301"/>
                </a:lnTo>
                <a:lnTo>
                  <a:pt x="1776" y="285"/>
                </a:lnTo>
                <a:lnTo>
                  <a:pt x="1762" y="259"/>
                </a:lnTo>
                <a:lnTo>
                  <a:pt x="1749" y="234"/>
                </a:lnTo>
                <a:lnTo>
                  <a:pt x="1738" y="213"/>
                </a:lnTo>
                <a:lnTo>
                  <a:pt x="1727" y="191"/>
                </a:lnTo>
                <a:lnTo>
                  <a:pt x="1714" y="172"/>
                </a:lnTo>
                <a:lnTo>
                  <a:pt x="1703" y="160"/>
                </a:lnTo>
                <a:lnTo>
                  <a:pt x="1696" y="146"/>
                </a:lnTo>
                <a:lnTo>
                  <a:pt x="1689" y="136"/>
                </a:lnTo>
                <a:lnTo>
                  <a:pt x="1681" y="126"/>
                </a:lnTo>
                <a:lnTo>
                  <a:pt x="1676" y="121"/>
                </a:lnTo>
                <a:lnTo>
                  <a:pt x="1667" y="110"/>
                </a:lnTo>
                <a:lnTo>
                  <a:pt x="1655" y="95"/>
                </a:lnTo>
                <a:lnTo>
                  <a:pt x="1642" y="80"/>
                </a:lnTo>
                <a:lnTo>
                  <a:pt x="1628" y="63"/>
                </a:lnTo>
                <a:lnTo>
                  <a:pt x="1613" y="50"/>
                </a:lnTo>
                <a:lnTo>
                  <a:pt x="1598" y="38"/>
                </a:lnTo>
                <a:lnTo>
                  <a:pt x="1582" y="25"/>
                </a:lnTo>
                <a:lnTo>
                  <a:pt x="1557" y="14"/>
                </a:lnTo>
                <a:lnTo>
                  <a:pt x="1533" y="5"/>
                </a:lnTo>
                <a:lnTo>
                  <a:pt x="1503" y="0"/>
                </a:lnTo>
              </a:path>
            </a:pathLst>
          </a:custGeom>
          <a:noFill/>
          <a:ln w="19050" cap="rnd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rgbClr val="993366">
                        <a:gamma/>
                        <a:shade val="46275"/>
                        <a:invGamma/>
                      </a:srgbClr>
                    </a:gs>
                    <a:gs pos="50000">
                      <a:srgbClr val="993366"/>
                    </a:gs>
                    <a:gs pos="100000">
                      <a:srgbClr val="993366">
                        <a:gamma/>
                        <a:shade val="46275"/>
                        <a:invGamma/>
                      </a:srgbClr>
                    </a:gs>
                  </a:gsLst>
                  <a:lin ang="0" scaled="1"/>
                </a:gra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17961" dir="2700000" algn="ctr" rotWithShape="0">
                    <a:srgbClr val="292929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FFF57A9D-23D4-3491-A5A2-FBCE7883E05E}"/>
                  </a:ext>
                </a:extLst>
              </p:cNvPr>
              <p:cNvSpPr txBox="1"/>
              <p:nvPr/>
            </p:nvSpPr>
            <p:spPr>
              <a:xfrm>
                <a:off x="2764257" y="4084275"/>
                <a:ext cx="997068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solidFill>
                            <a:schemeClr val="accent1"/>
                          </a:solidFill>
                          <a:latin typeface="Cambria Math" panose="02040503050406030204" pitchFamily="18" charset="0"/>
                        </a:rPr>
                        <m:t>0.9320</m:t>
                      </m:r>
                    </m:oMath>
                  </m:oMathPara>
                </a14:m>
                <a:endParaRPr lang="en-US" sz="2400" dirty="0">
                  <a:solidFill>
                    <a:schemeClr val="accent1"/>
                  </a:solidFill>
                </a:endParaRPr>
              </a:p>
            </p:txBody>
          </p:sp>
        </mc:Choice>
        <mc:Fallback xmlns="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FFF57A9D-23D4-3491-A5A2-FBCE7883E05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64257" y="4084275"/>
                <a:ext cx="997068" cy="369332"/>
              </a:xfrm>
              <a:prstGeom prst="rect">
                <a:avLst/>
              </a:prstGeom>
              <a:blipFill>
                <a:blip r:embed="rId5"/>
                <a:stretch>
                  <a:fillRect l="-5000" r="-5000" b="-66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C7A55E02-C0C9-EA79-3067-5D4BCE544FF4}"/>
              </a:ext>
            </a:extLst>
          </p:cNvPr>
          <p:cNvCxnSpPr>
            <a:cxnSpLocks/>
            <a:stCxn id="14" idx="3"/>
          </p:cNvCxnSpPr>
          <p:nvPr/>
        </p:nvCxnSpPr>
        <p:spPr>
          <a:xfrm>
            <a:off x="3761325" y="4268941"/>
            <a:ext cx="1143184" cy="683069"/>
          </a:xfrm>
          <a:prstGeom prst="straightConnector1">
            <a:avLst/>
          </a:prstGeom>
          <a:ln w="31750">
            <a:solidFill>
              <a:schemeClr val="accent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1C90F17F-DBB9-2396-A02F-B8295AF82CC1}"/>
                  </a:ext>
                </a:extLst>
              </p:cNvPr>
              <p:cNvSpPr txBox="1"/>
              <p:nvPr/>
            </p:nvSpPr>
            <p:spPr>
              <a:xfrm>
                <a:off x="6755097" y="6450116"/>
                <a:ext cx="827150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5,000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1C90F17F-DBB9-2396-A02F-B8295AF82CC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55097" y="6450116"/>
                <a:ext cx="827150" cy="369332"/>
              </a:xfrm>
              <a:prstGeom prst="rect">
                <a:avLst/>
              </a:prstGeom>
              <a:blipFill>
                <a:blip r:embed="rId6"/>
                <a:stretch>
                  <a:fillRect l="-7463" r="-5970" b="-645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Freeform 4">
            <a:extLst>
              <a:ext uri="{FF2B5EF4-FFF2-40B4-BE49-F238E27FC236}">
                <a16:creationId xmlns:a16="http://schemas.microsoft.com/office/drawing/2014/main" id="{DA9507CA-3A8A-4953-FBCC-CA66DE93E520}"/>
              </a:ext>
            </a:extLst>
          </p:cNvPr>
          <p:cNvSpPr/>
          <p:nvPr/>
        </p:nvSpPr>
        <p:spPr>
          <a:xfrm>
            <a:off x="4762005" y="3429000"/>
            <a:ext cx="2422566" cy="2997407"/>
          </a:xfrm>
          <a:custGeom>
            <a:avLst/>
            <a:gdLst>
              <a:gd name="connsiteX0" fmla="*/ 1184716 w 2422566"/>
              <a:gd name="connsiteY0" fmla="*/ 0 h 2997407"/>
              <a:gd name="connsiteX1" fmla="*/ 1231114 w 2422566"/>
              <a:gd name="connsiteY1" fmla="*/ 10053 h 2997407"/>
              <a:gd name="connsiteX2" fmla="*/ 1268232 w 2422566"/>
              <a:gd name="connsiteY2" fmla="*/ 28149 h 2997407"/>
              <a:gd name="connsiteX3" fmla="*/ 1306896 w 2422566"/>
              <a:gd name="connsiteY3" fmla="*/ 50266 h 2997407"/>
              <a:gd name="connsiteX4" fmla="*/ 1331642 w 2422566"/>
              <a:gd name="connsiteY4" fmla="*/ 76405 h 2997407"/>
              <a:gd name="connsiteX5" fmla="*/ 1354840 w 2422566"/>
              <a:gd name="connsiteY5" fmla="*/ 100532 h 2997407"/>
              <a:gd name="connsiteX6" fmla="*/ 1378039 w 2422566"/>
              <a:gd name="connsiteY6" fmla="*/ 126671 h 2997407"/>
              <a:gd name="connsiteX7" fmla="*/ 1399691 w 2422566"/>
              <a:gd name="connsiteY7" fmla="*/ 160852 h 2997407"/>
              <a:gd name="connsiteX8" fmla="*/ 1419797 w 2422566"/>
              <a:gd name="connsiteY8" fmla="*/ 191011 h 2997407"/>
              <a:gd name="connsiteX9" fmla="*/ 1438356 w 2422566"/>
              <a:gd name="connsiteY9" fmla="*/ 221171 h 2997407"/>
              <a:gd name="connsiteX10" fmla="*/ 1452275 w 2422566"/>
              <a:gd name="connsiteY10" fmla="*/ 243288 h 2997407"/>
              <a:gd name="connsiteX11" fmla="*/ 1460008 w 2422566"/>
              <a:gd name="connsiteY11" fmla="*/ 253341 h 2997407"/>
              <a:gd name="connsiteX12" fmla="*/ 1472381 w 2422566"/>
              <a:gd name="connsiteY12" fmla="*/ 273448 h 2997407"/>
              <a:gd name="connsiteX13" fmla="*/ 1483207 w 2422566"/>
              <a:gd name="connsiteY13" fmla="*/ 293554 h 2997407"/>
              <a:gd name="connsiteX14" fmla="*/ 1494033 w 2422566"/>
              <a:gd name="connsiteY14" fmla="*/ 321703 h 2997407"/>
              <a:gd name="connsiteX15" fmla="*/ 1511045 w 2422566"/>
              <a:gd name="connsiteY15" fmla="*/ 345831 h 2997407"/>
              <a:gd name="connsiteX16" fmla="*/ 1531151 w 2422566"/>
              <a:gd name="connsiteY16" fmla="*/ 384033 h 2997407"/>
              <a:gd name="connsiteX17" fmla="*/ 1548163 w 2422566"/>
              <a:gd name="connsiteY17" fmla="*/ 428267 h 2997407"/>
              <a:gd name="connsiteX18" fmla="*/ 1565175 w 2422566"/>
              <a:gd name="connsiteY18" fmla="*/ 470491 h 2997407"/>
              <a:gd name="connsiteX19" fmla="*/ 1585281 w 2422566"/>
              <a:gd name="connsiteY19" fmla="*/ 520757 h 2997407"/>
              <a:gd name="connsiteX20" fmla="*/ 1606933 w 2422566"/>
              <a:gd name="connsiteY20" fmla="*/ 573034 h 2997407"/>
              <a:gd name="connsiteX21" fmla="*/ 1617759 w 2422566"/>
              <a:gd name="connsiteY21" fmla="*/ 605204 h 2997407"/>
              <a:gd name="connsiteX22" fmla="*/ 1634772 w 2422566"/>
              <a:gd name="connsiteY22" fmla="*/ 643406 h 2997407"/>
              <a:gd name="connsiteX23" fmla="*/ 1654877 w 2422566"/>
              <a:gd name="connsiteY23" fmla="*/ 695683 h 2997407"/>
              <a:gd name="connsiteX24" fmla="*/ 1681169 w 2422566"/>
              <a:gd name="connsiteY24" fmla="*/ 766055 h 2997407"/>
              <a:gd name="connsiteX25" fmla="*/ 1702821 w 2422566"/>
              <a:gd name="connsiteY25" fmla="*/ 826375 h 2997407"/>
              <a:gd name="connsiteX26" fmla="*/ 1721380 w 2422566"/>
              <a:gd name="connsiteY26" fmla="*/ 872620 h 2997407"/>
              <a:gd name="connsiteX27" fmla="*/ 1746126 w 2422566"/>
              <a:gd name="connsiteY27" fmla="*/ 940981 h 2997407"/>
              <a:gd name="connsiteX28" fmla="*/ 1770871 w 2422566"/>
              <a:gd name="connsiteY28" fmla="*/ 1019397 h 2997407"/>
              <a:gd name="connsiteX29" fmla="*/ 1803349 w 2422566"/>
              <a:gd name="connsiteY29" fmla="*/ 1103844 h 2997407"/>
              <a:gd name="connsiteX30" fmla="*/ 1820361 w 2422566"/>
              <a:gd name="connsiteY30" fmla="*/ 1160142 h 2997407"/>
              <a:gd name="connsiteX31" fmla="*/ 1842014 w 2422566"/>
              <a:gd name="connsiteY31" fmla="*/ 1222472 h 2997407"/>
              <a:gd name="connsiteX32" fmla="*/ 1857479 w 2422566"/>
              <a:gd name="connsiteY32" fmla="*/ 1274748 h 2997407"/>
              <a:gd name="connsiteX33" fmla="*/ 1879132 w 2422566"/>
              <a:gd name="connsiteY33" fmla="*/ 1341100 h 2997407"/>
              <a:gd name="connsiteX34" fmla="*/ 1902330 w 2422566"/>
              <a:gd name="connsiteY34" fmla="*/ 1401419 h 2997407"/>
              <a:gd name="connsiteX35" fmla="*/ 1923982 w 2422566"/>
              <a:gd name="connsiteY35" fmla="*/ 1457717 h 2997407"/>
              <a:gd name="connsiteX36" fmla="*/ 1947181 w 2422566"/>
              <a:gd name="connsiteY36" fmla="*/ 1534121 h 2997407"/>
              <a:gd name="connsiteX37" fmla="*/ 1965740 w 2422566"/>
              <a:gd name="connsiteY37" fmla="*/ 1590419 h 2997407"/>
              <a:gd name="connsiteX38" fmla="*/ 1981206 w 2422566"/>
              <a:gd name="connsiteY38" fmla="*/ 1644707 h 2997407"/>
              <a:gd name="connsiteX39" fmla="*/ 1996672 w 2422566"/>
              <a:gd name="connsiteY39" fmla="*/ 1686930 h 2997407"/>
              <a:gd name="connsiteX40" fmla="*/ 2010591 w 2422566"/>
              <a:gd name="connsiteY40" fmla="*/ 1731164 h 2997407"/>
              <a:gd name="connsiteX41" fmla="*/ 2024510 w 2422566"/>
              <a:gd name="connsiteY41" fmla="*/ 1775399 h 2997407"/>
              <a:gd name="connsiteX42" fmla="*/ 2038429 w 2422566"/>
              <a:gd name="connsiteY42" fmla="*/ 1813601 h 2997407"/>
              <a:gd name="connsiteX43" fmla="*/ 2055442 w 2422566"/>
              <a:gd name="connsiteY43" fmla="*/ 1871909 h 2997407"/>
              <a:gd name="connsiteX44" fmla="*/ 2072454 w 2422566"/>
              <a:gd name="connsiteY44" fmla="*/ 1928208 h 2997407"/>
              <a:gd name="connsiteX45" fmla="*/ 2091013 w 2422566"/>
              <a:gd name="connsiteY45" fmla="*/ 1982495 h 2997407"/>
              <a:gd name="connsiteX46" fmla="*/ 2111119 w 2422566"/>
              <a:gd name="connsiteY46" fmla="*/ 2032761 h 2997407"/>
              <a:gd name="connsiteX47" fmla="*/ 2131224 w 2422566"/>
              <a:gd name="connsiteY47" fmla="*/ 2076995 h 2997407"/>
              <a:gd name="connsiteX48" fmla="*/ 2152877 w 2422566"/>
              <a:gd name="connsiteY48" fmla="*/ 2117208 h 2997407"/>
              <a:gd name="connsiteX49" fmla="*/ 2176075 w 2422566"/>
              <a:gd name="connsiteY49" fmla="*/ 2167474 h 2997407"/>
              <a:gd name="connsiteX50" fmla="*/ 2211647 w 2422566"/>
              <a:gd name="connsiteY50" fmla="*/ 2227793 h 2997407"/>
              <a:gd name="connsiteX51" fmla="*/ 2244125 w 2422566"/>
              <a:gd name="connsiteY51" fmla="*/ 2286102 h 2997407"/>
              <a:gd name="connsiteX52" fmla="*/ 2282789 w 2422566"/>
              <a:gd name="connsiteY52" fmla="*/ 2348432 h 2997407"/>
              <a:gd name="connsiteX53" fmla="*/ 2321454 w 2422566"/>
              <a:gd name="connsiteY53" fmla="*/ 2408751 h 2997407"/>
              <a:gd name="connsiteX54" fmla="*/ 2355479 w 2422566"/>
              <a:gd name="connsiteY54" fmla="*/ 2450975 h 2997407"/>
              <a:gd name="connsiteX55" fmla="*/ 2384864 w 2422566"/>
              <a:gd name="connsiteY55" fmla="*/ 2487166 h 2997407"/>
              <a:gd name="connsiteX56" fmla="*/ 2422566 w 2422566"/>
              <a:gd name="connsiteY56" fmla="*/ 2528641 h 2997407"/>
              <a:gd name="connsiteX57" fmla="*/ 2422566 w 2422566"/>
              <a:gd name="connsiteY57" fmla="*/ 2997407 h 2997407"/>
              <a:gd name="connsiteX58" fmla="*/ 0 w 2422566"/>
              <a:gd name="connsiteY58" fmla="*/ 2997407 h 2997407"/>
              <a:gd name="connsiteX59" fmla="*/ 0 w 2422566"/>
              <a:gd name="connsiteY59" fmla="*/ 2473130 h 2997407"/>
              <a:gd name="connsiteX60" fmla="*/ 35 w 2422566"/>
              <a:gd name="connsiteY60" fmla="*/ 2473092 h 2997407"/>
              <a:gd name="connsiteX61" fmla="*/ 37153 w 2422566"/>
              <a:gd name="connsiteY61" fmla="*/ 2430868 h 2997407"/>
              <a:gd name="connsiteX62" fmla="*/ 68084 w 2422566"/>
              <a:gd name="connsiteY62" fmla="*/ 2392666 h 2997407"/>
              <a:gd name="connsiteX63" fmla="*/ 112935 w 2422566"/>
              <a:gd name="connsiteY63" fmla="*/ 2328326 h 2997407"/>
              <a:gd name="connsiteX64" fmla="*/ 153146 w 2422566"/>
              <a:gd name="connsiteY64" fmla="*/ 2272028 h 2997407"/>
              <a:gd name="connsiteX65" fmla="*/ 187171 w 2422566"/>
              <a:gd name="connsiteY65" fmla="*/ 2211708 h 2997407"/>
              <a:gd name="connsiteX66" fmla="*/ 219649 w 2422566"/>
              <a:gd name="connsiteY66" fmla="*/ 2151389 h 2997407"/>
              <a:gd name="connsiteX67" fmla="*/ 249035 w 2422566"/>
              <a:gd name="connsiteY67" fmla="*/ 2091070 h 2997407"/>
              <a:gd name="connsiteX68" fmla="*/ 273780 w 2422566"/>
              <a:gd name="connsiteY68" fmla="*/ 2026729 h 2997407"/>
              <a:gd name="connsiteX69" fmla="*/ 298525 w 2422566"/>
              <a:gd name="connsiteY69" fmla="*/ 1964399 h 2997407"/>
              <a:gd name="connsiteX70" fmla="*/ 315538 w 2422566"/>
              <a:gd name="connsiteY70" fmla="*/ 1916144 h 2997407"/>
              <a:gd name="connsiteX71" fmla="*/ 331003 w 2422566"/>
              <a:gd name="connsiteY71" fmla="*/ 1865878 h 2997407"/>
              <a:gd name="connsiteX72" fmla="*/ 348016 w 2422566"/>
              <a:gd name="connsiteY72" fmla="*/ 1817622 h 2997407"/>
              <a:gd name="connsiteX73" fmla="*/ 363482 w 2422566"/>
              <a:gd name="connsiteY73" fmla="*/ 1771377 h 2997407"/>
              <a:gd name="connsiteX74" fmla="*/ 386680 w 2422566"/>
              <a:gd name="connsiteY74" fmla="*/ 1701005 h 2997407"/>
              <a:gd name="connsiteX75" fmla="*/ 409879 w 2422566"/>
              <a:gd name="connsiteY75" fmla="*/ 1626611 h 2997407"/>
              <a:gd name="connsiteX76" fmla="*/ 426891 w 2422566"/>
              <a:gd name="connsiteY76" fmla="*/ 1570313 h 2997407"/>
              <a:gd name="connsiteX77" fmla="*/ 442357 w 2422566"/>
              <a:gd name="connsiteY77" fmla="*/ 1518036 h 2997407"/>
              <a:gd name="connsiteX78" fmla="*/ 457823 w 2422566"/>
              <a:gd name="connsiteY78" fmla="*/ 1463749 h 2997407"/>
              <a:gd name="connsiteX79" fmla="*/ 473289 w 2422566"/>
              <a:gd name="connsiteY79" fmla="*/ 1409461 h 2997407"/>
              <a:gd name="connsiteX80" fmla="*/ 488755 w 2422566"/>
              <a:gd name="connsiteY80" fmla="*/ 1355174 h 2997407"/>
              <a:gd name="connsiteX81" fmla="*/ 504221 w 2422566"/>
              <a:gd name="connsiteY81" fmla="*/ 1298876 h 2997407"/>
              <a:gd name="connsiteX82" fmla="*/ 525873 w 2422566"/>
              <a:gd name="connsiteY82" fmla="*/ 1230514 h 2997407"/>
              <a:gd name="connsiteX83" fmla="*/ 541338 w 2422566"/>
              <a:gd name="connsiteY83" fmla="*/ 1186280 h 2997407"/>
              <a:gd name="connsiteX84" fmla="*/ 559897 w 2422566"/>
              <a:gd name="connsiteY84" fmla="*/ 1121939 h 2997407"/>
              <a:gd name="connsiteX85" fmla="*/ 583096 w 2422566"/>
              <a:gd name="connsiteY85" fmla="*/ 1057599 h 2997407"/>
              <a:gd name="connsiteX86" fmla="*/ 597015 w 2422566"/>
              <a:gd name="connsiteY86" fmla="*/ 1015375 h 2997407"/>
              <a:gd name="connsiteX87" fmla="*/ 617121 w 2422566"/>
              <a:gd name="connsiteY87" fmla="*/ 957067 h 2997407"/>
              <a:gd name="connsiteX88" fmla="*/ 640320 w 2422566"/>
              <a:gd name="connsiteY88" fmla="*/ 882673 h 2997407"/>
              <a:gd name="connsiteX89" fmla="*/ 658879 w 2422566"/>
              <a:gd name="connsiteY89" fmla="*/ 820343 h 2997407"/>
              <a:gd name="connsiteX90" fmla="*/ 677438 w 2422566"/>
              <a:gd name="connsiteY90" fmla="*/ 770077 h 2997407"/>
              <a:gd name="connsiteX91" fmla="*/ 694450 w 2422566"/>
              <a:gd name="connsiteY91" fmla="*/ 723832 h 2997407"/>
              <a:gd name="connsiteX92" fmla="*/ 711462 w 2422566"/>
              <a:gd name="connsiteY92" fmla="*/ 671555 h 2997407"/>
              <a:gd name="connsiteX93" fmla="*/ 733115 w 2422566"/>
              <a:gd name="connsiteY93" fmla="*/ 617268 h 2997407"/>
              <a:gd name="connsiteX94" fmla="*/ 750127 w 2422566"/>
              <a:gd name="connsiteY94" fmla="*/ 573034 h 2997407"/>
              <a:gd name="connsiteX95" fmla="*/ 779512 w 2422566"/>
              <a:gd name="connsiteY95" fmla="*/ 506682 h 2997407"/>
              <a:gd name="connsiteX96" fmla="*/ 805804 w 2422566"/>
              <a:gd name="connsiteY96" fmla="*/ 448374 h 2997407"/>
              <a:gd name="connsiteX97" fmla="*/ 833642 w 2422566"/>
              <a:gd name="connsiteY97" fmla="*/ 382022 h 2997407"/>
              <a:gd name="connsiteX98" fmla="*/ 855295 w 2422566"/>
              <a:gd name="connsiteY98" fmla="*/ 337788 h 2997407"/>
              <a:gd name="connsiteX99" fmla="*/ 887773 w 2422566"/>
              <a:gd name="connsiteY99" fmla="*/ 271437 h 2997407"/>
              <a:gd name="connsiteX100" fmla="*/ 915611 w 2422566"/>
              <a:gd name="connsiteY100" fmla="*/ 219160 h 2997407"/>
              <a:gd name="connsiteX101" fmla="*/ 949636 w 2422566"/>
              <a:gd name="connsiteY101" fmla="*/ 168894 h 2997407"/>
              <a:gd name="connsiteX102" fmla="*/ 989847 w 2422566"/>
              <a:gd name="connsiteY102" fmla="*/ 116617 h 2997407"/>
              <a:gd name="connsiteX103" fmla="*/ 1034698 w 2422566"/>
              <a:gd name="connsiteY103" fmla="*/ 68362 h 2997407"/>
              <a:gd name="connsiteX104" fmla="*/ 1088828 w 2422566"/>
              <a:gd name="connsiteY104" fmla="*/ 30160 h 2997407"/>
              <a:gd name="connsiteX105" fmla="*/ 1139866 w 2422566"/>
              <a:gd name="connsiteY105" fmla="*/ 14075 h 29974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</a:cxnLst>
            <a:rect l="l" t="t" r="r" b="b"/>
            <a:pathLst>
              <a:path w="2422566" h="2997407">
                <a:moveTo>
                  <a:pt x="1184716" y="0"/>
                </a:moveTo>
                <a:lnTo>
                  <a:pt x="1231114" y="10053"/>
                </a:lnTo>
                <a:lnTo>
                  <a:pt x="1268232" y="28149"/>
                </a:lnTo>
                <a:lnTo>
                  <a:pt x="1306896" y="50266"/>
                </a:lnTo>
                <a:lnTo>
                  <a:pt x="1331642" y="76405"/>
                </a:lnTo>
                <a:lnTo>
                  <a:pt x="1354840" y="100532"/>
                </a:lnTo>
                <a:lnTo>
                  <a:pt x="1378039" y="126671"/>
                </a:lnTo>
                <a:lnTo>
                  <a:pt x="1399691" y="160852"/>
                </a:lnTo>
                <a:lnTo>
                  <a:pt x="1419797" y="191011"/>
                </a:lnTo>
                <a:lnTo>
                  <a:pt x="1438356" y="221171"/>
                </a:lnTo>
                <a:lnTo>
                  <a:pt x="1452275" y="243288"/>
                </a:lnTo>
                <a:lnTo>
                  <a:pt x="1460008" y="253341"/>
                </a:lnTo>
                <a:lnTo>
                  <a:pt x="1472381" y="273448"/>
                </a:lnTo>
                <a:lnTo>
                  <a:pt x="1483207" y="293554"/>
                </a:lnTo>
                <a:lnTo>
                  <a:pt x="1494033" y="321703"/>
                </a:lnTo>
                <a:lnTo>
                  <a:pt x="1511045" y="345831"/>
                </a:lnTo>
                <a:lnTo>
                  <a:pt x="1531151" y="384033"/>
                </a:lnTo>
                <a:lnTo>
                  <a:pt x="1548163" y="428267"/>
                </a:lnTo>
                <a:lnTo>
                  <a:pt x="1565175" y="470491"/>
                </a:lnTo>
                <a:lnTo>
                  <a:pt x="1585281" y="520757"/>
                </a:lnTo>
                <a:lnTo>
                  <a:pt x="1606933" y="573034"/>
                </a:lnTo>
                <a:lnTo>
                  <a:pt x="1617759" y="605204"/>
                </a:lnTo>
                <a:lnTo>
                  <a:pt x="1634772" y="643406"/>
                </a:lnTo>
                <a:lnTo>
                  <a:pt x="1654877" y="695683"/>
                </a:lnTo>
                <a:lnTo>
                  <a:pt x="1681169" y="766055"/>
                </a:lnTo>
                <a:lnTo>
                  <a:pt x="1702821" y="826375"/>
                </a:lnTo>
                <a:lnTo>
                  <a:pt x="1721380" y="872620"/>
                </a:lnTo>
                <a:lnTo>
                  <a:pt x="1746126" y="940981"/>
                </a:lnTo>
                <a:lnTo>
                  <a:pt x="1770871" y="1019397"/>
                </a:lnTo>
                <a:lnTo>
                  <a:pt x="1803349" y="1103844"/>
                </a:lnTo>
                <a:lnTo>
                  <a:pt x="1820361" y="1160142"/>
                </a:lnTo>
                <a:lnTo>
                  <a:pt x="1842014" y="1222472"/>
                </a:lnTo>
                <a:lnTo>
                  <a:pt x="1857479" y="1274748"/>
                </a:lnTo>
                <a:lnTo>
                  <a:pt x="1879132" y="1341100"/>
                </a:lnTo>
                <a:lnTo>
                  <a:pt x="1902330" y="1401419"/>
                </a:lnTo>
                <a:lnTo>
                  <a:pt x="1923982" y="1457717"/>
                </a:lnTo>
                <a:lnTo>
                  <a:pt x="1947181" y="1534121"/>
                </a:lnTo>
                <a:lnTo>
                  <a:pt x="1965740" y="1590419"/>
                </a:lnTo>
                <a:lnTo>
                  <a:pt x="1981206" y="1644707"/>
                </a:lnTo>
                <a:lnTo>
                  <a:pt x="1996672" y="1686930"/>
                </a:lnTo>
                <a:lnTo>
                  <a:pt x="2010591" y="1731164"/>
                </a:lnTo>
                <a:lnTo>
                  <a:pt x="2024510" y="1775399"/>
                </a:lnTo>
                <a:lnTo>
                  <a:pt x="2038429" y="1813601"/>
                </a:lnTo>
                <a:lnTo>
                  <a:pt x="2055442" y="1871909"/>
                </a:lnTo>
                <a:lnTo>
                  <a:pt x="2072454" y="1928208"/>
                </a:lnTo>
                <a:lnTo>
                  <a:pt x="2091013" y="1982495"/>
                </a:lnTo>
                <a:lnTo>
                  <a:pt x="2111119" y="2032761"/>
                </a:lnTo>
                <a:lnTo>
                  <a:pt x="2131224" y="2076995"/>
                </a:lnTo>
                <a:lnTo>
                  <a:pt x="2152877" y="2117208"/>
                </a:lnTo>
                <a:lnTo>
                  <a:pt x="2176075" y="2167474"/>
                </a:lnTo>
                <a:lnTo>
                  <a:pt x="2211647" y="2227793"/>
                </a:lnTo>
                <a:lnTo>
                  <a:pt x="2244125" y="2286102"/>
                </a:lnTo>
                <a:lnTo>
                  <a:pt x="2282789" y="2348432"/>
                </a:lnTo>
                <a:lnTo>
                  <a:pt x="2321454" y="2408751"/>
                </a:lnTo>
                <a:lnTo>
                  <a:pt x="2355479" y="2450975"/>
                </a:lnTo>
                <a:lnTo>
                  <a:pt x="2384864" y="2487166"/>
                </a:lnTo>
                <a:lnTo>
                  <a:pt x="2422566" y="2528641"/>
                </a:lnTo>
                <a:lnTo>
                  <a:pt x="2422566" y="2997407"/>
                </a:lnTo>
                <a:lnTo>
                  <a:pt x="0" y="2997407"/>
                </a:lnTo>
                <a:lnTo>
                  <a:pt x="0" y="2473130"/>
                </a:lnTo>
                <a:lnTo>
                  <a:pt x="35" y="2473092"/>
                </a:lnTo>
                <a:lnTo>
                  <a:pt x="37153" y="2430868"/>
                </a:lnTo>
                <a:lnTo>
                  <a:pt x="68084" y="2392666"/>
                </a:lnTo>
                <a:lnTo>
                  <a:pt x="112935" y="2328326"/>
                </a:lnTo>
                <a:lnTo>
                  <a:pt x="153146" y="2272028"/>
                </a:lnTo>
                <a:lnTo>
                  <a:pt x="187171" y="2211708"/>
                </a:lnTo>
                <a:lnTo>
                  <a:pt x="219649" y="2151389"/>
                </a:lnTo>
                <a:lnTo>
                  <a:pt x="249035" y="2091070"/>
                </a:lnTo>
                <a:lnTo>
                  <a:pt x="273780" y="2026729"/>
                </a:lnTo>
                <a:lnTo>
                  <a:pt x="298525" y="1964399"/>
                </a:lnTo>
                <a:lnTo>
                  <a:pt x="315538" y="1916144"/>
                </a:lnTo>
                <a:lnTo>
                  <a:pt x="331003" y="1865878"/>
                </a:lnTo>
                <a:lnTo>
                  <a:pt x="348016" y="1817622"/>
                </a:lnTo>
                <a:lnTo>
                  <a:pt x="363482" y="1771377"/>
                </a:lnTo>
                <a:lnTo>
                  <a:pt x="386680" y="1701005"/>
                </a:lnTo>
                <a:lnTo>
                  <a:pt x="409879" y="1626611"/>
                </a:lnTo>
                <a:lnTo>
                  <a:pt x="426891" y="1570313"/>
                </a:lnTo>
                <a:lnTo>
                  <a:pt x="442357" y="1518036"/>
                </a:lnTo>
                <a:lnTo>
                  <a:pt x="457823" y="1463749"/>
                </a:lnTo>
                <a:lnTo>
                  <a:pt x="473289" y="1409461"/>
                </a:lnTo>
                <a:lnTo>
                  <a:pt x="488755" y="1355174"/>
                </a:lnTo>
                <a:lnTo>
                  <a:pt x="504221" y="1298876"/>
                </a:lnTo>
                <a:lnTo>
                  <a:pt x="525873" y="1230514"/>
                </a:lnTo>
                <a:lnTo>
                  <a:pt x="541338" y="1186280"/>
                </a:lnTo>
                <a:lnTo>
                  <a:pt x="559897" y="1121939"/>
                </a:lnTo>
                <a:lnTo>
                  <a:pt x="583096" y="1057599"/>
                </a:lnTo>
                <a:lnTo>
                  <a:pt x="597015" y="1015375"/>
                </a:lnTo>
                <a:lnTo>
                  <a:pt x="617121" y="957067"/>
                </a:lnTo>
                <a:lnTo>
                  <a:pt x="640320" y="882673"/>
                </a:lnTo>
                <a:lnTo>
                  <a:pt x="658879" y="820343"/>
                </a:lnTo>
                <a:lnTo>
                  <a:pt x="677438" y="770077"/>
                </a:lnTo>
                <a:lnTo>
                  <a:pt x="694450" y="723832"/>
                </a:lnTo>
                <a:lnTo>
                  <a:pt x="711462" y="671555"/>
                </a:lnTo>
                <a:lnTo>
                  <a:pt x="733115" y="617268"/>
                </a:lnTo>
                <a:lnTo>
                  <a:pt x="750127" y="573034"/>
                </a:lnTo>
                <a:lnTo>
                  <a:pt x="779512" y="506682"/>
                </a:lnTo>
                <a:lnTo>
                  <a:pt x="805804" y="448374"/>
                </a:lnTo>
                <a:lnTo>
                  <a:pt x="833642" y="382022"/>
                </a:lnTo>
                <a:lnTo>
                  <a:pt x="855295" y="337788"/>
                </a:lnTo>
                <a:lnTo>
                  <a:pt x="887773" y="271437"/>
                </a:lnTo>
                <a:lnTo>
                  <a:pt x="915611" y="219160"/>
                </a:lnTo>
                <a:lnTo>
                  <a:pt x="949636" y="168894"/>
                </a:lnTo>
                <a:lnTo>
                  <a:pt x="989847" y="116617"/>
                </a:lnTo>
                <a:lnTo>
                  <a:pt x="1034698" y="68362"/>
                </a:lnTo>
                <a:lnTo>
                  <a:pt x="1088828" y="30160"/>
                </a:lnTo>
                <a:lnTo>
                  <a:pt x="1139866" y="14075"/>
                </a:lnTo>
                <a:close/>
              </a:path>
            </a:pathLst>
          </a:custGeom>
          <a:solidFill>
            <a:schemeClr val="accent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223337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DA6FD2D6-7DF2-500F-3FA9-F54B0C072EB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Samples are </a:t>
            </a:r>
            <a:r>
              <a:rPr lang="en-US" i="1" dirty="0"/>
              <a:t>estimates</a:t>
            </a:r>
            <a:r>
              <a:rPr lang="en-US" dirty="0"/>
              <a:t> of the population.</a:t>
            </a:r>
          </a:p>
          <a:p>
            <a:r>
              <a:rPr lang="en-US" dirty="0"/>
              <a:t>Statistics are </a:t>
            </a:r>
            <a:r>
              <a:rPr lang="en-US" i="1" dirty="0"/>
              <a:t>estimates</a:t>
            </a:r>
            <a:r>
              <a:rPr lang="en-US" dirty="0"/>
              <a:t> of the parameters.</a:t>
            </a:r>
          </a:p>
          <a:p>
            <a:r>
              <a:rPr lang="en-US" dirty="0"/>
              <a:t>With any estimation, comes a chance of making errors.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DE0307B4-C015-88AC-1BDC-B36177495D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Samples are Estimates</a:t>
            </a:r>
          </a:p>
        </p:txBody>
      </p:sp>
    </p:spTree>
    <p:extLst>
      <p:ext uri="{BB962C8B-B14F-4D97-AF65-F5344CB8AC3E}">
        <p14:creationId xmlns:p14="http://schemas.microsoft.com/office/powerpoint/2010/main" val="3536749835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69373A32-11B6-E70C-18D8-E2FFE1998F53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US" dirty="0"/>
                  <a:t>Suppose we select a sample of size 100 days instead of 50.</a:t>
                </a:r>
              </a:p>
              <a:p>
                <a:r>
                  <a:rPr lang="en-US" dirty="0"/>
                  <a:t>The expected value of </a:t>
                </a:r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acc>
                  </m:oMath>
                </a14:m>
                <a:r>
                  <a:rPr lang="en-US" dirty="0"/>
                  <a:t> remains the same: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𝐸</m:t>
                    </m:r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acc>
                          <m:accPr>
                            <m:chr m:val="̅"/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</m:acc>
                      </m:e>
                    </m:d>
                    <m:r>
                      <a:rPr lang="en-US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𝜇</m:t>
                    </m:r>
                    <m:r>
                      <a:rPr lang="en-US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b="0" i="0" smtClean="0">
                        <a:latin typeface="Cambria Math" panose="02040503050406030204" pitchFamily="18" charset="0"/>
                      </a:rPr>
                      <m:t>4,504</m:t>
                    </m:r>
                    <m:r>
                      <a:rPr lang="en-US">
                        <a:latin typeface="Cambria Math" panose="02040503050406030204" pitchFamily="18" charset="0"/>
                      </a:rPr>
                      <m:t>.</m:t>
                    </m:r>
                  </m:oMath>
                </a14:m>
                <a:endParaRPr lang="en-US" dirty="0"/>
              </a:p>
              <a:p>
                <a:r>
                  <a:rPr lang="en-US" dirty="0"/>
                  <a:t>However, the standard error of </a:t>
                </a:r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acc>
                  </m:oMath>
                </a14:m>
                <a:r>
                  <a:rPr lang="en-US" dirty="0"/>
                  <a:t> decreases:</a:t>
                </a:r>
              </a:p>
              <a:p>
                <a:endParaRPr lang="en-US" dirty="0"/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69373A32-11B6-E70C-18D8-E2FFE1998F53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460" t="-103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Title 2">
            <a:extLst>
              <a:ext uri="{FF2B5EF4-FFF2-40B4-BE49-F238E27FC236}">
                <a16:creationId xmlns:a16="http://schemas.microsoft.com/office/drawing/2014/main" id="{5CAD442D-C696-46E9-2463-6CA3958F24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Sample Size and Sampling Distribution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574EA337-7061-3668-B2CE-02909A80E858}"/>
                  </a:ext>
                </a:extLst>
              </p:cNvPr>
              <p:cNvSpPr txBox="1"/>
              <p:nvPr/>
            </p:nvSpPr>
            <p:spPr>
              <a:xfrm>
                <a:off x="4364050" y="3810000"/>
                <a:ext cx="3463897" cy="762966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𝜎</m:t>
                          </m:r>
                        </m:e>
                        <m:sub>
                          <m:acc>
                            <m:accPr>
                              <m:chr m:val="̅"/>
                              <m:ctrlP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</m:acc>
                        </m:sub>
                      </m:sSub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𝜎</m:t>
                          </m:r>
                        </m:num>
                        <m:den>
                          <m:rad>
                            <m:radPr>
                              <m:degHide m:val="on"/>
                              <m:ctrlP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e>
                          </m:rad>
                        </m:den>
                      </m:f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1,937</m:t>
                          </m:r>
                        </m:num>
                        <m:den>
                          <m:rad>
                            <m:radPr>
                              <m:degHide m:val="on"/>
                              <m:ctrlP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100</m:t>
                              </m:r>
                            </m:e>
                          </m:rad>
                        </m:den>
                      </m:f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=193.7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574EA337-7061-3668-B2CE-02909A80E85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64050" y="3810000"/>
                <a:ext cx="3463897" cy="762966"/>
              </a:xfrm>
              <a:prstGeom prst="rect">
                <a:avLst/>
              </a:prstGeom>
              <a:blipFill>
                <a:blip r:embed="rId3"/>
                <a:stretch>
                  <a:fillRect l="-365" t="-1667" r="-1460" b="-1333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147941428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0BD5E57E-D11F-49A1-7DF7-D76776D9B9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Sample Size and Sampling Distribution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51BBA754-A04E-B720-A3A9-63D5A0FA93D5}"/>
                  </a:ext>
                </a:extLst>
              </p:cNvPr>
              <p:cNvSpPr txBox="1"/>
              <p:nvPr/>
            </p:nvSpPr>
            <p:spPr>
              <a:xfrm>
                <a:off x="3920554" y="2302368"/>
                <a:ext cx="1537665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𝜎</m:t>
                          </m:r>
                        </m:e>
                        <m:sub>
                          <m:acc>
                            <m:accPr>
                              <m:chr m:val="̅"/>
                              <m:ctrlP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</m:acc>
                        </m:sub>
                      </m:sSub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=193.7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51BBA754-A04E-B720-A3A9-63D5A0FA93D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20554" y="2302368"/>
                <a:ext cx="1537665" cy="369332"/>
              </a:xfrm>
              <a:prstGeom prst="rect">
                <a:avLst/>
              </a:prstGeom>
              <a:blipFill>
                <a:blip r:embed="rId2"/>
                <a:stretch>
                  <a:fillRect l="-1639" r="-3279" b="-1333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05A8DDCD-031F-DB3B-78B9-6A31D313C474}"/>
              </a:ext>
            </a:extLst>
          </p:cNvPr>
          <p:cNvCxnSpPr/>
          <p:nvPr/>
        </p:nvCxnSpPr>
        <p:spPr>
          <a:xfrm>
            <a:off x="2574966" y="5980300"/>
            <a:ext cx="6477000" cy="0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655CDBA7-C30D-1F0C-28C6-66CE264DCF9D}"/>
                  </a:ext>
                </a:extLst>
              </p:cNvPr>
              <p:cNvSpPr txBox="1"/>
              <p:nvPr/>
            </p:nvSpPr>
            <p:spPr>
              <a:xfrm>
                <a:off x="5472851" y="6004009"/>
                <a:ext cx="827150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4,504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655CDBA7-C30D-1F0C-28C6-66CE264DCF9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72851" y="6004009"/>
                <a:ext cx="827150" cy="369332"/>
              </a:xfrm>
              <a:prstGeom prst="rect">
                <a:avLst/>
              </a:prstGeom>
              <a:blipFill>
                <a:blip r:embed="rId3"/>
                <a:stretch>
                  <a:fillRect l="-7692" r="-9231" b="-100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02933545-9DD4-5DF2-B19F-1962C0D50CEE}"/>
                  </a:ext>
                </a:extLst>
              </p:cNvPr>
              <p:cNvSpPr txBox="1"/>
              <p:nvPr/>
            </p:nvSpPr>
            <p:spPr>
              <a:xfrm>
                <a:off x="6767892" y="4093067"/>
                <a:ext cx="1707583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𝜎</m:t>
                          </m:r>
                        </m:e>
                        <m:sub>
                          <m:acc>
                            <m:accPr>
                              <m:chr m:val="̅"/>
                              <m:ctrlP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</m:acc>
                        </m:sub>
                      </m:sSub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400" b="0" i="0" smtClean="0">
                          <a:latin typeface="Cambria Math" panose="02040503050406030204" pitchFamily="18" charset="0"/>
                        </a:rPr>
                        <m:t>273.93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02933545-9DD4-5DF2-B19F-1962C0D50CE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67892" y="4093067"/>
                <a:ext cx="1707583" cy="369332"/>
              </a:xfrm>
              <a:prstGeom prst="rect">
                <a:avLst/>
              </a:prstGeom>
              <a:blipFill>
                <a:blip r:embed="rId4"/>
                <a:stretch>
                  <a:fillRect l="-1471" r="-2941" b="-100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Freeform 17">
            <a:extLst>
              <a:ext uri="{FF2B5EF4-FFF2-40B4-BE49-F238E27FC236}">
                <a16:creationId xmlns:a16="http://schemas.microsoft.com/office/drawing/2014/main" id="{F3C54449-5EAE-1809-603E-ED69D153DDB7}"/>
              </a:ext>
            </a:extLst>
          </p:cNvPr>
          <p:cNvSpPr>
            <a:spLocks/>
          </p:cNvSpPr>
          <p:nvPr/>
        </p:nvSpPr>
        <p:spPr bwMode="auto">
          <a:xfrm>
            <a:off x="3527206" y="2958438"/>
            <a:ext cx="4610360" cy="3007923"/>
          </a:xfrm>
          <a:custGeom>
            <a:avLst/>
            <a:gdLst>
              <a:gd name="T0" fmla="*/ 1441 w 2981"/>
              <a:gd name="T1" fmla="*/ 15 h 1496"/>
              <a:gd name="T2" fmla="*/ 1351 w 2981"/>
              <a:gd name="T3" fmla="*/ 84 h 1496"/>
              <a:gd name="T4" fmla="*/ 1290 w 2981"/>
              <a:gd name="T5" fmla="*/ 168 h 1496"/>
              <a:gd name="T6" fmla="*/ 1241 w 2981"/>
              <a:gd name="T7" fmla="*/ 252 h 1496"/>
              <a:gd name="T8" fmla="*/ 1197 w 2981"/>
              <a:gd name="T9" fmla="*/ 334 h 1496"/>
              <a:gd name="T10" fmla="*/ 1163 w 2981"/>
              <a:gd name="T11" fmla="*/ 408 h 1496"/>
              <a:gd name="T12" fmla="*/ 1123 w 2981"/>
              <a:gd name="T13" fmla="*/ 505 h 1496"/>
              <a:gd name="T14" fmla="*/ 1087 w 2981"/>
              <a:gd name="T15" fmla="*/ 590 h 1496"/>
              <a:gd name="T16" fmla="*/ 1053 w 2981"/>
              <a:gd name="T17" fmla="*/ 674 h 1496"/>
              <a:gd name="T18" fmla="*/ 1023 w 2981"/>
              <a:gd name="T19" fmla="*/ 755 h 1496"/>
              <a:gd name="T20" fmla="*/ 987 w 2981"/>
              <a:gd name="T21" fmla="*/ 846 h 1496"/>
              <a:gd name="T22" fmla="*/ 951 w 2981"/>
              <a:gd name="T23" fmla="*/ 928 h 1496"/>
              <a:gd name="T24" fmla="*/ 914 w 2981"/>
              <a:gd name="T25" fmla="*/ 1008 h 1496"/>
              <a:gd name="T26" fmla="*/ 858 w 2981"/>
              <a:gd name="T27" fmla="*/ 1100 h 1496"/>
              <a:gd name="T28" fmla="*/ 781 w 2981"/>
              <a:gd name="T29" fmla="*/ 1190 h 1496"/>
              <a:gd name="T30" fmla="*/ 709 w 2981"/>
              <a:gd name="T31" fmla="*/ 1253 h 1496"/>
              <a:gd name="T32" fmla="*/ 606 w 2981"/>
              <a:gd name="T33" fmla="*/ 1316 h 1496"/>
              <a:gd name="T34" fmla="*/ 508 w 2981"/>
              <a:gd name="T35" fmla="*/ 1357 h 1496"/>
              <a:gd name="T36" fmla="*/ 401 w 2981"/>
              <a:gd name="T37" fmla="*/ 1390 h 1496"/>
              <a:gd name="T38" fmla="*/ 312 w 2981"/>
              <a:gd name="T39" fmla="*/ 1415 h 1496"/>
              <a:gd name="T40" fmla="*/ 190 w 2981"/>
              <a:gd name="T41" fmla="*/ 1441 h 1496"/>
              <a:gd name="T42" fmla="*/ 94 w 2981"/>
              <a:gd name="T43" fmla="*/ 1461 h 1496"/>
              <a:gd name="T44" fmla="*/ 2981 w 2981"/>
              <a:gd name="T45" fmla="*/ 1496 h 1496"/>
              <a:gd name="T46" fmla="*/ 2849 w 2981"/>
              <a:gd name="T47" fmla="*/ 1461 h 1496"/>
              <a:gd name="T48" fmla="*/ 2786 w 2981"/>
              <a:gd name="T49" fmla="*/ 1448 h 1496"/>
              <a:gd name="T50" fmla="*/ 2647 w 2981"/>
              <a:gd name="T51" fmla="*/ 1410 h 1496"/>
              <a:gd name="T52" fmla="*/ 2521 w 2981"/>
              <a:gd name="T53" fmla="*/ 1367 h 1496"/>
              <a:gd name="T54" fmla="*/ 2394 w 2981"/>
              <a:gd name="T55" fmla="*/ 1314 h 1496"/>
              <a:gd name="T56" fmla="*/ 2358 w 2981"/>
              <a:gd name="T57" fmla="*/ 1293 h 1496"/>
              <a:gd name="T58" fmla="*/ 2279 w 2981"/>
              <a:gd name="T59" fmla="*/ 1237 h 1496"/>
              <a:gd name="T60" fmla="*/ 2213 w 2981"/>
              <a:gd name="T61" fmla="*/ 1168 h 1496"/>
              <a:gd name="T62" fmla="*/ 2144 w 2981"/>
              <a:gd name="T63" fmla="*/ 1078 h 1496"/>
              <a:gd name="T64" fmla="*/ 2102 w 2981"/>
              <a:gd name="T65" fmla="*/ 1011 h 1496"/>
              <a:gd name="T66" fmla="*/ 2066 w 2981"/>
              <a:gd name="T67" fmla="*/ 931 h 1496"/>
              <a:gd name="T68" fmla="*/ 2037 w 2981"/>
              <a:gd name="T69" fmla="*/ 861 h 1496"/>
              <a:gd name="T70" fmla="*/ 2008 w 2981"/>
              <a:gd name="T71" fmla="*/ 791 h 1496"/>
              <a:gd name="T72" fmla="*/ 1967 w 2981"/>
              <a:gd name="T73" fmla="*/ 697 h 1496"/>
              <a:gd name="T74" fmla="*/ 1928 w 2981"/>
              <a:gd name="T75" fmla="*/ 608 h 1496"/>
              <a:gd name="T76" fmla="*/ 1882 w 2981"/>
              <a:gd name="T77" fmla="*/ 507 h 1496"/>
              <a:gd name="T78" fmla="*/ 1838 w 2981"/>
              <a:gd name="T79" fmla="*/ 411 h 1496"/>
              <a:gd name="T80" fmla="*/ 1794 w 2981"/>
              <a:gd name="T81" fmla="*/ 320 h 1496"/>
              <a:gd name="T82" fmla="*/ 1762 w 2981"/>
              <a:gd name="T83" fmla="*/ 259 h 1496"/>
              <a:gd name="T84" fmla="*/ 1727 w 2981"/>
              <a:gd name="T85" fmla="*/ 191 h 1496"/>
              <a:gd name="T86" fmla="*/ 1696 w 2981"/>
              <a:gd name="T87" fmla="*/ 146 h 1496"/>
              <a:gd name="T88" fmla="*/ 1676 w 2981"/>
              <a:gd name="T89" fmla="*/ 121 h 1496"/>
              <a:gd name="T90" fmla="*/ 1642 w 2981"/>
              <a:gd name="T91" fmla="*/ 80 h 1496"/>
              <a:gd name="T92" fmla="*/ 1598 w 2981"/>
              <a:gd name="T93" fmla="*/ 38 h 1496"/>
              <a:gd name="T94" fmla="*/ 1533 w 2981"/>
              <a:gd name="T95" fmla="*/ 5 h 149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</a:cxnLst>
            <a:rect l="0" t="0" r="r" b="b"/>
            <a:pathLst>
              <a:path w="2981" h="1496">
                <a:moveTo>
                  <a:pt x="1503" y="0"/>
                </a:moveTo>
                <a:lnTo>
                  <a:pt x="1474" y="7"/>
                </a:lnTo>
                <a:lnTo>
                  <a:pt x="1441" y="15"/>
                </a:lnTo>
                <a:lnTo>
                  <a:pt x="1406" y="34"/>
                </a:lnTo>
                <a:lnTo>
                  <a:pt x="1377" y="58"/>
                </a:lnTo>
                <a:lnTo>
                  <a:pt x="1351" y="84"/>
                </a:lnTo>
                <a:lnTo>
                  <a:pt x="1329" y="109"/>
                </a:lnTo>
                <a:lnTo>
                  <a:pt x="1311" y="135"/>
                </a:lnTo>
                <a:lnTo>
                  <a:pt x="1290" y="168"/>
                </a:lnTo>
                <a:lnTo>
                  <a:pt x="1276" y="190"/>
                </a:lnTo>
                <a:lnTo>
                  <a:pt x="1258" y="223"/>
                </a:lnTo>
                <a:lnTo>
                  <a:pt x="1241" y="252"/>
                </a:lnTo>
                <a:lnTo>
                  <a:pt x="1222" y="285"/>
                </a:lnTo>
                <a:lnTo>
                  <a:pt x="1211" y="307"/>
                </a:lnTo>
                <a:lnTo>
                  <a:pt x="1197" y="334"/>
                </a:lnTo>
                <a:lnTo>
                  <a:pt x="1186" y="360"/>
                </a:lnTo>
                <a:lnTo>
                  <a:pt x="1175" y="383"/>
                </a:lnTo>
                <a:lnTo>
                  <a:pt x="1163" y="408"/>
                </a:lnTo>
                <a:lnTo>
                  <a:pt x="1151" y="439"/>
                </a:lnTo>
                <a:lnTo>
                  <a:pt x="1136" y="476"/>
                </a:lnTo>
                <a:lnTo>
                  <a:pt x="1123" y="505"/>
                </a:lnTo>
                <a:lnTo>
                  <a:pt x="1114" y="526"/>
                </a:lnTo>
                <a:lnTo>
                  <a:pt x="1099" y="558"/>
                </a:lnTo>
                <a:lnTo>
                  <a:pt x="1087" y="590"/>
                </a:lnTo>
                <a:lnTo>
                  <a:pt x="1077" y="612"/>
                </a:lnTo>
                <a:lnTo>
                  <a:pt x="1063" y="646"/>
                </a:lnTo>
                <a:lnTo>
                  <a:pt x="1053" y="674"/>
                </a:lnTo>
                <a:lnTo>
                  <a:pt x="1043" y="701"/>
                </a:lnTo>
                <a:lnTo>
                  <a:pt x="1033" y="728"/>
                </a:lnTo>
                <a:lnTo>
                  <a:pt x="1023" y="755"/>
                </a:lnTo>
                <a:lnTo>
                  <a:pt x="1013" y="781"/>
                </a:lnTo>
                <a:lnTo>
                  <a:pt x="1002" y="809"/>
                </a:lnTo>
                <a:lnTo>
                  <a:pt x="987" y="846"/>
                </a:lnTo>
                <a:lnTo>
                  <a:pt x="972" y="881"/>
                </a:lnTo>
                <a:lnTo>
                  <a:pt x="962" y="904"/>
                </a:lnTo>
                <a:lnTo>
                  <a:pt x="951" y="928"/>
                </a:lnTo>
                <a:lnTo>
                  <a:pt x="941" y="953"/>
                </a:lnTo>
                <a:lnTo>
                  <a:pt x="930" y="977"/>
                </a:lnTo>
                <a:lnTo>
                  <a:pt x="914" y="1008"/>
                </a:lnTo>
                <a:lnTo>
                  <a:pt x="898" y="1040"/>
                </a:lnTo>
                <a:lnTo>
                  <a:pt x="879" y="1070"/>
                </a:lnTo>
                <a:lnTo>
                  <a:pt x="858" y="1100"/>
                </a:lnTo>
                <a:lnTo>
                  <a:pt x="836" y="1130"/>
                </a:lnTo>
                <a:lnTo>
                  <a:pt x="810" y="1158"/>
                </a:lnTo>
                <a:lnTo>
                  <a:pt x="781" y="1190"/>
                </a:lnTo>
                <a:lnTo>
                  <a:pt x="761" y="1209"/>
                </a:lnTo>
                <a:lnTo>
                  <a:pt x="737" y="1230"/>
                </a:lnTo>
                <a:lnTo>
                  <a:pt x="709" y="1253"/>
                </a:lnTo>
                <a:lnTo>
                  <a:pt x="686" y="1269"/>
                </a:lnTo>
                <a:lnTo>
                  <a:pt x="654" y="1289"/>
                </a:lnTo>
                <a:lnTo>
                  <a:pt x="606" y="1316"/>
                </a:lnTo>
                <a:lnTo>
                  <a:pt x="566" y="1334"/>
                </a:lnTo>
                <a:lnTo>
                  <a:pt x="536" y="1345"/>
                </a:lnTo>
                <a:lnTo>
                  <a:pt x="508" y="1357"/>
                </a:lnTo>
                <a:lnTo>
                  <a:pt x="473" y="1370"/>
                </a:lnTo>
                <a:lnTo>
                  <a:pt x="437" y="1381"/>
                </a:lnTo>
                <a:lnTo>
                  <a:pt x="401" y="1390"/>
                </a:lnTo>
                <a:lnTo>
                  <a:pt x="374" y="1398"/>
                </a:lnTo>
                <a:lnTo>
                  <a:pt x="341" y="1407"/>
                </a:lnTo>
                <a:lnTo>
                  <a:pt x="312" y="1415"/>
                </a:lnTo>
                <a:lnTo>
                  <a:pt x="274" y="1423"/>
                </a:lnTo>
                <a:lnTo>
                  <a:pt x="230" y="1433"/>
                </a:lnTo>
                <a:lnTo>
                  <a:pt x="190" y="1441"/>
                </a:lnTo>
                <a:lnTo>
                  <a:pt x="160" y="1448"/>
                </a:lnTo>
                <a:lnTo>
                  <a:pt x="131" y="1454"/>
                </a:lnTo>
                <a:lnTo>
                  <a:pt x="94" y="1461"/>
                </a:lnTo>
                <a:lnTo>
                  <a:pt x="51" y="1473"/>
                </a:lnTo>
                <a:lnTo>
                  <a:pt x="0" y="1494"/>
                </a:lnTo>
                <a:lnTo>
                  <a:pt x="2981" y="1496"/>
                </a:lnTo>
                <a:lnTo>
                  <a:pt x="2933" y="1478"/>
                </a:lnTo>
                <a:lnTo>
                  <a:pt x="2883" y="1467"/>
                </a:lnTo>
                <a:lnTo>
                  <a:pt x="2849" y="1461"/>
                </a:lnTo>
                <a:lnTo>
                  <a:pt x="2809" y="1453"/>
                </a:lnTo>
                <a:lnTo>
                  <a:pt x="2761" y="1441"/>
                </a:lnTo>
                <a:lnTo>
                  <a:pt x="2786" y="1448"/>
                </a:lnTo>
                <a:lnTo>
                  <a:pt x="2731" y="1433"/>
                </a:lnTo>
                <a:lnTo>
                  <a:pt x="2700" y="1425"/>
                </a:lnTo>
                <a:lnTo>
                  <a:pt x="2647" y="1410"/>
                </a:lnTo>
                <a:lnTo>
                  <a:pt x="2599" y="1394"/>
                </a:lnTo>
                <a:lnTo>
                  <a:pt x="2559" y="1380"/>
                </a:lnTo>
                <a:lnTo>
                  <a:pt x="2521" y="1367"/>
                </a:lnTo>
                <a:lnTo>
                  <a:pt x="2478" y="1352"/>
                </a:lnTo>
                <a:lnTo>
                  <a:pt x="2442" y="1337"/>
                </a:lnTo>
                <a:lnTo>
                  <a:pt x="2394" y="1314"/>
                </a:lnTo>
                <a:lnTo>
                  <a:pt x="2374" y="1302"/>
                </a:lnTo>
                <a:lnTo>
                  <a:pt x="2373" y="1302"/>
                </a:lnTo>
                <a:lnTo>
                  <a:pt x="2358" y="1293"/>
                </a:lnTo>
                <a:lnTo>
                  <a:pt x="2331" y="1278"/>
                </a:lnTo>
                <a:lnTo>
                  <a:pt x="2305" y="1259"/>
                </a:lnTo>
                <a:lnTo>
                  <a:pt x="2279" y="1237"/>
                </a:lnTo>
                <a:lnTo>
                  <a:pt x="2260" y="1219"/>
                </a:lnTo>
                <a:lnTo>
                  <a:pt x="2238" y="1198"/>
                </a:lnTo>
                <a:lnTo>
                  <a:pt x="2213" y="1168"/>
                </a:lnTo>
                <a:lnTo>
                  <a:pt x="2188" y="1137"/>
                </a:lnTo>
                <a:lnTo>
                  <a:pt x="2167" y="1108"/>
                </a:lnTo>
                <a:lnTo>
                  <a:pt x="2144" y="1078"/>
                </a:lnTo>
                <a:lnTo>
                  <a:pt x="2129" y="1053"/>
                </a:lnTo>
                <a:lnTo>
                  <a:pt x="2115" y="1033"/>
                </a:lnTo>
                <a:lnTo>
                  <a:pt x="2102" y="1011"/>
                </a:lnTo>
                <a:lnTo>
                  <a:pt x="2089" y="986"/>
                </a:lnTo>
                <a:lnTo>
                  <a:pt x="2077" y="959"/>
                </a:lnTo>
                <a:lnTo>
                  <a:pt x="2066" y="931"/>
                </a:lnTo>
                <a:lnTo>
                  <a:pt x="2055" y="902"/>
                </a:lnTo>
                <a:lnTo>
                  <a:pt x="2046" y="883"/>
                </a:lnTo>
                <a:lnTo>
                  <a:pt x="2037" y="861"/>
                </a:lnTo>
                <a:lnTo>
                  <a:pt x="2028" y="839"/>
                </a:lnTo>
                <a:lnTo>
                  <a:pt x="2018" y="818"/>
                </a:lnTo>
                <a:lnTo>
                  <a:pt x="2008" y="791"/>
                </a:lnTo>
                <a:lnTo>
                  <a:pt x="1996" y="763"/>
                </a:lnTo>
                <a:lnTo>
                  <a:pt x="1981" y="725"/>
                </a:lnTo>
                <a:lnTo>
                  <a:pt x="1967" y="697"/>
                </a:lnTo>
                <a:lnTo>
                  <a:pt x="1952" y="667"/>
                </a:lnTo>
                <a:lnTo>
                  <a:pt x="1938" y="634"/>
                </a:lnTo>
                <a:lnTo>
                  <a:pt x="1928" y="608"/>
                </a:lnTo>
                <a:lnTo>
                  <a:pt x="1914" y="577"/>
                </a:lnTo>
                <a:lnTo>
                  <a:pt x="1903" y="549"/>
                </a:lnTo>
                <a:lnTo>
                  <a:pt x="1882" y="507"/>
                </a:lnTo>
                <a:lnTo>
                  <a:pt x="1866" y="468"/>
                </a:lnTo>
                <a:lnTo>
                  <a:pt x="1850" y="434"/>
                </a:lnTo>
                <a:lnTo>
                  <a:pt x="1838" y="411"/>
                </a:lnTo>
                <a:lnTo>
                  <a:pt x="1824" y="381"/>
                </a:lnTo>
                <a:lnTo>
                  <a:pt x="1807" y="346"/>
                </a:lnTo>
                <a:lnTo>
                  <a:pt x="1794" y="320"/>
                </a:lnTo>
                <a:lnTo>
                  <a:pt x="1783" y="301"/>
                </a:lnTo>
                <a:lnTo>
                  <a:pt x="1776" y="285"/>
                </a:lnTo>
                <a:lnTo>
                  <a:pt x="1762" y="259"/>
                </a:lnTo>
                <a:lnTo>
                  <a:pt x="1749" y="234"/>
                </a:lnTo>
                <a:lnTo>
                  <a:pt x="1738" y="213"/>
                </a:lnTo>
                <a:lnTo>
                  <a:pt x="1727" y="191"/>
                </a:lnTo>
                <a:lnTo>
                  <a:pt x="1714" y="172"/>
                </a:lnTo>
                <a:lnTo>
                  <a:pt x="1703" y="160"/>
                </a:lnTo>
                <a:lnTo>
                  <a:pt x="1696" y="146"/>
                </a:lnTo>
                <a:lnTo>
                  <a:pt x="1689" y="136"/>
                </a:lnTo>
                <a:lnTo>
                  <a:pt x="1681" y="126"/>
                </a:lnTo>
                <a:lnTo>
                  <a:pt x="1676" y="121"/>
                </a:lnTo>
                <a:lnTo>
                  <a:pt x="1667" y="110"/>
                </a:lnTo>
                <a:lnTo>
                  <a:pt x="1655" y="95"/>
                </a:lnTo>
                <a:lnTo>
                  <a:pt x="1642" y="80"/>
                </a:lnTo>
                <a:lnTo>
                  <a:pt x="1628" y="63"/>
                </a:lnTo>
                <a:lnTo>
                  <a:pt x="1613" y="50"/>
                </a:lnTo>
                <a:lnTo>
                  <a:pt x="1598" y="38"/>
                </a:lnTo>
                <a:lnTo>
                  <a:pt x="1582" y="25"/>
                </a:lnTo>
                <a:lnTo>
                  <a:pt x="1557" y="14"/>
                </a:lnTo>
                <a:lnTo>
                  <a:pt x="1533" y="5"/>
                </a:lnTo>
                <a:lnTo>
                  <a:pt x="1503" y="0"/>
                </a:lnTo>
              </a:path>
            </a:pathLst>
          </a:custGeom>
          <a:noFill/>
          <a:ln w="19050" cap="rnd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rgbClr val="993366">
                        <a:gamma/>
                        <a:shade val="46275"/>
                        <a:invGamma/>
                      </a:srgbClr>
                    </a:gs>
                    <a:gs pos="50000">
                      <a:srgbClr val="993366"/>
                    </a:gs>
                    <a:gs pos="100000">
                      <a:srgbClr val="993366">
                        <a:gamma/>
                        <a:shade val="46275"/>
                        <a:invGamma/>
                      </a:srgbClr>
                    </a:gs>
                  </a:gsLst>
                  <a:lin ang="0" scaled="1"/>
                </a:gra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17961" dir="2700000" algn="ctr" rotWithShape="0">
                    <a:srgbClr val="292929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D989926A-EFBF-22BB-7821-E6E38968543B}"/>
              </a:ext>
            </a:extLst>
          </p:cNvPr>
          <p:cNvCxnSpPr/>
          <p:nvPr/>
        </p:nvCxnSpPr>
        <p:spPr>
          <a:xfrm>
            <a:off x="5851566" y="2420829"/>
            <a:ext cx="34860" cy="3571138"/>
          </a:xfrm>
          <a:prstGeom prst="line">
            <a:avLst/>
          </a:prstGeom>
          <a:ln w="19050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Freeform 17">
            <a:extLst>
              <a:ext uri="{FF2B5EF4-FFF2-40B4-BE49-F238E27FC236}">
                <a16:creationId xmlns:a16="http://schemas.microsoft.com/office/drawing/2014/main" id="{9677B6B7-1DB0-7587-F838-F558AAAB7F6D}"/>
              </a:ext>
            </a:extLst>
          </p:cNvPr>
          <p:cNvSpPr>
            <a:spLocks/>
          </p:cNvSpPr>
          <p:nvPr/>
        </p:nvSpPr>
        <p:spPr bwMode="auto">
          <a:xfrm>
            <a:off x="4213006" y="2384961"/>
            <a:ext cx="3238760" cy="3577277"/>
          </a:xfrm>
          <a:custGeom>
            <a:avLst/>
            <a:gdLst>
              <a:gd name="T0" fmla="*/ 1441 w 2981"/>
              <a:gd name="T1" fmla="*/ 15 h 1496"/>
              <a:gd name="T2" fmla="*/ 1351 w 2981"/>
              <a:gd name="T3" fmla="*/ 84 h 1496"/>
              <a:gd name="T4" fmla="*/ 1290 w 2981"/>
              <a:gd name="T5" fmla="*/ 168 h 1496"/>
              <a:gd name="T6" fmla="*/ 1241 w 2981"/>
              <a:gd name="T7" fmla="*/ 252 h 1496"/>
              <a:gd name="T8" fmla="*/ 1197 w 2981"/>
              <a:gd name="T9" fmla="*/ 334 h 1496"/>
              <a:gd name="T10" fmla="*/ 1163 w 2981"/>
              <a:gd name="T11" fmla="*/ 408 h 1496"/>
              <a:gd name="T12" fmla="*/ 1123 w 2981"/>
              <a:gd name="T13" fmla="*/ 505 h 1496"/>
              <a:gd name="T14" fmla="*/ 1087 w 2981"/>
              <a:gd name="T15" fmla="*/ 590 h 1496"/>
              <a:gd name="T16" fmla="*/ 1053 w 2981"/>
              <a:gd name="T17" fmla="*/ 674 h 1496"/>
              <a:gd name="T18" fmla="*/ 1023 w 2981"/>
              <a:gd name="T19" fmla="*/ 755 h 1496"/>
              <a:gd name="T20" fmla="*/ 987 w 2981"/>
              <a:gd name="T21" fmla="*/ 846 h 1496"/>
              <a:gd name="T22" fmla="*/ 951 w 2981"/>
              <a:gd name="T23" fmla="*/ 928 h 1496"/>
              <a:gd name="T24" fmla="*/ 914 w 2981"/>
              <a:gd name="T25" fmla="*/ 1008 h 1496"/>
              <a:gd name="T26" fmla="*/ 858 w 2981"/>
              <a:gd name="T27" fmla="*/ 1100 h 1496"/>
              <a:gd name="T28" fmla="*/ 781 w 2981"/>
              <a:gd name="T29" fmla="*/ 1190 h 1496"/>
              <a:gd name="T30" fmla="*/ 709 w 2981"/>
              <a:gd name="T31" fmla="*/ 1253 h 1496"/>
              <a:gd name="T32" fmla="*/ 606 w 2981"/>
              <a:gd name="T33" fmla="*/ 1316 h 1496"/>
              <a:gd name="T34" fmla="*/ 508 w 2981"/>
              <a:gd name="T35" fmla="*/ 1357 h 1496"/>
              <a:gd name="T36" fmla="*/ 401 w 2981"/>
              <a:gd name="T37" fmla="*/ 1390 h 1496"/>
              <a:gd name="T38" fmla="*/ 312 w 2981"/>
              <a:gd name="T39" fmla="*/ 1415 h 1496"/>
              <a:gd name="T40" fmla="*/ 190 w 2981"/>
              <a:gd name="T41" fmla="*/ 1441 h 1496"/>
              <a:gd name="T42" fmla="*/ 94 w 2981"/>
              <a:gd name="T43" fmla="*/ 1461 h 1496"/>
              <a:gd name="T44" fmla="*/ 2981 w 2981"/>
              <a:gd name="T45" fmla="*/ 1496 h 1496"/>
              <a:gd name="T46" fmla="*/ 2849 w 2981"/>
              <a:gd name="T47" fmla="*/ 1461 h 1496"/>
              <a:gd name="T48" fmla="*/ 2786 w 2981"/>
              <a:gd name="T49" fmla="*/ 1448 h 1496"/>
              <a:gd name="T50" fmla="*/ 2647 w 2981"/>
              <a:gd name="T51" fmla="*/ 1410 h 1496"/>
              <a:gd name="T52" fmla="*/ 2521 w 2981"/>
              <a:gd name="T53" fmla="*/ 1367 h 1496"/>
              <a:gd name="T54" fmla="*/ 2394 w 2981"/>
              <a:gd name="T55" fmla="*/ 1314 h 1496"/>
              <a:gd name="T56" fmla="*/ 2358 w 2981"/>
              <a:gd name="T57" fmla="*/ 1293 h 1496"/>
              <a:gd name="T58" fmla="*/ 2279 w 2981"/>
              <a:gd name="T59" fmla="*/ 1237 h 1496"/>
              <a:gd name="T60" fmla="*/ 2213 w 2981"/>
              <a:gd name="T61" fmla="*/ 1168 h 1496"/>
              <a:gd name="T62" fmla="*/ 2144 w 2981"/>
              <a:gd name="T63" fmla="*/ 1078 h 1496"/>
              <a:gd name="T64" fmla="*/ 2102 w 2981"/>
              <a:gd name="T65" fmla="*/ 1011 h 1496"/>
              <a:gd name="T66" fmla="*/ 2066 w 2981"/>
              <a:gd name="T67" fmla="*/ 931 h 1496"/>
              <a:gd name="T68" fmla="*/ 2037 w 2981"/>
              <a:gd name="T69" fmla="*/ 861 h 1496"/>
              <a:gd name="T70" fmla="*/ 2008 w 2981"/>
              <a:gd name="T71" fmla="*/ 791 h 1496"/>
              <a:gd name="T72" fmla="*/ 1967 w 2981"/>
              <a:gd name="T73" fmla="*/ 697 h 1496"/>
              <a:gd name="T74" fmla="*/ 1928 w 2981"/>
              <a:gd name="T75" fmla="*/ 608 h 1496"/>
              <a:gd name="T76" fmla="*/ 1882 w 2981"/>
              <a:gd name="T77" fmla="*/ 507 h 1496"/>
              <a:gd name="T78" fmla="*/ 1838 w 2981"/>
              <a:gd name="T79" fmla="*/ 411 h 1496"/>
              <a:gd name="T80" fmla="*/ 1794 w 2981"/>
              <a:gd name="T81" fmla="*/ 320 h 1496"/>
              <a:gd name="T82" fmla="*/ 1762 w 2981"/>
              <a:gd name="T83" fmla="*/ 259 h 1496"/>
              <a:gd name="T84" fmla="*/ 1727 w 2981"/>
              <a:gd name="T85" fmla="*/ 191 h 1496"/>
              <a:gd name="T86" fmla="*/ 1696 w 2981"/>
              <a:gd name="T87" fmla="*/ 146 h 1496"/>
              <a:gd name="T88" fmla="*/ 1676 w 2981"/>
              <a:gd name="T89" fmla="*/ 121 h 1496"/>
              <a:gd name="T90" fmla="*/ 1642 w 2981"/>
              <a:gd name="T91" fmla="*/ 80 h 1496"/>
              <a:gd name="T92" fmla="*/ 1598 w 2981"/>
              <a:gd name="T93" fmla="*/ 38 h 1496"/>
              <a:gd name="T94" fmla="*/ 1533 w 2981"/>
              <a:gd name="T95" fmla="*/ 5 h 149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</a:cxnLst>
            <a:rect l="0" t="0" r="r" b="b"/>
            <a:pathLst>
              <a:path w="2981" h="1496">
                <a:moveTo>
                  <a:pt x="1503" y="0"/>
                </a:moveTo>
                <a:lnTo>
                  <a:pt x="1474" y="7"/>
                </a:lnTo>
                <a:lnTo>
                  <a:pt x="1441" y="15"/>
                </a:lnTo>
                <a:lnTo>
                  <a:pt x="1406" y="34"/>
                </a:lnTo>
                <a:lnTo>
                  <a:pt x="1377" y="58"/>
                </a:lnTo>
                <a:lnTo>
                  <a:pt x="1351" y="84"/>
                </a:lnTo>
                <a:lnTo>
                  <a:pt x="1329" y="109"/>
                </a:lnTo>
                <a:lnTo>
                  <a:pt x="1311" y="135"/>
                </a:lnTo>
                <a:lnTo>
                  <a:pt x="1290" y="168"/>
                </a:lnTo>
                <a:lnTo>
                  <a:pt x="1276" y="190"/>
                </a:lnTo>
                <a:lnTo>
                  <a:pt x="1258" y="223"/>
                </a:lnTo>
                <a:lnTo>
                  <a:pt x="1241" y="252"/>
                </a:lnTo>
                <a:lnTo>
                  <a:pt x="1222" y="285"/>
                </a:lnTo>
                <a:lnTo>
                  <a:pt x="1211" y="307"/>
                </a:lnTo>
                <a:lnTo>
                  <a:pt x="1197" y="334"/>
                </a:lnTo>
                <a:lnTo>
                  <a:pt x="1186" y="360"/>
                </a:lnTo>
                <a:lnTo>
                  <a:pt x="1175" y="383"/>
                </a:lnTo>
                <a:lnTo>
                  <a:pt x="1163" y="408"/>
                </a:lnTo>
                <a:lnTo>
                  <a:pt x="1151" y="439"/>
                </a:lnTo>
                <a:lnTo>
                  <a:pt x="1136" y="476"/>
                </a:lnTo>
                <a:lnTo>
                  <a:pt x="1123" y="505"/>
                </a:lnTo>
                <a:lnTo>
                  <a:pt x="1114" y="526"/>
                </a:lnTo>
                <a:lnTo>
                  <a:pt x="1099" y="558"/>
                </a:lnTo>
                <a:lnTo>
                  <a:pt x="1087" y="590"/>
                </a:lnTo>
                <a:lnTo>
                  <a:pt x="1077" y="612"/>
                </a:lnTo>
                <a:lnTo>
                  <a:pt x="1063" y="646"/>
                </a:lnTo>
                <a:lnTo>
                  <a:pt x="1053" y="674"/>
                </a:lnTo>
                <a:lnTo>
                  <a:pt x="1043" y="701"/>
                </a:lnTo>
                <a:lnTo>
                  <a:pt x="1033" y="728"/>
                </a:lnTo>
                <a:lnTo>
                  <a:pt x="1023" y="755"/>
                </a:lnTo>
                <a:lnTo>
                  <a:pt x="1013" y="781"/>
                </a:lnTo>
                <a:lnTo>
                  <a:pt x="1002" y="809"/>
                </a:lnTo>
                <a:lnTo>
                  <a:pt x="987" y="846"/>
                </a:lnTo>
                <a:lnTo>
                  <a:pt x="972" y="881"/>
                </a:lnTo>
                <a:lnTo>
                  <a:pt x="962" y="904"/>
                </a:lnTo>
                <a:lnTo>
                  <a:pt x="951" y="928"/>
                </a:lnTo>
                <a:lnTo>
                  <a:pt x="941" y="953"/>
                </a:lnTo>
                <a:lnTo>
                  <a:pt x="930" y="977"/>
                </a:lnTo>
                <a:lnTo>
                  <a:pt x="914" y="1008"/>
                </a:lnTo>
                <a:lnTo>
                  <a:pt x="898" y="1040"/>
                </a:lnTo>
                <a:lnTo>
                  <a:pt x="879" y="1070"/>
                </a:lnTo>
                <a:lnTo>
                  <a:pt x="858" y="1100"/>
                </a:lnTo>
                <a:lnTo>
                  <a:pt x="836" y="1130"/>
                </a:lnTo>
                <a:lnTo>
                  <a:pt x="810" y="1158"/>
                </a:lnTo>
                <a:lnTo>
                  <a:pt x="781" y="1190"/>
                </a:lnTo>
                <a:lnTo>
                  <a:pt x="761" y="1209"/>
                </a:lnTo>
                <a:lnTo>
                  <a:pt x="737" y="1230"/>
                </a:lnTo>
                <a:lnTo>
                  <a:pt x="709" y="1253"/>
                </a:lnTo>
                <a:lnTo>
                  <a:pt x="686" y="1269"/>
                </a:lnTo>
                <a:lnTo>
                  <a:pt x="654" y="1289"/>
                </a:lnTo>
                <a:lnTo>
                  <a:pt x="606" y="1316"/>
                </a:lnTo>
                <a:lnTo>
                  <a:pt x="566" y="1334"/>
                </a:lnTo>
                <a:lnTo>
                  <a:pt x="536" y="1345"/>
                </a:lnTo>
                <a:lnTo>
                  <a:pt x="508" y="1357"/>
                </a:lnTo>
                <a:lnTo>
                  <a:pt x="473" y="1370"/>
                </a:lnTo>
                <a:lnTo>
                  <a:pt x="437" y="1381"/>
                </a:lnTo>
                <a:lnTo>
                  <a:pt x="401" y="1390"/>
                </a:lnTo>
                <a:lnTo>
                  <a:pt x="374" y="1398"/>
                </a:lnTo>
                <a:lnTo>
                  <a:pt x="341" y="1407"/>
                </a:lnTo>
                <a:lnTo>
                  <a:pt x="312" y="1415"/>
                </a:lnTo>
                <a:lnTo>
                  <a:pt x="274" y="1423"/>
                </a:lnTo>
                <a:lnTo>
                  <a:pt x="230" y="1433"/>
                </a:lnTo>
                <a:lnTo>
                  <a:pt x="190" y="1441"/>
                </a:lnTo>
                <a:lnTo>
                  <a:pt x="160" y="1448"/>
                </a:lnTo>
                <a:lnTo>
                  <a:pt x="131" y="1454"/>
                </a:lnTo>
                <a:lnTo>
                  <a:pt x="94" y="1461"/>
                </a:lnTo>
                <a:lnTo>
                  <a:pt x="51" y="1473"/>
                </a:lnTo>
                <a:lnTo>
                  <a:pt x="0" y="1494"/>
                </a:lnTo>
                <a:lnTo>
                  <a:pt x="2981" y="1496"/>
                </a:lnTo>
                <a:lnTo>
                  <a:pt x="2933" y="1478"/>
                </a:lnTo>
                <a:lnTo>
                  <a:pt x="2883" y="1467"/>
                </a:lnTo>
                <a:lnTo>
                  <a:pt x="2849" y="1461"/>
                </a:lnTo>
                <a:lnTo>
                  <a:pt x="2809" y="1453"/>
                </a:lnTo>
                <a:lnTo>
                  <a:pt x="2761" y="1441"/>
                </a:lnTo>
                <a:lnTo>
                  <a:pt x="2786" y="1448"/>
                </a:lnTo>
                <a:lnTo>
                  <a:pt x="2731" y="1433"/>
                </a:lnTo>
                <a:lnTo>
                  <a:pt x="2700" y="1425"/>
                </a:lnTo>
                <a:lnTo>
                  <a:pt x="2647" y="1410"/>
                </a:lnTo>
                <a:lnTo>
                  <a:pt x="2599" y="1394"/>
                </a:lnTo>
                <a:lnTo>
                  <a:pt x="2559" y="1380"/>
                </a:lnTo>
                <a:lnTo>
                  <a:pt x="2521" y="1367"/>
                </a:lnTo>
                <a:lnTo>
                  <a:pt x="2478" y="1352"/>
                </a:lnTo>
                <a:lnTo>
                  <a:pt x="2442" y="1337"/>
                </a:lnTo>
                <a:lnTo>
                  <a:pt x="2394" y="1314"/>
                </a:lnTo>
                <a:lnTo>
                  <a:pt x="2374" y="1302"/>
                </a:lnTo>
                <a:lnTo>
                  <a:pt x="2373" y="1302"/>
                </a:lnTo>
                <a:lnTo>
                  <a:pt x="2358" y="1293"/>
                </a:lnTo>
                <a:lnTo>
                  <a:pt x="2331" y="1278"/>
                </a:lnTo>
                <a:lnTo>
                  <a:pt x="2305" y="1259"/>
                </a:lnTo>
                <a:lnTo>
                  <a:pt x="2279" y="1237"/>
                </a:lnTo>
                <a:lnTo>
                  <a:pt x="2260" y="1219"/>
                </a:lnTo>
                <a:lnTo>
                  <a:pt x="2238" y="1198"/>
                </a:lnTo>
                <a:lnTo>
                  <a:pt x="2213" y="1168"/>
                </a:lnTo>
                <a:lnTo>
                  <a:pt x="2188" y="1137"/>
                </a:lnTo>
                <a:lnTo>
                  <a:pt x="2167" y="1108"/>
                </a:lnTo>
                <a:lnTo>
                  <a:pt x="2144" y="1078"/>
                </a:lnTo>
                <a:lnTo>
                  <a:pt x="2129" y="1053"/>
                </a:lnTo>
                <a:lnTo>
                  <a:pt x="2115" y="1033"/>
                </a:lnTo>
                <a:lnTo>
                  <a:pt x="2102" y="1011"/>
                </a:lnTo>
                <a:lnTo>
                  <a:pt x="2089" y="986"/>
                </a:lnTo>
                <a:lnTo>
                  <a:pt x="2077" y="959"/>
                </a:lnTo>
                <a:lnTo>
                  <a:pt x="2066" y="931"/>
                </a:lnTo>
                <a:lnTo>
                  <a:pt x="2055" y="902"/>
                </a:lnTo>
                <a:lnTo>
                  <a:pt x="2046" y="883"/>
                </a:lnTo>
                <a:lnTo>
                  <a:pt x="2037" y="861"/>
                </a:lnTo>
                <a:lnTo>
                  <a:pt x="2028" y="839"/>
                </a:lnTo>
                <a:lnTo>
                  <a:pt x="2018" y="818"/>
                </a:lnTo>
                <a:lnTo>
                  <a:pt x="2008" y="791"/>
                </a:lnTo>
                <a:lnTo>
                  <a:pt x="1996" y="763"/>
                </a:lnTo>
                <a:lnTo>
                  <a:pt x="1981" y="725"/>
                </a:lnTo>
                <a:lnTo>
                  <a:pt x="1967" y="697"/>
                </a:lnTo>
                <a:lnTo>
                  <a:pt x="1952" y="667"/>
                </a:lnTo>
                <a:lnTo>
                  <a:pt x="1938" y="634"/>
                </a:lnTo>
                <a:lnTo>
                  <a:pt x="1928" y="608"/>
                </a:lnTo>
                <a:lnTo>
                  <a:pt x="1914" y="577"/>
                </a:lnTo>
                <a:lnTo>
                  <a:pt x="1903" y="549"/>
                </a:lnTo>
                <a:lnTo>
                  <a:pt x="1882" y="507"/>
                </a:lnTo>
                <a:lnTo>
                  <a:pt x="1866" y="468"/>
                </a:lnTo>
                <a:lnTo>
                  <a:pt x="1850" y="434"/>
                </a:lnTo>
                <a:lnTo>
                  <a:pt x="1838" y="411"/>
                </a:lnTo>
                <a:lnTo>
                  <a:pt x="1824" y="381"/>
                </a:lnTo>
                <a:lnTo>
                  <a:pt x="1807" y="346"/>
                </a:lnTo>
                <a:lnTo>
                  <a:pt x="1794" y="320"/>
                </a:lnTo>
                <a:lnTo>
                  <a:pt x="1783" y="301"/>
                </a:lnTo>
                <a:lnTo>
                  <a:pt x="1776" y="285"/>
                </a:lnTo>
                <a:lnTo>
                  <a:pt x="1762" y="259"/>
                </a:lnTo>
                <a:lnTo>
                  <a:pt x="1749" y="234"/>
                </a:lnTo>
                <a:lnTo>
                  <a:pt x="1738" y="213"/>
                </a:lnTo>
                <a:lnTo>
                  <a:pt x="1727" y="191"/>
                </a:lnTo>
                <a:lnTo>
                  <a:pt x="1714" y="172"/>
                </a:lnTo>
                <a:lnTo>
                  <a:pt x="1703" y="160"/>
                </a:lnTo>
                <a:lnTo>
                  <a:pt x="1696" y="146"/>
                </a:lnTo>
                <a:lnTo>
                  <a:pt x="1689" y="136"/>
                </a:lnTo>
                <a:lnTo>
                  <a:pt x="1681" y="126"/>
                </a:lnTo>
                <a:lnTo>
                  <a:pt x="1676" y="121"/>
                </a:lnTo>
                <a:lnTo>
                  <a:pt x="1667" y="110"/>
                </a:lnTo>
                <a:lnTo>
                  <a:pt x="1655" y="95"/>
                </a:lnTo>
                <a:lnTo>
                  <a:pt x="1642" y="80"/>
                </a:lnTo>
                <a:lnTo>
                  <a:pt x="1628" y="63"/>
                </a:lnTo>
                <a:lnTo>
                  <a:pt x="1613" y="50"/>
                </a:lnTo>
                <a:lnTo>
                  <a:pt x="1598" y="38"/>
                </a:lnTo>
                <a:lnTo>
                  <a:pt x="1582" y="25"/>
                </a:lnTo>
                <a:lnTo>
                  <a:pt x="1557" y="14"/>
                </a:lnTo>
                <a:lnTo>
                  <a:pt x="1533" y="5"/>
                </a:lnTo>
                <a:lnTo>
                  <a:pt x="1503" y="0"/>
                </a:lnTo>
              </a:path>
            </a:pathLst>
          </a:custGeom>
          <a:noFill/>
          <a:ln w="19050" cap="rnd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rgbClr val="993366">
                        <a:gamma/>
                        <a:shade val="46275"/>
                        <a:invGamma/>
                      </a:srgbClr>
                    </a:gs>
                    <a:gs pos="50000">
                      <a:srgbClr val="993366"/>
                    </a:gs>
                    <a:gs pos="100000">
                      <a:srgbClr val="993366">
                        <a:gamma/>
                        <a:shade val="46275"/>
                        <a:invGamma/>
                      </a:srgbClr>
                    </a:gs>
                  </a:gsLst>
                  <a:lin ang="0" scaled="1"/>
                </a:gra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17961" dir="2700000" algn="ctr" rotWithShape="0">
                    <a:srgbClr val="292929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4108435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F2F4C1F1-CEA7-CB4F-DBD6-785D4F200B97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US" dirty="0"/>
                  <a:t>The sampling distribution of </a:t>
                </a:r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b="0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acc>
                  </m:oMath>
                </a14:m>
                <a:r>
                  <a:rPr lang="en-US" dirty="0"/>
                  <a:t> is the probability distribution of all the possible values of the sample mean </a:t>
                </a:r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b="0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acc>
                  </m:oMath>
                </a14:m>
                <a:r>
                  <a:rPr lang="en-US" dirty="0"/>
                  <a:t>.</a:t>
                </a:r>
              </a:p>
              <a:p>
                <a:r>
                  <a:rPr lang="en-US" dirty="0"/>
                  <a:t>The sampling distribution of </a:t>
                </a:r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b="0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acc>
                  </m:oMath>
                </a14:m>
                <a:r>
                  <a:rPr lang="en-US" dirty="0"/>
                  <a:t> has a mean (expected value) of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𝜇</m:t>
                    </m:r>
                  </m:oMath>
                </a14:m>
                <a:r>
                  <a:rPr lang="en-US" dirty="0"/>
                  <a:t> and variance of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𝜎</m:t>
                        </m:r>
                      </m:num>
                      <m:den>
                        <m:rad>
                          <m:radPr>
                            <m:degHide m:val="on"/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𝑛</m:t>
                            </m:r>
                          </m:e>
                        </m:rad>
                      </m:den>
                    </m:f>
                  </m:oMath>
                </a14:m>
                <a:r>
                  <a:rPr lang="en-US" dirty="0"/>
                  <a:t>.</a:t>
                </a:r>
              </a:p>
              <a:p>
                <a:r>
                  <a:rPr lang="en-US" dirty="0"/>
                  <a:t>If we use a large sample (</a:t>
                </a:r>
                <a14:m>
                  <m:oMath xmlns:m="http://schemas.openxmlformats.org/officeDocument/2006/math">
                    <m:r>
                      <a:rPr lang="en-US" b="0" i="1">
                        <a:latin typeface="Cambria Math" panose="02040503050406030204" pitchFamily="18" charset="0"/>
                      </a:rPr>
                      <m:t>𝑛</m:t>
                    </m:r>
                    <m:r>
                      <a:rPr lang="en-US" b="0" i="1">
                        <a:latin typeface="Cambria Math" panose="02040503050406030204" pitchFamily="18" charset="0"/>
                      </a:rPr>
                      <m:t>≥50</m:t>
                    </m:r>
                  </m:oMath>
                </a14:m>
                <a:r>
                  <a:rPr lang="en-US" dirty="0"/>
                  <a:t>), the Central Limit Theorem (CLT) states that the sampling distribution of </a:t>
                </a:r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b="0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acc>
                  </m:oMath>
                </a14:m>
                <a:r>
                  <a:rPr lang="en-US" dirty="0"/>
                  <a:t> is approximately Normally distributed, regardless of the population distribution.</a:t>
                </a:r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F2F4C1F1-CEA7-CB4F-DBD6-785D4F200B97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460" t="-1031" r="-46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Title 2">
            <a:extLst>
              <a:ext uri="{FF2B5EF4-FFF2-40B4-BE49-F238E27FC236}">
                <a16:creationId xmlns:a16="http://schemas.microsoft.com/office/drawing/2014/main" id="{0877D91C-2B0B-40AB-93E1-9EBE65BA6E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Summary</a:t>
            </a:r>
          </a:p>
        </p:txBody>
      </p:sp>
    </p:spTree>
    <p:extLst>
      <p:ext uri="{BB962C8B-B14F-4D97-AF65-F5344CB8AC3E}">
        <p14:creationId xmlns:p14="http://schemas.microsoft.com/office/powerpoint/2010/main" val="1507863914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01B484DC-FC55-B055-7DDE-AEAD84DB499C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/>
            <p:txBody>
              <a:bodyPr/>
              <a:lstStyle/>
              <a:p>
                <a:r>
                  <a:rPr lang="en-US" dirty="0"/>
                  <a:t>Sampling Distribution for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𝑝</m:t>
                        </m:r>
                      </m:e>
                    </m:acc>
                  </m:oMath>
                </a14:m>
                <a:endParaRPr lang="en-US" dirty="0"/>
              </a:p>
            </p:txBody>
          </p:sp>
        </mc:Choice>
        <mc:Fallback xmlns=""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01B484DC-FC55-B055-7DDE-AEAD84DB499C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>
                <a:blip r:embed="rId2"/>
                <a:stretch>
                  <a:fillRect l="-1609" b="-1596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C133364-BE36-41FD-C36B-A0016FFB9F6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Distributions of Statistics FROM Data</a:t>
            </a:r>
          </a:p>
        </p:txBody>
      </p:sp>
    </p:spTree>
    <p:extLst>
      <p:ext uri="{BB962C8B-B14F-4D97-AF65-F5344CB8AC3E}">
        <p14:creationId xmlns:p14="http://schemas.microsoft.com/office/powerpoint/2010/main" val="345413824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871FD5C7-B19B-F288-F6F1-A81A933000F0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US" dirty="0"/>
                  <a:t>Means are not the only thing of interest in a population.</a:t>
                </a:r>
              </a:p>
              <a:p>
                <a:r>
                  <a:rPr lang="en-US" dirty="0"/>
                  <a:t>Another typical problem would be to estimate the proportion of the population,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𝑝</m:t>
                    </m:r>
                  </m:oMath>
                </a14:m>
                <a:r>
                  <a:rPr lang="en-US" dirty="0"/>
                  <a:t>, that has a certain attribute.</a:t>
                </a:r>
              </a:p>
              <a:p>
                <a:r>
                  <a:rPr lang="en-US" dirty="0"/>
                  <a:t>Since we cannot view the whole population, we have to use the </a:t>
                </a:r>
                <a:r>
                  <a:rPr lang="en-US" b="1" dirty="0"/>
                  <a:t>sample proportion</a:t>
                </a:r>
                <a:r>
                  <a:rPr lang="en-US" dirty="0"/>
                  <a:t>,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𝑝</m:t>
                        </m:r>
                      </m:e>
                    </m:acc>
                  </m:oMath>
                </a14:m>
                <a:r>
                  <a:rPr lang="en-US" dirty="0"/>
                  <a:t>,</a:t>
                </a:r>
                <a:r>
                  <a:rPr lang="en-US" b="1" dirty="0"/>
                  <a:t> </a:t>
                </a:r>
                <a:r>
                  <a:rPr lang="en-US" dirty="0"/>
                  <a:t>for this estimate.</a:t>
                </a:r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871FD5C7-B19B-F288-F6F1-A81A933000F0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460" t="-103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Title 2">
            <a:extLst>
              <a:ext uri="{FF2B5EF4-FFF2-40B4-BE49-F238E27FC236}">
                <a16:creationId xmlns:a16="http://schemas.microsoft.com/office/drawing/2014/main" id="{7A5F44B1-968A-3E88-3EC8-947421429A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Proportions</a:t>
            </a:r>
          </a:p>
        </p:txBody>
      </p:sp>
    </p:spTree>
    <p:extLst>
      <p:ext uri="{BB962C8B-B14F-4D97-AF65-F5344CB8AC3E}">
        <p14:creationId xmlns:p14="http://schemas.microsoft.com/office/powerpoint/2010/main" val="3875029237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871FD5C7-B19B-F288-F6F1-A81A933000F0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US" dirty="0"/>
                  <a:t>Means are not the only thing of interest in a population.</a:t>
                </a:r>
              </a:p>
              <a:p>
                <a:r>
                  <a:rPr lang="en-US" dirty="0"/>
                  <a:t>Another typical problem would be to estimate the proportion of the population,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𝑝</m:t>
                    </m:r>
                  </m:oMath>
                </a14:m>
                <a:r>
                  <a:rPr lang="en-US" dirty="0"/>
                  <a:t>, that has a certain attribute.</a:t>
                </a:r>
              </a:p>
              <a:p>
                <a:r>
                  <a:rPr lang="en-US" dirty="0"/>
                  <a:t>Since we cannot view the whole population, we have to use the </a:t>
                </a:r>
                <a:r>
                  <a:rPr lang="en-US" b="1" dirty="0"/>
                  <a:t>sample proportion</a:t>
                </a:r>
                <a:r>
                  <a:rPr lang="en-US" dirty="0"/>
                  <a:t>,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𝑝</m:t>
                        </m:r>
                      </m:e>
                    </m:acc>
                  </m:oMath>
                </a14:m>
                <a:r>
                  <a:rPr lang="en-US" dirty="0"/>
                  <a:t>,</a:t>
                </a:r>
                <a:r>
                  <a:rPr lang="en-US" b="1" dirty="0"/>
                  <a:t> </a:t>
                </a:r>
                <a:r>
                  <a:rPr lang="en-US" dirty="0"/>
                  <a:t>for this estimate.</a:t>
                </a:r>
              </a:p>
              <a:p>
                <a:r>
                  <a:rPr lang="en-US" dirty="0">
                    <a:solidFill>
                      <a:schemeClr val="accent2"/>
                    </a:solidFill>
                  </a:rPr>
                  <a:t>What is the sampling distribution of the sample proportion?</a:t>
                </a:r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871FD5C7-B19B-F288-F6F1-A81A933000F0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460" t="-103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Title 2">
            <a:extLst>
              <a:ext uri="{FF2B5EF4-FFF2-40B4-BE49-F238E27FC236}">
                <a16:creationId xmlns:a16="http://schemas.microsoft.com/office/drawing/2014/main" id="{7A5F44B1-968A-3E88-3EC8-947421429A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Proportions</a:t>
            </a:r>
          </a:p>
        </p:txBody>
      </p:sp>
    </p:spTree>
    <p:extLst>
      <p:ext uri="{BB962C8B-B14F-4D97-AF65-F5344CB8AC3E}">
        <p14:creationId xmlns:p14="http://schemas.microsoft.com/office/powerpoint/2010/main" val="3411627291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6B9ABAB5-D8EE-44D5-4106-E5C3386AAE3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Sample proportions are similar to sample means.</a:t>
            </a:r>
            <a:endParaRPr lang="en-US" dirty="0">
              <a:solidFill>
                <a:srgbClr val="C00000"/>
              </a:solidFill>
            </a:endParaRPr>
          </a:p>
          <a:p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itle 2">
                <a:extLst>
                  <a:ext uri="{FF2B5EF4-FFF2-40B4-BE49-F238E27FC236}">
                    <a16:creationId xmlns:a16="http://schemas.microsoft.com/office/drawing/2014/main" id="{B7978996-7210-7A0F-FDAD-BE64804F947E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/>
            <p:txBody>
              <a:bodyPr/>
              <a:lstStyle/>
              <a:p>
                <a:r>
                  <a:rPr lang="en-US" dirty="0"/>
                  <a:t>Sampling Distribution of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𝑝</m:t>
                        </m:r>
                      </m:e>
                    </m:acc>
                  </m:oMath>
                </a14:m>
                <a:endParaRPr lang="en-US" dirty="0"/>
              </a:p>
            </p:txBody>
          </p:sp>
        </mc:Choice>
        <mc:Fallback xmlns="">
          <p:sp>
            <p:nvSpPr>
              <p:cNvPr id="3" name="Title 2">
                <a:extLst>
                  <a:ext uri="{FF2B5EF4-FFF2-40B4-BE49-F238E27FC236}">
                    <a16:creationId xmlns:a16="http://schemas.microsoft.com/office/drawing/2014/main" id="{B7978996-7210-7A0F-FDAD-BE64804F947E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>
                <a:blip r:embed="rId2"/>
                <a:stretch>
                  <a:fillRect l="-1149" b="-1772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A6CC6BFD-0878-9FE2-C188-1F0FC6A7934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49721366"/>
              </p:ext>
            </p:extLst>
          </p:nvPr>
        </p:nvGraphicFramePr>
        <p:xfrm>
          <a:off x="3047999" y="2907127"/>
          <a:ext cx="6096000" cy="22250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32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Customer ID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Gender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Gender Numeric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001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M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0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002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F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003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F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004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M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0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005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M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0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0BF98B76-E6C6-17C7-D9B8-70E0B2EA728E}"/>
              </a:ext>
            </a:extLst>
          </p:cNvPr>
          <p:cNvSpPr/>
          <p:nvPr/>
        </p:nvSpPr>
        <p:spPr>
          <a:xfrm>
            <a:off x="5094514" y="2907127"/>
            <a:ext cx="2006930" cy="2225040"/>
          </a:xfrm>
          <a:prstGeom prst="roundRect">
            <a:avLst>
              <a:gd name="adj" fmla="val 6016"/>
            </a:avLst>
          </a:prstGeom>
          <a:solidFill>
            <a:schemeClr val="accent1">
              <a:alpha val="2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6FE4C64A-FA73-C7D5-5EF5-671C8F00A4D5}"/>
                  </a:ext>
                </a:extLst>
              </p:cNvPr>
              <p:cNvSpPr txBox="1"/>
              <p:nvPr/>
            </p:nvSpPr>
            <p:spPr>
              <a:xfrm>
                <a:off x="5205563" y="5434498"/>
                <a:ext cx="1780872" cy="69384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b="0" i="1" smtClean="0">
                              <a:solidFill>
                                <a:schemeClr val="accent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̂"/>
                              <m:ctrlPr>
                                <a:rPr lang="en-US" sz="2400" b="0" i="1" smtClean="0">
                                  <a:solidFill>
                                    <a:schemeClr val="accent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sz="2400" b="0" i="1" smtClean="0">
                                  <a:solidFill>
                                    <a:schemeClr val="accent1"/>
                                  </a:solidFill>
                                  <a:latin typeface="Cambria Math" panose="02040503050406030204" pitchFamily="18" charset="0"/>
                                </a:rPr>
                                <m:t>𝑝</m:t>
                              </m:r>
                            </m:e>
                          </m:acc>
                        </m:e>
                        <m:sub>
                          <m:r>
                            <a:rPr lang="en-US" sz="2400" b="0" i="1" smtClean="0">
                              <a:solidFill>
                                <a:schemeClr val="accent1"/>
                              </a:solidFill>
                              <a:latin typeface="Cambria Math" panose="02040503050406030204" pitchFamily="18" charset="0"/>
                            </a:rPr>
                            <m:t>𝐹</m:t>
                          </m:r>
                        </m:sub>
                      </m:sSub>
                      <m:r>
                        <a:rPr lang="en-US" sz="2400" b="0" i="0" smtClean="0">
                          <a:solidFill>
                            <a:schemeClr val="accent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2400" b="0" i="1" smtClean="0">
                              <a:solidFill>
                                <a:schemeClr val="accent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400" b="0" i="0" smtClean="0">
                              <a:solidFill>
                                <a:schemeClr val="accent1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num>
                        <m:den>
                          <m:r>
                            <a:rPr lang="en-US" sz="2400" b="0" i="0" smtClean="0">
                              <a:solidFill>
                                <a:schemeClr val="accent1"/>
                              </a:solidFill>
                              <a:latin typeface="Cambria Math" panose="02040503050406030204" pitchFamily="18" charset="0"/>
                            </a:rPr>
                            <m:t>5</m:t>
                          </m:r>
                        </m:den>
                      </m:f>
                      <m:r>
                        <a:rPr lang="en-US" sz="2400" b="0" i="0" smtClean="0">
                          <a:solidFill>
                            <a:schemeClr val="accent1"/>
                          </a:solidFill>
                          <a:latin typeface="Cambria Math" panose="02040503050406030204" pitchFamily="18" charset="0"/>
                        </a:rPr>
                        <m:t>=0.4</m:t>
                      </m:r>
                    </m:oMath>
                  </m:oMathPara>
                </a14:m>
                <a:endParaRPr lang="en-US" sz="2400" dirty="0">
                  <a:solidFill>
                    <a:schemeClr val="accent1"/>
                  </a:solidFill>
                </a:endParaRPr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6FE4C64A-FA73-C7D5-5EF5-671C8F00A4D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05563" y="5434498"/>
                <a:ext cx="1780872" cy="693844"/>
              </a:xfrm>
              <a:prstGeom prst="rect">
                <a:avLst/>
              </a:prstGeom>
              <a:blipFill>
                <a:blip r:embed="rId3"/>
                <a:stretch>
                  <a:fillRect l="-2817" r="-2817" b="-1428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904844885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6B9ABAB5-D8EE-44D5-4106-E5C3386AAE3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Sample proportions are similar to sample means.</a:t>
            </a:r>
            <a:endParaRPr lang="en-US" dirty="0">
              <a:solidFill>
                <a:srgbClr val="C00000"/>
              </a:solidFill>
            </a:endParaRPr>
          </a:p>
          <a:p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itle 2">
                <a:extLst>
                  <a:ext uri="{FF2B5EF4-FFF2-40B4-BE49-F238E27FC236}">
                    <a16:creationId xmlns:a16="http://schemas.microsoft.com/office/drawing/2014/main" id="{B7978996-7210-7A0F-FDAD-BE64804F947E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/>
            <p:txBody>
              <a:bodyPr/>
              <a:lstStyle/>
              <a:p>
                <a:r>
                  <a:rPr lang="en-US" dirty="0"/>
                  <a:t>Sampling Distribution of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𝑝</m:t>
                        </m:r>
                      </m:e>
                    </m:acc>
                  </m:oMath>
                </a14:m>
                <a:endParaRPr lang="en-US" dirty="0"/>
              </a:p>
            </p:txBody>
          </p:sp>
        </mc:Choice>
        <mc:Fallback xmlns="">
          <p:sp>
            <p:nvSpPr>
              <p:cNvPr id="3" name="Title 2">
                <a:extLst>
                  <a:ext uri="{FF2B5EF4-FFF2-40B4-BE49-F238E27FC236}">
                    <a16:creationId xmlns:a16="http://schemas.microsoft.com/office/drawing/2014/main" id="{B7978996-7210-7A0F-FDAD-BE64804F947E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>
                <a:blip r:embed="rId2"/>
                <a:stretch>
                  <a:fillRect l="-1149" b="-1772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A6CC6BFD-0878-9FE2-C188-1F0FC6A79345}"/>
              </a:ext>
            </a:extLst>
          </p:cNvPr>
          <p:cNvGraphicFramePr>
            <a:graphicFrameLocks noGrp="1"/>
          </p:cNvGraphicFramePr>
          <p:nvPr/>
        </p:nvGraphicFramePr>
        <p:xfrm>
          <a:off x="3047999" y="2907127"/>
          <a:ext cx="6096000" cy="22250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32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Customer ID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Gender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Gender Numeric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001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M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0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002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F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003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F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004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M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0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005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M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0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0BF98B76-E6C6-17C7-D9B8-70E0B2EA728E}"/>
              </a:ext>
            </a:extLst>
          </p:cNvPr>
          <p:cNvSpPr/>
          <p:nvPr/>
        </p:nvSpPr>
        <p:spPr>
          <a:xfrm>
            <a:off x="7110565" y="2907127"/>
            <a:ext cx="2006930" cy="2225040"/>
          </a:xfrm>
          <a:prstGeom prst="roundRect">
            <a:avLst>
              <a:gd name="adj" fmla="val 6016"/>
            </a:avLst>
          </a:prstGeom>
          <a:solidFill>
            <a:schemeClr val="accent1">
              <a:alpha val="2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6FE4C64A-FA73-C7D5-5EF5-671C8F00A4D5}"/>
                  </a:ext>
                </a:extLst>
              </p:cNvPr>
              <p:cNvSpPr txBox="1"/>
              <p:nvPr/>
            </p:nvSpPr>
            <p:spPr>
              <a:xfrm>
                <a:off x="5205563" y="5434498"/>
                <a:ext cx="1780872" cy="69384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b="0" i="1" smtClean="0">
                              <a:solidFill>
                                <a:schemeClr val="accent3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̂"/>
                              <m:ctrlPr>
                                <a:rPr lang="en-US" sz="2400" b="0" i="1" smtClean="0">
                                  <a:solidFill>
                                    <a:schemeClr val="accent3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sz="2400" b="0" i="1" smtClean="0">
                                  <a:solidFill>
                                    <a:schemeClr val="accent3"/>
                                  </a:solidFill>
                                  <a:latin typeface="Cambria Math" panose="02040503050406030204" pitchFamily="18" charset="0"/>
                                </a:rPr>
                                <m:t>𝑝</m:t>
                              </m:r>
                            </m:e>
                          </m:acc>
                        </m:e>
                        <m:sub>
                          <m:r>
                            <a:rPr lang="en-US" sz="2400" b="0" i="1" smtClean="0">
                              <a:solidFill>
                                <a:schemeClr val="accent3"/>
                              </a:solidFill>
                              <a:latin typeface="Cambria Math" panose="02040503050406030204" pitchFamily="18" charset="0"/>
                            </a:rPr>
                            <m:t>𝐹</m:t>
                          </m:r>
                        </m:sub>
                      </m:sSub>
                      <m:r>
                        <a:rPr lang="en-US" sz="2400" b="0" i="0" smtClean="0">
                          <a:solidFill>
                            <a:schemeClr val="accent3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2400" b="0" i="1" smtClean="0">
                              <a:solidFill>
                                <a:schemeClr val="accent3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400" b="0" i="0" smtClean="0">
                              <a:solidFill>
                                <a:schemeClr val="accent3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num>
                        <m:den>
                          <m:r>
                            <a:rPr lang="en-US" sz="2400" b="0" i="0" smtClean="0">
                              <a:solidFill>
                                <a:schemeClr val="accent3"/>
                              </a:solidFill>
                              <a:latin typeface="Cambria Math" panose="02040503050406030204" pitchFamily="18" charset="0"/>
                            </a:rPr>
                            <m:t>5</m:t>
                          </m:r>
                        </m:den>
                      </m:f>
                      <m:r>
                        <a:rPr lang="en-US" sz="2400" b="0" i="0" smtClean="0">
                          <a:solidFill>
                            <a:schemeClr val="accent3"/>
                          </a:solidFill>
                          <a:latin typeface="Cambria Math" panose="02040503050406030204" pitchFamily="18" charset="0"/>
                        </a:rPr>
                        <m:t>=0.4</m:t>
                      </m:r>
                    </m:oMath>
                  </m:oMathPara>
                </a14:m>
                <a:endParaRPr lang="en-US" sz="2400" dirty="0">
                  <a:solidFill>
                    <a:schemeClr val="accent3"/>
                  </a:solidFill>
                </a:endParaRPr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6FE4C64A-FA73-C7D5-5EF5-671C8F00A4D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05563" y="5434498"/>
                <a:ext cx="1780872" cy="693844"/>
              </a:xfrm>
              <a:prstGeom prst="rect">
                <a:avLst/>
              </a:prstGeom>
              <a:blipFill>
                <a:blip r:embed="rId3"/>
                <a:stretch>
                  <a:fillRect l="-2817" r="-2817" b="-1428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5795CE3D-AE95-3396-B93C-0674A4CEFDE6}"/>
                  </a:ext>
                </a:extLst>
              </p:cNvPr>
              <p:cNvSpPr txBox="1"/>
              <p:nvPr/>
            </p:nvSpPr>
            <p:spPr>
              <a:xfrm>
                <a:off x="7432187" y="5434498"/>
                <a:ext cx="2971776" cy="69384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̅"/>
                          <m:ctrlPr>
                            <a:rPr lang="en-US" sz="2400" b="0" i="1" smtClean="0">
                              <a:solidFill>
                                <a:schemeClr val="accent1"/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2400" b="0" i="1" smtClean="0">
                              <a:solidFill>
                                <a:schemeClr val="accent1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acc>
                      <m:r>
                        <a:rPr lang="en-US" sz="2400" b="0" i="0" smtClean="0">
                          <a:solidFill>
                            <a:schemeClr val="accent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2400" b="0" i="1" smtClean="0">
                              <a:solidFill>
                                <a:schemeClr val="accent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400" b="0" i="0" smtClean="0">
                              <a:solidFill>
                                <a:schemeClr val="accent1"/>
                              </a:solidFill>
                              <a:latin typeface="Cambria Math" panose="02040503050406030204" pitchFamily="18" charset="0"/>
                            </a:rPr>
                            <m:t>0+1</m:t>
                          </m:r>
                          <m:r>
                            <a:rPr lang="en-US" sz="2400" b="0" i="1" smtClean="0">
                              <a:solidFill>
                                <a:schemeClr val="accent1"/>
                              </a:solidFill>
                              <a:latin typeface="Cambria Math" panose="02040503050406030204" pitchFamily="18" charset="0"/>
                            </a:rPr>
                            <m:t>+1+0+0</m:t>
                          </m:r>
                        </m:num>
                        <m:den>
                          <m:r>
                            <a:rPr lang="en-US" sz="2400" b="0" i="0" smtClean="0">
                              <a:solidFill>
                                <a:schemeClr val="accent1"/>
                              </a:solidFill>
                              <a:latin typeface="Cambria Math" panose="02040503050406030204" pitchFamily="18" charset="0"/>
                            </a:rPr>
                            <m:t>5</m:t>
                          </m:r>
                        </m:den>
                      </m:f>
                    </m:oMath>
                  </m:oMathPara>
                </a14:m>
                <a:endParaRPr lang="en-US" sz="2400" b="0" dirty="0">
                  <a:solidFill>
                    <a:schemeClr val="accent1"/>
                  </a:solidFill>
                </a:endParaRPr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5795CE3D-AE95-3396-B93C-0674A4CEFDE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32187" y="5434498"/>
                <a:ext cx="2971776" cy="693844"/>
              </a:xfrm>
              <a:prstGeom prst="rect">
                <a:avLst/>
              </a:prstGeom>
              <a:blipFill>
                <a:blip r:embed="rId4"/>
                <a:stretch>
                  <a:fillRect l="-851" r="-1277" b="-1428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737206CD-A668-E032-918E-25D6A59FE8DA}"/>
                  </a:ext>
                </a:extLst>
              </p:cNvPr>
              <p:cNvSpPr txBox="1"/>
              <p:nvPr/>
            </p:nvSpPr>
            <p:spPr>
              <a:xfrm>
                <a:off x="7713023" y="6349025"/>
                <a:ext cx="802014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0" smtClean="0">
                          <a:solidFill>
                            <a:schemeClr val="accent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400" b="0" i="1" smtClean="0">
                          <a:solidFill>
                            <a:schemeClr val="accent1"/>
                          </a:solidFill>
                          <a:latin typeface="Cambria Math" panose="02040503050406030204" pitchFamily="18" charset="0"/>
                        </a:rPr>
                        <m:t>0.4</m:t>
                      </m:r>
                    </m:oMath>
                  </m:oMathPara>
                </a14:m>
                <a:endParaRPr lang="en-US" sz="2400" b="0" dirty="0">
                  <a:solidFill>
                    <a:schemeClr val="accent1"/>
                  </a:solidFill>
                </a:endParaRPr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737206CD-A668-E032-918E-25D6A59FE8D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13023" y="6349025"/>
                <a:ext cx="802014" cy="369332"/>
              </a:xfrm>
              <a:prstGeom prst="rect">
                <a:avLst/>
              </a:prstGeom>
              <a:blipFill>
                <a:blip r:embed="rId5"/>
                <a:stretch>
                  <a:fillRect l="-3125" r="-6250" b="-1034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997984941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6B9ABAB5-D8EE-44D5-4106-E5C3386AAE34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US" dirty="0"/>
                  <a:t>Sample proportions are similar to sample means.</a:t>
                </a:r>
              </a:p>
              <a:p>
                <a:r>
                  <a:rPr lang="en-US" dirty="0"/>
                  <a:t>The </a:t>
                </a:r>
                <a:r>
                  <a:rPr lang="en-US" b="1" dirty="0"/>
                  <a:t>sampling distribution of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b="1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b="1" i="1">
                            <a:latin typeface="Cambria Math" panose="02040503050406030204" pitchFamily="18" charset="0"/>
                          </a:rPr>
                          <m:t>𝒑</m:t>
                        </m:r>
                      </m:e>
                    </m:acc>
                  </m:oMath>
                </a14:m>
                <a:r>
                  <a:rPr lang="en-US" dirty="0"/>
                  <a:t> is approximately the </a:t>
                </a:r>
                <a:r>
                  <a:rPr lang="en-US" b="1" dirty="0"/>
                  <a:t>Normal distribution </a:t>
                </a:r>
                <a:r>
                  <a:rPr lang="en-US" dirty="0"/>
                  <a:t>whenever the sample size is large.</a:t>
                </a:r>
              </a:p>
              <a:p>
                <a:r>
                  <a:rPr lang="en-US" dirty="0"/>
                  <a:t>How large is large enough?</a:t>
                </a:r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6B9ABAB5-D8EE-44D5-4106-E5C3386AAE34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460" t="-103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Title 2">
                <a:extLst>
                  <a:ext uri="{FF2B5EF4-FFF2-40B4-BE49-F238E27FC236}">
                    <a16:creationId xmlns:a16="http://schemas.microsoft.com/office/drawing/2014/main" id="{B7978996-7210-7A0F-FDAD-BE64804F947E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/>
            <p:txBody>
              <a:bodyPr/>
              <a:lstStyle/>
              <a:p>
                <a:r>
                  <a:rPr lang="en-US" dirty="0"/>
                  <a:t>Sampling Distribution of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𝑝</m:t>
                        </m:r>
                      </m:e>
                    </m:acc>
                  </m:oMath>
                </a14:m>
                <a:endParaRPr lang="en-US" dirty="0"/>
              </a:p>
            </p:txBody>
          </p:sp>
        </mc:Choice>
        <mc:Fallback xmlns="">
          <p:sp>
            <p:nvSpPr>
              <p:cNvPr id="3" name="Title 2">
                <a:extLst>
                  <a:ext uri="{FF2B5EF4-FFF2-40B4-BE49-F238E27FC236}">
                    <a16:creationId xmlns:a16="http://schemas.microsoft.com/office/drawing/2014/main" id="{B7978996-7210-7A0F-FDAD-BE64804F947E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>
                <a:blip r:embed="rId3"/>
                <a:stretch>
                  <a:fillRect l="-1149" b="-1772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76D815CF-225D-8725-8606-6E11660517E0}"/>
                  </a:ext>
                </a:extLst>
              </p:cNvPr>
              <p:cNvSpPr txBox="1"/>
              <p:nvPr/>
            </p:nvSpPr>
            <p:spPr>
              <a:xfrm>
                <a:off x="2734294" y="4253138"/>
                <a:ext cx="1008289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𝑛𝑝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≥5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76D815CF-225D-8725-8606-6E11660517E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34294" y="4253138"/>
                <a:ext cx="1008289" cy="369332"/>
              </a:xfrm>
              <a:prstGeom prst="rect">
                <a:avLst/>
              </a:prstGeom>
              <a:blipFill>
                <a:blip r:embed="rId4"/>
                <a:stretch>
                  <a:fillRect l="-6250" r="-6250" b="-2758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50E71B1F-8A27-E53D-FB1C-3C3459346E98}"/>
                  </a:ext>
                </a:extLst>
              </p:cNvPr>
              <p:cNvSpPr txBox="1"/>
              <p:nvPr/>
            </p:nvSpPr>
            <p:spPr>
              <a:xfrm>
                <a:off x="2734294" y="4774870"/>
                <a:ext cx="1806007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𝑛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(1−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𝑝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)≥5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50E71B1F-8A27-E53D-FB1C-3C3459346E9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34294" y="4774870"/>
                <a:ext cx="1806007" cy="369332"/>
              </a:xfrm>
              <a:prstGeom prst="rect">
                <a:avLst/>
              </a:prstGeom>
              <a:blipFill>
                <a:blip r:embed="rId5"/>
                <a:stretch>
                  <a:fillRect l="-1399" r="-3497" b="-3225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465136002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6B9ABAB5-D8EE-44D5-4106-E5C3386AAE34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US" dirty="0"/>
                  <a:t>Sample proportions are similar to sample means.</a:t>
                </a:r>
              </a:p>
              <a:p>
                <a:r>
                  <a:rPr lang="en-US" dirty="0"/>
                  <a:t>The </a:t>
                </a:r>
                <a:r>
                  <a:rPr lang="en-US" b="1" dirty="0"/>
                  <a:t>sampling distribution of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b="1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b="1" i="1">
                            <a:latin typeface="Cambria Math" panose="02040503050406030204" pitchFamily="18" charset="0"/>
                          </a:rPr>
                          <m:t>𝒑</m:t>
                        </m:r>
                      </m:e>
                    </m:acc>
                  </m:oMath>
                </a14:m>
                <a:r>
                  <a:rPr lang="en-US" dirty="0"/>
                  <a:t> is approximately the </a:t>
                </a:r>
                <a:r>
                  <a:rPr lang="en-US" b="1" dirty="0"/>
                  <a:t>Normal distribution </a:t>
                </a:r>
                <a:r>
                  <a:rPr lang="en-US" dirty="0"/>
                  <a:t>whenever the sample size is large.</a:t>
                </a:r>
              </a:p>
              <a:p>
                <a:r>
                  <a:rPr lang="en-US" dirty="0"/>
                  <a:t>How large is large enough?</a:t>
                </a:r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6B9ABAB5-D8EE-44D5-4106-E5C3386AAE34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460" t="-103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Title 2">
                <a:extLst>
                  <a:ext uri="{FF2B5EF4-FFF2-40B4-BE49-F238E27FC236}">
                    <a16:creationId xmlns:a16="http://schemas.microsoft.com/office/drawing/2014/main" id="{B7978996-7210-7A0F-FDAD-BE64804F947E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/>
            <p:txBody>
              <a:bodyPr/>
              <a:lstStyle/>
              <a:p>
                <a:r>
                  <a:rPr lang="en-US" dirty="0"/>
                  <a:t>Sampling Distribution of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𝑝</m:t>
                        </m:r>
                      </m:e>
                    </m:acc>
                  </m:oMath>
                </a14:m>
                <a:endParaRPr lang="en-US" dirty="0"/>
              </a:p>
            </p:txBody>
          </p:sp>
        </mc:Choice>
        <mc:Fallback xmlns="">
          <p:sp>
            <p:nvSpPr>
              <p:cNvPr id="3" name="Title 2">
                <a:extLst>
                  <a:ext uri="{FF2B5EF4-FFF2-40B4-BE49-F238E27FC236}">
                    <a16:creationId xmlns:a16="http://schemas.microsoft.com/office/drawing/2014/main" id="{B7978996-7210-7A0F-FDAD-BE64804F947E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>
                <a:blip r:embed="rId3"/>
                <a:stretch>
                  <a:fillRect l="-1149" b="-1772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76D815CF-225D-8725-8606-6E11660517E0}"/>
                  </a:ext>
                </a:extLst>
              </p:cNvPr>
              <p:cNvSpPr txBox="1"/>
              <p:nvPr/>
            </p:nvSpPr>
            <p:spPr>
              <a:xfrm>
                <a:off x="2734294" y="4253138"/>
                <a:ext cx="1008289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𝑛𝑝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≥5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76D815CF-225D-8725-8606-6E11660517E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34294" y="4253138"/>
                <a:ext cx="1008289" cy="369332"/>
              </a:xfrm>
              <a:prstGeom prst="rect">
                <a:avLst/>
              </a:prstGeom>
              <a:blipFill>
                <a:blip r:embed="rId4"/>
                <a:stretch>
                  <a:fillRect l="-6250" r="-6250" b="-2758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50E71B1F-8A27-E53D-FB1C-3C3459346E98}"/>
                  </a:ext>
                </a:extLst>
              </p:cNvPr>
              <p:cNvSpPr txBox="1"/>
              <p:nvPr/>
            </p:nvSpPr>
            <p:spPr>
              <a:xfrm>
                <a:off x="2734294" y="4774870"/>
                <a:ext cx="1806007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𝑛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(1−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𝑝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)≥5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50E71B1F-8A27-E53D-FB1C-3C3459346E9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34294" y="4774870"/>
                <a:ext cx="1806007" cy="369332"/>
              </a:xfrm>
              <a:prstGeom prst="rect">
                <a:avLst/>
              </a:prstGeom>
              <a:blipFill>
                <a:blip r:embed="rId5"/>
                <a:stretch>
                  <a:fillRect l="-1399" r="-3497" b="-3225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Rounded Rectangle 5">
            <a:extLst>
              <a:ext uri="{FF2B5EF4-FFF2-40B4-BE49-F238E27FC236}">
                <a16:creationId xmlns:a16="http://schemas.microsoft.com/office/drawing/2014/main" id="{ED4E9256-93FD-6BBF-D994-7C07C4F079A8}"/>
              </a:ext>
            </a:extLst>
          </p:cNvPr>
          <p:cNvSpPr/>
          <p:nvPr/>
        </p:nvSpPr>
        <p:spPr>
          <a:xfrm>
            <a:off x="2434442" y="4168240"/>
            <a:ext cx="2280062" cy="1092530"/>
          </a:xfrm>
          <a:prstGeom prst="roundRect">
            <a:avLst>
              <a:gd name="adj" fmla="val 11232"/>
            </a:avLst>
          </a:prstGeom>
          <a:solidFill>
            <a:schemeClr val="accent1">
              <a:alpha val="2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89F5340-BFD1-5E1A-CFC2-F79AA6059E63}"/>
              </a:ext>
            </a:extLst>
          </p:cNvPr>
          <p:cNvSpPr txBox="1"/>
          <p:nvPr/>
        </p:nvSpPr>
        <p:spPr>
          <a:xfrm>
            <a:off x="5712031" y="4483672"/>
            <a:ext cx="517366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chemeClr val="accent1"/>
                </a:solidFill>
              </a:rPr>
              <a:t>At least 5 in each of the two categories!</a:t>
            </a:r>
          </a:p>
        </p:txBody>
      </p: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FD675A3E-AC93-F735-405E-22E1D2BF5F5B}"/>
              </a:ext>
            </a:extLst>
          </p:cNvPr>
          <p:cNvCxnSpPr>
            <a:stCxn id="7" idx="1"/>
            <a:endCxn id="6" idx="3"/>
          </p:cNvCxnSpPr>
          <p:nvPr/>
        </p:nvCxnSpPr>
        <p:spPr>
          <a:xfrm flipH="1">
            <a:off x="4714504" y="4714505"/>
            <a:ext cx="997527" cy="0"/>
          </a:xfrm>
          <a:prstGeom prst="straightConnector1">
            <a:avLst/>
          </a:prstGeom>
          <a:ln w="254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1989882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FB6D86B0-6763-2085-8D31-49DC241B93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Samples vs. Populations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9799D9C-7E78-D841-F08C-84D4E506554B}"/>
              </a:ext>
            </a:extLst>
          </p:cNvPr>
          <p:cNvSpPr txBox="1"/>
          <p:nvPr/>
        </p:nvSpPr>
        <p:spPr>
          <a:xfrm>
            <a:off x="1718601" y="2395330"/>
            <a:ext cx="611128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Population:   1,   3,   5,   5,   7,   9,   4,   6,   10,   2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CDA9B8C3-56CB-0935-8E66-CA4D8AE65E9B}"/>
                  </a:ext>
                </a:extLst>
              </p:cNvPr>
              <p:cNvSpPr txBox="1"/>
              <p:nvPr/>
            </p:nvSpPr>
            <p:spPr>
              <a:xfrm>
                <a:off x="8967787" y="2395330"/>
                <a:ext cx="1064074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𝜇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=5.2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CDA9B8C3-56CB-0935-8E66-CA4D8AE65E9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967787" y="2395330"/>
                <a:ext cx="1064074" cy="369332"/>
              </a:xfrm>
              <a:prstGeom prst="rect">
                <a:avLst/>
              </a:prstGeom>
              <a:blipFill>
                <a:blip r:embed="rId2"/>
                <a:stretch>
                  <a:fillRect l="-5882" r="-4706" b="-2333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769754967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6B9ABAB5-D8EE-44D5-4106-E5C3386AAE3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1192" y="2180496"/>
            <a:ext cx="11029615" cy="4677504"/>
          </a:xfrm>
        </p:spPr>
        <p:txBody>
          <a:bodyPr>
            <a:noAutofit/>
          </a:bodyPr>
          <a:lstStyle/>
          <a:p>
            <a:r>
              <a:rPr lang="en-US" dirty="0"/>
              <a:t>How large is large enough?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For values of </a:t>
            </a:r>
            <a:r>
              <a:rPr lang="en-US" i="1" dirty="0"/>
              <a:t>p</a:t>
            </a:r>
            <a:r>
              <a:rPr lang="en-US" dirty="0"/>
              <a:t> near 0.5, sample sizes as small as 10 can afford a Normal approximation.</a:t>
            </a:r>
          </a:p>
          <a:p>
            <a:r>
              <a:rPr lang="en-US" dirty="0"/>
              <a:t>With very small (approaching 0) or large (approaching 1) values of </a:t>
            </a:r>
            <a:r>
              <a:rPr lang="en-US" i="1" dirty="0"/>
              <a:t>p</a:t>
            </a:r>
            <a:r>
              <a:rPr lang="en-US" dirty="0"/>
              <a:t>, much larger samples are needed.</a:t>
            </a:r>
          </a:p>
          <a:p>
            <a:pPr marL="0" indent="0">
              <a:buNone/>
            </a:pP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itle 2">
                <a:extLst>
                  <a:ext uri="{FF2B5EF4-FFF2-40B4-BE49-F238E27FC236}">
                    <a16:creationId xmlns:a16="http://schemas.microsoft.com/office/drawing/2014/main" id="{B7978996-7210-7A0F-FDAD-BE64804F947E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/>
            <p:txBody>
              <a:bodyPr/>
              <a:lstStyle/>
              <a:p>
                <a:r>
                  <a:rPr lang="en-US" dirty="0"/>
                  <a:t>Sampling Distribution of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𝑝</m:t>
                        </m:r>
                      </m:e>
                    </m:acc>
                  </m:oMath>
                </a14:m>
                <a:endParaRPr lang="en-US" dirty="0"/>
              </a:p>
            </p:txBody>
          </p:sp>
        </mc:Choice>
        <mc:Fallback xmlns="">
          <p:sp>
            <p:nvSpPr>
              <p:cNvPr id="3" name="Title 2">
                <a:extLst>
                  <a:ext uri="{FF2B5EF4-FFF2-40B4-BE49-F238E27FC236}">
                    <a16:creationId xmlns:a16="http://schemas.microsoft.com/office/drawing/2014/main" id="{B7978996-7210-7A0F-FDAD-BE64804F947E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>
                <a:blip r:embed="rId2"/>
                <a:stretch>
                  <a:fillRect l="-1149" b="-1772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76D815CF-225D-8725-8606-6E11660517E0}"/>
                  </a:ext>
                </a:extLst>
              </p:cNvPr>
              <p:cNvSpPr txBox="1"/>
              <p:nvPr/>
            </p:nvSpPr>
            <p:spPr>
              <a:xfrm>
                <a:off x="2734294" y="2994358"/>
                <a:ext cx="1008289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𝑛𝑝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≥5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76D815CF-225D-8725-8606-6E11660517E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34294" y="2994358"/>
                <a:ext cx="1008289" cy="369332"/>
              </a:xfrm>
              <a:prstGeom prst="rect">
                <a:avLst/>
              </a:prstGeom>
              <a:blipFill>
                <a:blip r:embed="rId3"/>
                <a:stretch>
                  <a:fillRect l="-6250" r="-6250" b="-266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50E71B1F-8A27-E53D-FB1C-3C3459346E98}"/>
                  </a:ext>
                </a:extLst>
              </p:cNvPr>
              <p:cNvSpPr txBox="1"/>
              <p:nvPr/>
            </p:nvSpPr>
            <p:spPr>
              <a:xfrm>
                <a:off x="2734294" y="3516090"/>
                <a:ext cx="1806007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𝑛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(1−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𝑝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)≥5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50E71B1F-8A27-E53D-FB1C-3C3459346E9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34294" y="3516090"/>
                <a:ext cx="1806007" cy="369332"/>
              </a:xfrm>
              <a:prstGeom prst="rect">
                <a:avLst/>
              </a:prstGeom>
              <a:blipFill>
                <a:blip r:embed="rId4"/>
                <a:stretch>
                  <a:fillRect l="-1399" r="-3497" b="-366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598223345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A655A30C-F636-10A7-F6E1-DBD2FD1D26DE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US" dirty="0"/>
                  <a:t>The </a:t>
                </a:r>
                <a:r>
                  <a:rPr lang="en-US" b="1" dirty="0"/>
                  <a:t>sampling distribution of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b="1" i="1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b="1" i="1" smtClean="0">
                            <a:latin typeface="Cambria Math" panose="02040503050406030204" pitchFamily="18" charset="0"/>
                          </a:rPr>
                          <m:t>𝒑</m:t>
                        </m:r>
                      </m:e>
                    </m:acc>
                  </m:oMath>
                </a14:m>
                <a:r>
                  <a:rPr lang="en-US" dirty="0"/>
                  <a:t> is the probability distribution of all the possible values of the sample proportion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𝑝</m:t>
                        </m:r>
                      </m:e>
                    </m:acc>
                  </m:oMath>
                </a14:m>
                <a:r>
                  <a:rPr lang="en-US" dirty="0"/>
                  <a:t>.</a:t>
                </a:r>
              </a:p>
              <a:p>
                <a:r>
                  <a:rPr lang="en-US" dirty="0"/>
                  <a:t>The </a:t>
                </a:r>
                <a:r>
                  <a:rPr lang="en-US" b="1" dirty="0"/>
                  <a:t>sampling distribution of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b="1" i="1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b="1" i="1" smtClean="0">
                            <a:latin typeface="Cambria Math" panose="02040503050406030204" pitchFamily="18" charset="0"/>
                          </a:rPr>
                          <m:t>𝒑</m:t>
                        </m:r>
                      </m:e>
                    </m:acc>
                  </m:oMath>
                </a14:m>
                <a:r>
                  <a:rPr lang="en-US" dirty="0"/>
                  <a:t> has a mean (expected value) and variance as well.</a:t>
                </a:r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A655A30C-F636-10A7-F6E1-DBD2FD1D26DE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460" t="-103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Title 2">
            <a:extLst>
              <a:ext uri="{FF2B5EF4-FFF2-40B4-BE49-F238E27FC236}">
                <a16:creationId xmlns:a16="http://schemas.microsoft.com/office/drawing/2014/main" id="{EF6C08A8-2B32-2D69-2689-196A3D9690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Sampling Distribution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EF8F45FA-8714-385C-3A97-A5E76828CDC6}"/>
                  </a:ext>
                </a:extLst>
              </p:cNvPr>
              <p:cNvSpPr txBox="1"/>
              <p:nvPr/>
            </p:nvSpPr>
            <p:spPr>
              <a:xfrm>
                <a:off x="2524888" y="3898471"/>
                <a:ext cx="2416752" cy="46551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solidFill>
                            <a:schemeClr val="accent1"/>
                          </a:solidFill>
                          <a:latin typeface="Cambria Math" panose="02040503050406030204" pitchFamily="18" charset="0"/>
                        </a:rPr>
                        <m:t>𝐸</m:t>
                      </m:r>
                      <m:d>
                        <m:dPr>
                          <m:ctrlPr>
                            <a:rPr lang="en-US" sz="2800" b="0" i="1" smtClean="0">
                              <a:solidFill>
                                <a:schemeClr val="accent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acc>
                            <m:accPr>
                              <m:chr m:val="̂"/>
                              <m:ctrlPr>
                                <a:rPr lang="en-US" sz="2800" b="0" i="1" smtClean="0">
                                  <a:solidFill>
                                    <a:schemeClr val="accent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sz="2800" b="0" i="1" smtClean="0">
                                  <a:solidFill>
                                    <a:schemeClr val="accent1"/>
                                  </a:solidFill>
                                  <a:latin typeface="Cambria Math" panose="02040503050406030204" pitchFamily="18" charset="0"/>
                                </a:rPr>
                                <m:t>𝑝</m:t>
                              </m:r>
                            </m:e>
                          </m:acc>
                        </m:e>
                      </m:d>
                      <m:r>
                        <a:rPr lang="en-US" sz="2800" b="0" i="1" smtClean="0">
                          <a:solidFill>
                            <a:schemeClr val="accent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sz="2800" b="0" i="1" smtClean="0">
                              <a:solidFill>
                                <a:schemeClr val="accent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800" b="0" i="1" smtClean="0">
                              <a:solidFill>
                                <a:schemeClr val="accent1"/>
                              </a:solidFill>
                              <a:latin typeface="Cambria Math" panose="02040503050406030204" pitchFamily="18" charset="0"/>
                            </a:rPr>
                            <m:t>𝜇</m:t>
                          </m:r>
                        </m:e>
                        <m:sub>
                          <m:acc>
                            <m:accPr>
                              <m:chr m:val="̂"/>
                              <m:ctrlPr>
                                <a:rPr lang="en-US" sz="2800" b="0" i="1" smtClean="0">
                                  <a:solidFill>
                                    <a:schemeClr val="accent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sz="2800" b="0" i="1" smtClean="0">
                                  <a:solidFill>
                                    <a:schemeClr val="accent1"/>
                                  </a:solidFill>
                                  <a:latin typeface="Cambria Math" panose="02040503050406030204" pitchFamily="18" charset="0"/>
                                </a:rPr>
                                <m:t>𝑝</m:t>
                              </m:r>
                            </m:e>
                          </m:acc>
                        </m:sub>
                      </m:sSub>
                      <m:r>
                        <a:rPr lang="en-US" sz="2800" b="0" i="1" smtClean="0">
                          <a:solidFill>
                            <a:schemeClr val="accent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800" b="0" i="1" smtClean="0">
                          <a:solidFill>
                            <a:schemeClr val="accent1"/>
                          </a:solidFill>
                          <a:latin typeface="Cambria Math" panose="02040503050406030204" pitchFamily="18" charset="0"/>
                        </a:rPr>
                        <m:t>𝑝</m:t>
                      </m:r>
                    </m:oMath>
                  </m:oMathPara>
                </a14:m>
                <a:endParaRPr lang="en-US" dirty="0">
                  <a:solidFill>
                    <a:schemeClr val="accent1"/>
                  </a:solidFill>
                </a:endParaRPr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EF8F45FA-8714-385C-3A97-A5E76828CDC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24888" y="3898471"/>
                <a:ext cx="2416752" cy="465512"/>
              </a:xfrm>
              <a:prstGeom prst="rect">
                <a:avLst/>
              </a:prstGeom>
              <a:blipFill>
                <a:blip r:embed="rId3"/>
                <a:stretch>
                  <a:fillRect l="-1563" t="-16216" r="-1042" b="-1891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6FE6B1D1-C968-4C60-C195-C6FC9AF19C9C}"/>
                  </a:ext>
                </a:extLst>
              </p:cNvPr>
              <p:cNvSpPr txBox="1"/>
              <p:nvPr/>
            </p:nvSpPr>
            <p:spPr>
              <a:xfrm>
                <a:off x="2524888" y="4474870"/>
                <a:ext cx="3963072" cy="127304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solidFill>
                            <a:schemeClr val="accent1"/>
                          </a:solidFill>
                          <a:latin typeface="Cambria Math" panose="02040503050406030204" pitchFamily="18" charset="0"/>
                        </a:rPr>
                        <m:t>𝑆𝐷</m:t>
                      </m:r>
                      <m:d>
                        <m:dPr>
                          <m:ctrlPr>
                            <a:rPr lang="en-US" sz="2800" b="0" i="1" smtClean="0">
                              <a:solidFill>
                                <a:schemeClr val="accent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acc>
                            <m:accPr>
                              <m:chr m:val="̂"/>
                              <m:ctrlPr>
                                <a:rPr lang="en-US" sz="2800" b="0" i="1" smtClean="0">
                                  <a:solidFill>
                                    <a:schemeClr val="accent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sz="2800" b="0" i="1" smtClean="0">
                                  <a:solidFill>
                                    <a:schemeClr val="accent1"/>
                                  </a:solidFill>
                                  <a:latin typeface="Cambria Math" panose="02040503050406030204" pitchFamily="18" charset="0"/>
                                </a:rPr>
                                <m:t>𝑝</m:t>
                              </m:r>
                            </m:e>
                          </m:acc>
                        </m:e>
                      </m:d>
                      <m:r>
                        <a:rPr lang="en-US" sz="2800" b="0" i="1" smtClean="0">
                          <a:solidFill>
                            <a:schemeClr val="accent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sz="2800" b="0" i="1" smtClean="0">
                              <a:solidFill>
                                <a:schemeClr val="accent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800" b="0" i="1" smtClean="0">
                              <a:solidFill>
                                <a:schemeClr val="accent1"/>
                              </a:solidFill>
                              <a:latin typeface="Cambria Math" panose="02040503050406030204" pitchFamily="18" charset="0"/>
                            </a:rPr>
                            <m:t>𝜎</m:t>
                          </m:r>
                        </m:e>
                        <m:sub>
                          <m:acc>
                            <m:accPr>
                              <m:chr m:val="̂"/>
                              <m:ctrlPr>
                                <a:rPr lang="en-US" sz="2800" b="0" i="1" smtClean="0">
                                  <a:solidFill>
                                    <a:schemeClr val="accent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sz="2800" b="0" i="1" smtClean="0">
                                  <a:solidFill>
                                    <a:schemeClr val="accent1"/>
                                  </a:solidFill>
                                  <a:latin typeface="Cambria Math" panose="02040503050406030204" pitchFamily="18" charset="0"/>
                                </a:rPr>
                                <m:t>𝑝</m:t>
                              </m:r>
                            </m:e>
                          </m:acc>
                        </m:sub>
                      </m:sSub>
                      <m:r>
                        <a:rPr lang="en-US" sz="2800" b="0" i="1" smtClean="0">
                          <a:solidFill>
                            <a:schemeClr val="accent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en-US" sz="2800" b="0" i="1" smtClean="0">
                              <a:solidFill>
                                <a:schemeClr val="accent1"/>
                              </a:solidFill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f>
                            <m:fPr>
                              <m:ctrlPr>
                                <a:rPr lang="en-US" sz="2800" b="0" i="1" smtClean="0">
                                  <a:solidFill>
                                    <a:schemeClr val="accent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2800" b="0" i="1" smtClean="0">
                                  <a:solidFill>
                                    <a:schemeClr val="accent1"/>
                                  </a:solidFill>
                                  <a:latin typeface="Cambria Math" panose="02040503050406030204" pitchFamily="18" charset="0"/>
                                </a:rPr>
                                <m:t>𝑝</m:t>
                              </m:r>
                              <m:d>
                                <m:dPr>
                                  <m:ctrlPr>
                                    <a:rPr lang="en-US" sz="2800" b="0" i="1" smtClean="0">
                                      <a:solidFill>
                                        <a:schemeClr val="accent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2800" b="0" i="1" smtClean="0">
                                      <a:solidFill>
                                        <a:schemeClr val="accent1"/>
                                      </a:solidFill>
                                      <a:latin typeface="Cambria Math" panose="02040503050406030204" pitchFamily="18" charset="0"/>
                                    </a:rPr>
                                    <m:t>1−</m:t>
                                  </m:r>
                                  <m:r>
                                    <a:rPr lang="en-US" sz="2800" b="0" i="1" smtClean="0">
                                      <a:solidFill>
                                        <a:schemeClr val="accent1"/>
                                      </a:solidFill>
                                      <a:latin typeface="Cambria Math" panose="02040503050406030204" pitchFamily="18" charset="0"/>
                                    </a:rPr>
                                    <m:t>𝑝</m:t>
                                  </m:r>
                                </m:e>
                              </m:d>
                            </m:num>
                            <m:den>
                              <m:r>
                                <a:rPr lang="en-US" sz="2800" b="0" i="1" smtClean="0">
                                  <a:solidFill>
                                    <a:schemeClr val="accent1"/>
                                  </a:solidFill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den>
                          </m:f>
                        </m:e>
                      </m:rad>
                    </m:oMath>
                  </m:oMathPara>
                </a14:m>
                <a:endParaRPr lang="en-US" dirty="0">
                  <a:solidFill>
                    <a:schemeClr val="accent1"/>
                  </a:solidFill>
                </a:endParaRPr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6FE6B1D1-C968-4C60-C195-C6FC9AF19C9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24888" y="4474870"/>
                <a:ext cx="3963072" cy="1273041"/>
              </a:xfrm>
              <a:prstGeom prst="rect">
                <a:avLst/>
              </a:prstGeom>
              <a:blipFill>
                <a:blip r:embed="rId4"/>
                <a:stretch>
                  <a:fillRect l="-127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041287884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A655A30C-F636-10A7-F6E1-DBD2FD1D26D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1192" y="2180496"/>
            <a:ext cx="11029615" cy="4258011"/>
          </a:xfrm>
        </p:spPr>
        <p:txBody>
          <a:bodyPr>
            <a:normAutofit/>
          </a:bodyPr>
          <a:lstStyle/>
          <a:p>
            <a:r>
              <a:rPr lang="en-US" dirty="0"/>
              <a:t>You think that people are more likely to rent a bike on a clear or cloudy day compared to misty / rain / snow. In your data, 63% of the days are clear or cloudy. What is the probability that you sample 50 days and less then half of them are clear or cloudy?</a:t>
            </a:r>
          </a:p>
          <a:p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EF6C08A8-2B32-2D69-2689-196A3D9690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Sampling Distribution Bike Data Example</a:t>
            </a:r>
          </a:p>
        </p:txBody>
      </p:sp>
    </p:spTree>
    <p:extLst>
      <p:ext uri="{BB962C8B-B14F-4D97-AF65-F5344CB8AC3E}">
        <p14:creationId xmlns:p14="http://schemas.microsoft.com/office/powerpoint/2010/main" val="509051197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A655A30C-F636-10A7-F6E1-DBD2FD1D26D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1192" y="2180496"/>
            <a:ext cx="11029615" cy="4258011"/>
          </a:xfrm>
        </p:spPr>
        <p:txBody>
          <a:bodyPr>
            <a:normAutofit/>
          </a:bodyPr>
          <a:lstStyle/>
          <a:p>
            <a:r>
              <a:rPr lang="en-US" dirty="0"/>
              <a:t>You think that people are more likely to rent a bike on a clear or cloudy day compared to misty / rain / snow. In your data, 63% of the days are clear or cloudy. What is the probability that you sample 50 days and less then half of them are clear or cloudy?</a:t>
            </a:r>
          </a:p>
          <a:p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EF6C08A8-2B32-2D69-2689-196A3D9690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Sampling Distribution Bike Data Example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48F997DC-3339-E7B9-C775-F7ED6A887D49}"/>
                  </a:ext>
                </a:extLst>
              </p:cNvPr>
              <p:cNvSpPr txBox="1"/>
              <p:nvPr/>
            </p:nvSpPr>
            <p:spPr>
              <a:xfrm>
                <a:off x="2895600" y="4202668"/>
                <a:ext cx="2760819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solidFill>
                            <a:schemeClr val="accent1"/>
                          </a:solidFill>
                          <a:latin typeface="Cambria Math" panose="02040503050406030204" pitchFamily="18" charset="0"/>
                        </a:rPr>
                        <m:t>50×0.63=31.5≥5</m:t>
                      </m:r>
                    </m:oMath>
                  </m:oMathPara>
                </a14:m>
                <a:endParaRPr lang="en-US" dirty="0">
                  <a:solidFill>
                    <a:schemeClr val="accent1"/>
                  </a:solidFill>
                </a:endParaRPr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48F997DC-3339-E7B9-C775-F7ED6A887D4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95600" y="4202668"/>
                <a:ext cx="2760819" cy="369332"/>
              </a:xfrm>
              <a:prstGeom prst="rect">
                <a:avLst/>
              </a:prstGeom>
              <a:blipFill>
                <a:blip r:embed="rId2"/>
                <a:stretch>
                  <a:fillRect l="-2294" r="-1835" b="-1333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6E93C75C-9F70-003F-5FB8-2E874CBC2C2D}"/>
                  </a:ext>
                </a:extLst>
              </p:cNvPr>
              <p:cNvSpPr txBox="1"/>
              <p:nvPr/>
            </p:nvSpPr>
            <p:spPr>
              <a:xfrm>
                <a:off x="2895600" y="4800600"/>
                <a:ext cx="3332644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solidFill>
                            <a:schemeClr val="accent1"/>
                          </a:solidFill>
                          <a:latin typeface="Cambria Math" panose="02040503050406030204" pitchFamily="18" charset="0"/>
                        </a:rPr>
                        <m:t>50</m:t>
                      </m:r>
                      <m:d>
                        <m:dPr>
                          <m:ctrlPr>
                            <a:rPr lang="en-US" sz="2400" b="0" i="1" smtClean="0">
                              <a:solidFill>
                                <a:schemeClr val="accent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400" b="0" i="1" smtClean="0">
                              <a:solidFill>
                                <a:schemeClr val="accent1"/>
                              </a:solidFill>
                              <a:latin typeface="Cambria Math" panose="02040503050406030204" pitchFamily="18" charset="0"/>
                            </a:rPr>
                            <m:t>1−0.63</m:t>
                          </m:r>
                        </m:e>
                      </m:d>
                      <m:r>
                        <a:rPr lang="en-US" sz="2400" b="0" i="1" smtClean="0">
                          <a:solidFill>
                            <a:schemeClr val="accent1"/>
                          </a:solidFill>
                          <a:latin typeface="Cambria Math" panose="02040503050406030204" pitchFamily="18" charset="0"/>
                        </a:rPr>
                        <m:t>=18.5≥5</m:t>
                      </m:r>
                    </m:oMath>
                  </m:oMathPara>
                </a14:m>
                <a:endParaRPr lang="en-US" dirty="0">
                  <a:solidFill>
                    <a:schemeClr val="accent1"/>
                  </a:solidFill>
                </a:endParaRPr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6E93C75C-9F70-003F-5FB8-2E874CBC2C2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95600" y="4800600"/>
                <a:ext cx="3332644" cy="369332"/>
              </a:xfrm>
              <a:prstGeom prst="rect">
                <a:avLst/>
              </a:prstGeom>
              <a:blipFill>
                <a:blip r:embed="rId3"/>
                <a:stretch>
                  <a:fillRect l="-1901" r="-1521" b="-100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885688220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A655A30C-F636-10A7-F6E1-DBD2FD1D26D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1192" y="2180496"/>
            <a:ext cx="11029615" cy="4258011"/>
          </a:xfrm>
        </p:spPr>
        <p:txBody>
          <a:bodyPr>
            <a:normAutofit/>
          </a:bodyPr>
          <a:lstStyle/>
          <a:p>
            <a:r>
              <a:rPr lang="en-US" dirty="0"/>
              <a:t>You think that people are more likely to rent a bike on a clear or cloudy day compared to misty / rain / snow. In your data, 63% of the days are clear or cloudy. What is the probability that you sample 50 days and less then half of them are clear or cloudy?</a:t>
            </a:r>
          </a:p>
          <a:p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itle 2">
                <a:extLst>
                  <a:ext uri="{FF2B5EF4-FFF2-40B4-BE49-F238E27FC236}">
                    <a16:creationId xmlns:a16="http://schemas.microsoft.com/office/drawing/2014/main" id="{EF6C08A8-2B32-2D69-2689-196A3D9690A0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/>
            <p:txBody>
              <a:bodyPr/>
              <a:lstStyle/>
              <a:p>
                <a:r>
                  <a:rPr lang="en-US" dirty="0"/>
                  <a:t>Z-Score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𝑝</m:t>
                        </m:r>
                      </m:e>
                    </m:acc>
                  </m:oMath>
                </a14:m>
                <a:endParaRPr lang="en-US" dirty="0"/>
              </a:p>
            </p:txBody>
          </p:sp>
        </mc:Choice>
        <mc:Fallback xmlns="">
          <p:sp>
            <p:nvSpPr>
              <p:cNvPr id="3" name="Title 2">
                <a:extLst>
                  <a:ext uri="{FF2B5EF4-FFF2-40B4-BE49-F238E27FC236}">
                    <a16:creationId xmlns:a16="http://schemas.microsoft.com/office/drawing/2014/main" id="{EF6C08A8-2B32-2D69-2689-196A3D9690A0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>
                <a:blip r:embed="rId2"/>
                <a:stretch>
                  <a:fillRect l="-1149" b="-1772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E9DEBC10-08FC-E71D-D6AE-C7606A9D894C}"/>
                  </a:ext>
                </a:extLst>
              </p:cNvPr>
              <p:cNvSpPr txBox="1"/>
              <p:nvPr/>
            </p:nvSpPr>
            <p:spPr>
              <a:xfrm>
                <a:off x="1013361" y="4159332"/>
                <a:ext cx="1649554" cy="815480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  <m:t>𝑧</m:t>
                          </m:r>
                        </m:e>
                        <m:sub>
                          <m:acc>
                            <m:accPr>
                              <m:chr m:val="̂"/>
                              <m:ctrlPr>
                                <a:rPr lang="en-US" sz="24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sz="24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</a:rPr>
                                <m:t>𝑝</m:t>
                              </m:r>
                            </m:e>
                          </m:acc>
                        </m:sub>
                      </m:sSub>
                      <m:r>
                        <a:rPr lang="en-US" sz="24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24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acc>
                            <m:accPr>
                              <m:chr m:val="̂"/>
                              <m:ctrlPr>
                                <a:rPr lang="en-US" sz="24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sz="24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</a:rPr>
                                <m:t>𝑝</m:t>
                              </m:r>
                            </m:e>
                          </m:acc>
                          <m:r>
                            <a:rPr lang="en-US" sz="24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sSub>
                            <m:sSubPr>
                              <m:ctrlPr>
                                <a:rPr lang="en-US" sz="24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</a:rPr>
                                <m:t>𝜇</m:t>
                              </m:r>
                            </m:e>
                            <m:sub>
                              <m:acc>
                                <m:accPr>
                                  <m:chr m:val="̂"/>
                                  <m:ctrlPr>
                                    <a:rPr lang="en-US" sz="2400" b="0" i="1" smtClean="0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en-US" sz="2400" b="0" i="1" smtClean="0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</a:rPr>
                                    <m:t>𝑝</m:t>
                                  </m:r>
                                </m:e>
                              </m:acc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en-US" sz="24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</a:rPr>
                                <m:t>𝜎</m:t>
                              </m:r>
                            </m:e>
                            <m:sub>
                              <m:acc>
                                <m:accPr>
                                  <m:chr m:val="̂"/>
                                  <m:ctrlPr>
                                    <a:rPr lang="en-US" sz="2400" b="0" i="1" smtClean="0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en-US" sz="2400" b="0" i="1" smtClean="0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</a:rPr>
                                    <m:t>𝑝</m:t>
                                  </m:r>
                                </m:e>
                              </m:acc>
                            </m:sub>
                          </m:sSub>
                        </m:den>
                      </m:f>
                    </m:oMath>
                  </m:oMathPara>
                </a14:m>
                <a:endParaRPr lang="en-US" sz="2400" b="0" dirty="0">
                  <a:solidFill>
                    <a:schemeClr val="accent2"/>
                  </a:solidFill>
                </a:endParaRPr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E9DEBC10-08FC-E71D-D6AE-C7606A9D894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3361" y="4159332"/>
                <a:ext cx="1649554" cy="815480"/>
              </a:xfrm>
              <a:prstGeom prst="rect">
                <a:avLst/>
              </a:prstGeom>
              <a:blipFill>
                <a:blip r:embed="rId3"/>
                <a:stretch>
                  <a:fillRect l="-1527" t="-10769" r="-763" b="-769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043207314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A655A30C-F636-10A7-F6E1-DBD2FD1D26D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1192" y="2180496"/>
            <a:ext cx="11029615" cy="4258011"/>
          </a:xfrm>
        </p:spPr>
        <p:txBody>
          <a:bodyPr>
            <a:normAutofit/>
          </a:bodyPr>
          <a:lstStyle/>
          <a:p>
            <a:r>
              <a:rPr lang="en-US" dirty="0"/>
              <a:t>You think that people are more likely to rent a bike on a clear or cloudy day compared to misty / rain / snow. In your data, 63% of the days are clear or cloudy. What is the probability that you sample 50 days and less then half of them are clear or cloudy?</a:t>
            </a:r>
          </a:p>
          <a:p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itle 2">
                <a:extLst>
                  <a:ext uri="{FF2B5EF4-FFF2-40B4-BE49-F238E27FC236}">
                    <a16:creationId xmlns:a16="http://schemas.microsoft.com/office/drawing/2014/main" id="{EF6C08A8-2B32-2D69-2689-196A3D9690A0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/>
            <p:txBody>
              <a:bodyPr/>
              <a:lstStyle/>
              <a:p>
                <a:r>
                  <a:rPr lang="en-US" dirty="0"/>
                  <a:t>Z-Score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𝑝</m:t>
                        </m:r>
                      </m:e>
                    </m:acc>
                  </m:oMath>
                </a14:m>
                <a:endParaRPr lang="en-US" dirty="0"/>
              </a:p>
            </p:txBody>
          </p:sp>
        </mc:Choice>
        <mc:Fallback xmlns="">
          <p:sp>
            <p:nvSpPr>
              <p:cNvPr id="3" name="Title 2">
                <a:extLst>
                  <a:ext uri="{FF2B5EF4-FFF2-40B4-BE49-F238E27FC236}">
                    <a16:creationId xmlns:a16="http://schemas.microsoft.com/office/drawing/2014/main" id="{EF6C08A8-2B32-2D69-2689-196A3D9690A0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>
                <a:blip r:embed="rId2"/>
                <a:stretch>
                  <a:fillRect l="-1149" b="-1772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E9DEBC10-08FC-E71D-D6AE-C7606A9D894C}"/>
                  </a:ext>
                </a:extLst>
              </p:cNvPr>
              <p:cNvSpPr txBox="1"/>
              <p:nvPr/>
            </p:nvSpPr>
            <p:spPr>
              <a:xfrm>
                <a:off x="1013361" y="4159332"/>
                <a:ext cx="3422732" cy="1171796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  <m:t>𝑧</m:t>
                          </m:r>
                        </m:e>
                        <m:sub>
                          <m:acc>
                            <m:accPr>
                              <m:chr m:val="̂"/>
                              <m:ctrlPr>
                                <a:rPr lang="en-US" sz="24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sz="24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</a:rPr>
                                <m:t>𝑝</m:t>
                              </m:r>
                            </m:e>
                          </m:acc>
                        </m:sub>
                      </m:sSub>
                      <m:r>
                        <a:rPr lang="en-US" sz="24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24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acc>
                            <m:accPr>
                              <m:chr m:val="̂"/>
                              <m:ctrlPr>
                                <a:rPr lang="en-US" sz="24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sz="24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</a:rPr>
                                <m:t>𝑝</m:t>
                              </m:r>
                            </m:e>
                          </m:acc>
                          <m:r>
                            <a:rPr lang="en-US" sz="24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sSub>
                            <m:sSubPr>
                              <m:ctrlPr>
                                <a:rPr lang="en-US" sz="24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</a:rPr>
                                <m:t>𝜇</m:t>
                              </m:r>
                            </m:e>
                            <m:sub>
                              <m:acc>
                                <m:accPr>
                                  <m:chr m:val="̂"/>
                                  <m:ctrlPr>
                                    <a:rPr lang="en-US" sz="2400" b="0" i="1" smtClean="0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en-US" sz="2400" b="0" i="1" smtClean="0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</a:rPr>
                                    <m:t>𝑝</m:t>
                                  </m:r>
                                </m:e>
                              </m:acc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en-US" sz="24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</a:rPr>
                                <m:t>𝜎</m:t>
                              </m:r>
                            </m:e>
                            <m:sub>
                              <m:acc>
                                <m:accPr>
                                  <m:chr m:val="̂"/>
                                  <m:ctrlPr>
                                    <a:rPr lang="en-US" sz="2400" b="0" i="1" smtClean="0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en-US" sz="2400" b="0" i="1" smtClean="0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</a:rPr>
                                    <m:t>𝑝</m:t>
                                  </m:r>
                                </m:e>
                              </m:acc>
                            </m:sub>
                          </m:sSub>
                        </m:den>
                      </m:f>
                      <m:r>
                        <a:rPr lang="en-US" sz="24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24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acc>
                            <m:accPr>
                              <m:chr m:val="̂"/>
                              <m:ctrlPr>
                                <a:rPr lang="en-US" sz="24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sz="24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</a:rPr>
                                <m:t>𝑝</m:t>
                              </m:r>
                            </m:e>
                          </m:acc>
                          <m:r>
                            <a:rPr lang="en-US" sz="24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sz="24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  <m:t>𝑝</m:t>
                          </m:r>
                        </m:num>
                        <m:den>
                          <m:rad>
                            <m:radPr>
                              <m:degHide m:val="on"/>
                              <m:ctrlPr>
                                <a:rPr lang="en-US" sz="24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f>
                                <m:fPr>
                                  <m:ctrlPr>
                                    <a:rPr lang="en-US" sz="2400" b="0" i="1" smtClean="0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sz="2400" b="0" i="1" smtClean="0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</a:rPr>
                                    <m:t>𝑝</m:t>
                                  </m:r>
                                  <m:d>
                                    <m:dPr>
                                      <m:ctrlPr>
                                        <a:rPr lang="en-US" sz="2400" b="0" i="1" smtClean="0">
                                          <a:solidFill>
                                            <a:schemeClr val="accent2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en-US" sz="2400" b="0" i="1" smtClean="0">
                                          <a:solidFill>
                                            <a:schemeClr val="accent2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1−</m:t>
                                      </m:r>
                                      <m:r>
                                        <a:rPr lang="en-US" sz="2400" b="0" i="1" smtClean="0">
                                          <a:solidFill>
                                            <a:schemeClr val="accent2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𝑝</m:t>
                                      </m:r>
                                    </m:e>
                                  </m:d>
                                </m:num>
                                <m:den>
                                  <m:r>
                                    <a:rPr lang="en-US" sz="2400" b="0" i="1" smtClean="0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</a:rPr>
                                    <m:t>𝑛</m:t>
                                  </m:r>
                                </m:den>
                              </m:f>
                            </m:e>
                          </m:rad>
                        </m:den>
                      </m:f>
                    </m:oMath>
                  </m:oMathPara>
                </a14:m>
                <a:endParaRPr lang="en-US" sz="2400" b="0" dirty="0">
                  <a:solidFill>
                    <a:schemeClr val="accent2"/>
                  </a:solidFill>
                </a:endParaRPr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E9DEBC10-08FC-E71D-D6AE-C7606A9D894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3361" y="4159332"/>
                <a:ext cx="3422732" cy="1171796"/>
              </a:xfrm>
              <a:prstGeom prst="rect">
                <a:avLst/>
              </a:prstGeom>
              <a:blipFill>
                <a:blip r:embed="rId3"/>
                <a:stretch>
                  <a:fillRect l="-369" t="-744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580206221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A655A30C-F636-10A7-F6E1-DBD2FD1D26D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1192" y="2180496"/>
            <a:ext cx="11029615" cy="4258011"/>
          </a:xfrm>
        </p:spPr>
        <p:txBody>
          <a:bodyPr>
            <a:normAutofit/>
          </a:bodyPr>
          <a:lstStyle/>
          <a:p>
            <a:r>
              <a:rPr lang="en-US" dirty="0"/>
              <a:t>You think that people are more likely to rent a bike on a clear or cloudy day compared to misty / rain / snow. In your data, 63% of the days are clear or cloudy. What is the probability that you sample 50 days and less then half of them are clear or cloudy?</a:t>
            </a:r>
          </a:p>
          <a:p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itle 2">
                <a:extLst>
                  <a:ext uri="{FF2B5EF4-FFF2-40B4-BE49-F238E27FC236}">
                    <a16:creationId xmlns:a16="http://schemas.microsoft.com/office/drawing/2014/main" id="{EF6C08A8-2B32-2D69-2689-196A3D9690A0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/>
            <p:txBody>
              <a:bodyPr/>
              <a:lstStyle/>
              <a:p>
                <a:r>
                  <a:rPr lang="en-US" dirty="0"/>
                  <a:t>Z-Score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𝑝</m:t>
                        </m:r>
                      </m:e>
                    </m:acc>
                  </m:oMath>
                </a14:m>
                <a:endParaRPr lang="en-US" dirty="0"/>
              </a:p>
            </p:txBody>
          </p:sp>
        </mc:Choice>
        <mc:Fallback xmlns="">
          <p:sp>
            <p:nvSpPr>
              <p:cNvPr id="3" name="Title 2">
                <a:extLst>
                  <a:ext uri="{FF2B5EF4-FFF2-40B4-BE49-F238E27FC236}">
                    <a16:creationId xmlns:a16="http://schemas.microsoft.com/office/drawing/2014/main" id="{EF6C08A8-2B32-2D69-2689-196A3D9690A0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>
                <a:blip r:embed="rId2"/>
                <a:stretch>
                  <a:fillRect l="-1149" b="-1772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E9DEBC10-08FC-E71D-D6AE-C7606A9D894C}"/>
                  </a:ext>
                </a:extLst>
              </p:cNvPr>
              <p:cNvSpPr txBox="1"/>
              <p:nvPr/>
            </p:nvSpPr>
            <p:spPr>
              <a:xfrm>
                <a:off x="1013361" y="4159332"/>
                <a:ext cx="8393195" cy="1171796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  <m:t>𝑧</m:t>
                          </m:r>
                        </m:e>
                        <m:sub>
                          <m:acc>
                            <m:accPr>
                              <m:chr m:val="̂"/>
                              <m:ctrlPr>
                                <a:rPr lang="en-US" sz="24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sz="24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</a:rPr>
                                <m:t>𝑝</m:t>
                              </m:r>
                            </m:e>
                          </m:acc>
                        </m:sub>
                      </m:sSub>
                      <m:r>
                        <a:rPr lang="en-US" sz="24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24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acc>
                            <m:accPr>
                              <m:chr m:val="̂"/>
                              <m:ctrlPr>
                                <a:rPr lang="en-US" sz="24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sz="24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</a:rPr>
                                <m:t>𝑝</m:t>
                              </m:r>
                            </m:e>
                          </m:acc>
                          <m:r>
                            <a:rPr lang="en-US" sz="24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sSub>
                            <m:sSubPr>
                              <m:ctrlPr>
                                <a:rPr lang="en-US" sz="24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</a:rPr>
                                <m:t>𝜇</m:t>
                              </m:r>
                            </m:e>
                            <m:sub>
                              <m:acc>
                                <m:accPr>
                                  <m:chr m:val="̂"/>
                                  <m:ctrlPr>
                                    <a:rPr lang="en-US" sz="2400" b="0" i="1" smtClean="0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en-US" sz="2400" b="0" i="1" smtClean="0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</a:rPr>
                                    <m:t>𝑝</m:t>
                                  </m:r>
                                </m:e>
                              </m:acc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en-US" sz="24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</a:rPr>
                                <m:t>𝜎</m:t>
                              </m:r>
                            </m:e>
                            <m:sub>
                              <m:acc>
                                <m:accPr>
                                  <m:chr m:val="̂"/>
                                  <m:ctrlPr>
                                    <a:rPr lang="en-US" sz="2400" b="0" i="1" smtClean="0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en-US" sz="2400" b="0" i="1" smtClean="0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</a:rPr>
                                    <m:t>𝑝</m:t>
                                  </m:r>
                                </m:e>
                              </m:acc>
                            </m:sub>
                          </m:sSub>
                        </m:den>
                      </m:f>
                      <m:r>
                        <a:rPr lang="en-US" sz="24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24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acc>
                            <m:accPr>
                              <m:chr m:val="̂"/>
                              <m:ctrlPr>
                                <a:rPr lang="en-US" sz="24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sz="24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</a:rPr>
                                <m:t>𝑝</m:t>
                              </m:r>
                            </m:e>
                          </m:acc>
                          <m:r>
                            <a:rPr lang="en-US" sz="24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sz="24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  <m:t>𝑝</m:t>
                          </m:r>
                        </m:num>
                        <m:den>
                          <m:rad>
                            <m:radPr>
                              <m:degHide m:val="on"/>
                              <m:ctrlPr>
                                <a:rPr lang="en-US" sz="24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f>
                                <m:fPr>
                                  <m:ctrlPr>
                                    <a:rPr lang="en-US" sz="2400" b="0" i="1" smtClean="0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sz="2400" b="0" i="1" smtClean="0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</a:rPr>
                                    <m:t>𝑝</m:t>
                                  </m:r>
                                  <m:d>
                                    <m:dPr>
                                      <m:ctrlPr>
                                        <a:rPr lang="en-US" sz="2400" b="0" i="1" smtClean="0">
                                          <a:solidFill>
                                            <a:schemeClr val="accent2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en-US" sz="2400" b="0" i="1" smtClean="0">
                                          <a:solidFill>
                                            <a:schemeClr val="accent2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1−</m:t>
                                      </m:r>
                                      <m:r>
                                        <a:rPr lang="en-US" sz="2400" b="0" i="1" smtClean="0">
                                          <a:solidFill>
                                            <a:schemeClr val="accent2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𝑝</m:t>
                                      </m:r>
                                    </m:e>
                                  </m:d>
                                </m:num>
                                <m:den>
                                  <m:r>
                                    <a:rPr lang="en-US" sz="2400" b="0" i="1" smtClean="0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</a:rPr>
                                    <m:t>𝑛</m:t>
                                  </m:r>
                                </m:den>
                              </m:f>
                            </m:e>
                          </m:rad>
                        </m:den>
                      </m:f>
                      <m:r>
                        <a:rPr lang="en-US" sz="24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24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4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  <m:t>0.50−0.63</m:t>
                          </m:r>
                        </m:num>
                        <m:den>
                          <m:rad>
                            <m:radPr>
                              <m:degHide m:val="on"/>
                              <m:ctrlPr>
                                <a:rPr lang="en-US" sz="24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f>
                                <m:fPr>
                                  <m:ctrlPr>
                                    <a:rPr lang="en-US" sz="2400" b="0" i="1" smtClean="0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sz="2400" b="0" i="1" smtClean="0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</a:rPr>
                                    <m:t>0.63</m:t>
                                  </m:r>
                                  <m:d>
                                    <m:dPr>
                                      <m:ctrlPr>
                                        <a:rPr lang="en-US" sz="2400" b="0" i="1" smtClean="0">
                                          <a:solidFill>
                                            <a:schemeClr val="accent2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en-US" sz="2400" b="0" i="1" smtClean="0">
                                          <a:solidFill>
                                            <a:schemeClr val="accent2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1−0.63</m:t>
                                      </m:r>
                                    </m:e>
                                  </m:d>
                                </m:num>
                                <m:den>
                                  <m:r>
                                    <a:rPr lang="en-US" sz="2400" b="0" i="1" smtClean="0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</a:rPr>
                                    <m:t>50</m:t>
                                  </m:r>
                                </m:den>
                              </m:f>
                            </m:e>
                          </m:rad>
                        </m:den>
                      </m:f>
                      <m:r>
                        <a:rPr lang="en-US" sz="24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24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4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  <m:t>−0.13</m:t>
                          </m:r>
                        </m:num>
                        <m:den>
                          <m:r>
                            <a:rPr lang="en-US" sz="24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  <m:t>0.068</m:t>
                          </m:r>
                        </m:den>
                      </m:f>
                      <m:r>
                        <a:rPr lang="en-US" sz="24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=−1.91</m:t>
                      </m:r>
                    </m:oMath>
                  </m:oMathPara>
                </a14:m>
                <a:endParaRPr lang="en-US" sz="2400" b="0" dirty="0">
                  <a:solidFill>
                    <a:schemeClr val="accent2"/>
                  </a:solidFill>
                </a:endParaRPr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E9DEBC10-08FC-E71D-D6AE-C7606A9D894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3361" y="4159332"/>
                <a:ext cx="8393195" cy="1171796"/>
              </a:xfrm>
              <a:prstGeom prst="rect">
                <a:avLst/>
              </a:prstGeom>
              <a:blipFill>
                <a:blip r:embed="rId3"/>
                <a:stretch>
                  <a:fillRect t="-7447" r="-302" b="-425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FE0F7FF8-9CC5-80CE-1F28-E59A0F9FAFD1}"/>
                  </a:ext>
                </a:extLst>
              </p:cNvPr>
              <p:cNvSpPr txBox="1"/>
              <p:nvPr/>
            </p:nvSpPr>
            <p:spPr>
              <a:xfrm>
                <a:off x="1028146" y="5534941"/>
                <a:ext cx="3373424" cy="42428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𝑃</m:t>
                      </m:r>
                      <m:d>
                        <m:dPr>
                          <m:ctrlPr>
                            <a:rPr lang="en-US" sz="24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sz="24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</a:rPr>
                                <m:t>𝑧</m:t>
                              </m:r>
                            </m:e>
                            <m:sub>
                              <m:acc>
                                <m:accPr>
                                  <m:chr m:val="̂"/>
                                  <m:ctrlPr>
                                    <a:rPr lang="en-US" sz="2400" b="0" i="1" smtClean="0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en-US" sz="2400" b="0" i="1" smtClean="0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</a:rPr>
                                    <m:t>𝑝</m:t>
                                  </m:r>
                                </m:e>
                              </m:acc>
                            </m:sub>
                          </m:sSub>
                          <m:r>
                            <a:rPr lang="en-US" sz="24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  <m:t>≤−1.91</m:t>
                          </m:r>
                        </m:e>
                      </m:d>
                      <m:r>
                        <a:rPr lang="en-US" sz="24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=0.0281</m:t>
                      </m:r>
                    </m:oMath>
                  </m:oMathPara>
                </a14:m>
                <a:endParaRPr lang="en-US" dirty="0">
                  <a:solidFill>
                    <a:schemeClr val="accent2"/>
                  </a:solidFill>
                </a:endParaRPr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FE0F7FF8-9CC5-80CE-1F28-E59A0F9FAFD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28146" y="5534941"/>
                <a:ext cx="3373424" cy="424283"/>
              </a:xfrm>
              <a:prstGeom prst="rect">
                <a:avLst/>
              </a:prstGeom>
              <a:blipFill>
                <a:blip r:embed="rId4"/>
                <a:stretch>
                  <a:fillRect l="-1504" r="-1504" b="-1714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544578179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A655A30C-F636-10A7-F6E1-DBD2FD1D26D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1192" y="2180496"/>
            <a:ext cx="11029615" cy="4258011"/>
          </a:xfrm>
        </p:spPr>
        <p:txBody>
          <a:bodyPr>
            <a:normAutofit/>
          </a:bodyPr>
          <a:lstStyle/>
          <a:p>
            <a:r>
              <a:rPr lang="en-US" dirty="0"/>
              <a:t>You think that people are more likely to rent a bike on a clear or cloudy day compared to misty / rain / snow. In your data, 63% of the days are clear or cloudy. What is the probability that you sample 50 days and less then half of them are clear or cloudy?</a:t>
            </a:r>
          </a:p>
          <a:p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itle 2">
                <a:extLst>
                  <a:ext uri="{FF2B5EF4-FFF2-40B4-BE49-F238E27FC236}">
                    <a16:creationId xmlns:a16="http://schemas.microsoft.com/office/drawing/2014/main" id="{EF6C08A8-2B32-2D69-2689-196A3D9690A0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/>
            <p:txBody>
              <a:bodyPr/>
              <a:lstStyle/>
              <a:p>
                <a:r>
                  <a:rPr lang="en-US" dirty="0"/>
                  <a:t>Z-Score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𝑝</m:t>
                        </m:r>
                      </m:e>
                    </m:acc>
                  </m:oMath>
                </a14:m>
                <a:endParaRPr lang="en-US" dirty="0"/>
              </a:p>
            </p:txBody>
          </p:sp>
        </mc:Choice>
        <mc:Fallback xmlns="">
          <p:sp>
            <p:nvSpPr>
              <p:cNvPr id="3" name="Title 2">
                <a:extLst>
                  <a:ext uri="{FF2B5EF4-FFF2-40B4-BE49-F238E27FC236}">
                    <a16:creationId xmlns:a16="http://schemas.microsoft.com/office/drawing/2014/main" id="{EF6C08A8-2B32-2D69-2689-196A3D9690A0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>
                <a:blip r:embed="rId2"/>
                <a:stretch>
                  <a:fillRect l="-1149" b="-1772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57D205FD-D032-65AA-E901-52B3D21D6E70}"/>
              </a:ext>
            </a:extLst>
          </p:cNvPr>
          <p:cNvCxnSpPr/>
          <p:nvPr/>
        </p:nvCxnSpPr>
        <p:spPr>
          <a:xfrm>
            <a:off x="2669969" y="6426407"/>
            <a:ext cx="6477000" cy="0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7F3DF6E0-A2D8-A657-8AEE-EEA8590879A5}"/>
                  </a:ext>
                </a:extLst>
              </p:cNvPr>
              <p:cNvSpPr txBox="1"/>
              <p:nvPr/>
            </p:nvSpPr>
            <p:spPr>
              <a:xfrm>
                <a:off x="5598773" y="6450116"/>
                <a:ext cx="657231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0.63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7F3DF6E0-A2D8-A657-8AEE-EEA8590879A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98773" y="6450116"/>
                <a:ext cx="657231" cy="369332"/>
              </a:xfrm>
              <a:prstGeom prst="rect">
                <a:avLst/>
              </a:prstGeom>
              <a:blipFill>
                <a:blip r:embed="rId3"/>
                <a:stretch>
                  <a:fillRect l="-7547" r="-9434" b="-645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B612CC71-091E-59EA-67C2-E9C628D33D94}"/>
                  </a:ext>
                </a:extLst>
              </p:cNvPr>
              <p:cNvSpPr txBox="1"/>
              <p:nvPr/>
            </p:nvSpPr>
            <p:spPr>
              <a:xfrm>
                <a:off x="6755097" y="3598308"/>
                <a:ext cx="1537665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𝜎</m:t>
                          </m:r>
                        </m:e>
                        <m:sub>
                          <m:acc>
                            <m:accPr>
                              <m:chr m:val="̅"/>
                              <m:ctrlP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</m:acc>
                        </m:sub>
                      </m:sSub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400" b="0" i="0" smtClean="0">
                          <a:latin typeface="Cambria Math" panose="02040503050406030204" pitchFamily="18" charset="0"/>
                        </a:rPr>
                        <m:t>0.068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B612CC71-091E-59EA-67C2-E9C628D33D9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55097" y="3598308"/>
                <a:ext cx="1537665" cy="369332"/>
              </a:xfrm>
              <a:prstGeom prst="rect">
                <a:avLst/>
              </a:prstGeom>
              <a:blipFill>
                <a:blip r:embed="rId4"/>
                <a:stretch>
                  <a:fillRect l="-1639" r="-4098" b="-100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18E30260-8C7F-E99A-C60C-98B9D4CE4BD1}"/>
                  </a:ext>
                </a:extLst>
              </p:cNvPr>
              <p:cNvSpPr txBox="1"/>
              <p:nvPr/>
            </p:nvSpPr>
            <p:spPr>
              <a:xfrm>
                <a:off x="4409640" y="6450116"/>
                <a:ext cx="657231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0.50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18E30260-8C7F-E99A-C60C-98B9D4CE4BD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09640" y="6450116"/>
                <a:ext cx="657231" cy="369332"/>
              </a:xfrm>
              <a:prstGeom prst="rect">
                <a:avLst/>
              </a:prstGeom>
              <a:blipFill>
                <a:blip r:embed="rId5"/>
                <a:stretch>
                  <a:fillRect l="-9615" r="-11538" b="-645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6" name="Freeform 17">
            <a:extLst>
              <a:ext uri="{FF2B5EF4-FFF2-40B4-BE49-F238E27FC236}">
                <a16:creationId xmlns:a16="http://schemas.microsoft.com/office/drawing/2014/main" id="{5C40B54D-FBA8-FBC2-2879-7DFCF0CB280F}"/>
              </a:ext>
            </a:extLst>
          </p:cNvPr>
          <p:cNvSpPr>
            <a:spLocks/>
          </p:cNvSpPr>
          <p:nvPr/>
        </p:nvSpPr>
        <p:spPr bwMode="auto">
          <a:xfrm>
            <a:off x="3622209" y="3429000"/>
            <a:ext cx="4610360" cy="3007923"/>
          </a:xfrm>
          <a:custGeom>
            <a:avLst/>
            <a:gdLst>
              <a:gd name="T0" fmla="*/ 1441 w 2981"/>
              <a:gd name="T1" fmla="*/ 15 h 1496"/>
              <a:gd name="T2" fmla="*/ 1351 w 2981"/>
              <a:gd name="T3" fmla="*/ 84 h 1496"/>
              <a:gd name="T4" fmla="*/ 1290 w 2981"/>
              <a:gd name="T5" fmla="*/ 168 h 1496"/>
              <a:gd name="T6" fmla="*/ 1241 w 2981"/>
              <a:gd name="T7" fmla="*/ 252 h 1496"/>
              <a:gd name="T8" fmla="*/ 1197 w 2981"/>
              <a:gd name="T9" fmla="*/ 334 h 1496"/>
              <a:gd name="T10" fmla="*/ 1163 w 2981"/>
              <a:gd name="T11" fmla="*/ 408 h 1496"/>
              <a:gd name="T12" fmla="*/ 1123 w 2981"/>
              <a:gd name="T13" fmla="*/ 505 h 1496"/>
              <a:gd name="T14" fmla="*/ 1087 w 2981"/>
              <a:gd name="T15" fmla="*/ 590 h 1496"/>
              <a:gd name="T16" fmla="*/ 1053 w 2981"/>
              <a:gd name="T17" fmla="*/ 674 h 1496"/>
              <a:gd name="T18" fmla="*/ 1023 w 2981"/>
              <a:gd name="T19" fmla="*/ 755 h 1496"/>
              <a:gd name="T20" fmla="*/ 987 w 2981"/>
              <a:gd name="T21" fmla="*/ 846 h 1496"/>
              <a:gd name="T22" fmla="*/ 951 w 2981"/>
              <a:gd name="T23" fmla="*/ 928 h 1496"/>
              <a:gd name="T24" fmla="*/ 914 w 2981"/>
              <a:gd name="T25" fmla="*/ 1008 h 1496"/>
              <a:gd name="T26" fmla="*/ 858 w 2981"/>
              <a:gd name="T27" fmla="*/ 1100 h 1496"/>
              <a:gd name="T28" fmla="*/ 781 w 2981"/>
              <a:gd name="T29" fmla="*/ 1190 h 1496"/>
              <a:gd name="T30" fmla="*/ 709 w 2981"/>
              <a:gd name="T31" fmla="*/ 1253 h 1496"/>
              <a:gd name="T32" fmla="*/ 606 w 2981"/>
              <a:gd name="T33" fmla="*/ 1316 h 1496"/>
              <a:gd name="T34" fmla="*/ 508 w 2981"/>
              <a:gd name="T35" fmla="*/ 1357 h 1496"/>
              <a:gd name="T36" fmla="*/ 401 w 2981"/>
              <a:gd name="T37" fmla="*/ 1390 h 1496"/>
              <a:gd name="T38" fmla="*/ 312 w 2981"/>
              <a:gd name="T39" fmla="*/ 1415 h 1496"/>
              <a:gd name="T40" fmla="*/ 190 w 2981"/>
              <a:gd name="T41" fmla="*/ 1441 h 1496"/>
              <a:gd name="T42" fmla="*/ 94 w 2981"/>
              <a:gd name="T43" fmla="*/ 1461 h 1496"/>
              <a:gd name="T44" fmla="*/ 2981 w 2981"/>
              <a:gd name="T45" fmla="*/ 1496 h 1496"/>
              <a:gd name="T46" fmla="*/ 2849 w 2981"/>
              <a:gd name="T47" fmla="*/ 1461 h 1496"/>
              <a:gd name="T48" fmla="*/ 2786 w 2981"/>
              <a:gd name="T49" fmla="*/ 1448 h 1496"/>
              <a:gd name="T50" fmla="*/ 2647 w 2981"/>
              <a:gd name="T51" fmla="*/ 1410 h 1496"/>
              <a:gd name="T52" fmla="*/ 2521 w 2981"/>
              <a:gd name="T53" fmla="*/ 1367 h 1496"/>
              <a:gd name="T54" fmla="*/ 2394 w 2981"/>
              <a:gd name="T55" fmla="*/ 1314 h 1496"/>
              <a:gd name="T56" fmla="*/ 2358 w 2981"/>
              <a:gd name="T57" fmla="*/ 1293 h 1496"/>
              <a:gd name="T58" fmla="*/ 2279 w 2981"/>
              <a:gd name="T59" fmla="*/ 1237 h 1496"/>
              <a:gd name="T60" fmla="*/ 2213 w 2981"/>
              <a:gd name="T61" fmla="*/ 1168 h 1496"/>
              <a:gd name="T62" fmla="*/ 2144 w 2981"/>
              <a:gd name="T63" fmla="*/ 1078 h 1496"/>
              <a:gd name="T64" fmla="*/ 2102 w 2981"/>
              <a:gd name="T65" fmla="*/ 1011 h 1496"/>
              <a:gd name="T66" fmla="*/ 2066 w 2981"/>
              <a:gd name="T67" fmla="*/ 931 h 1496"/>
              <a:gd name="T68" fmla="*/ 2037 w 2981"/>
              <a:gd name="T69" fmla="*/ 861 h 1496"/>
              <a:gd name="T70" fmla="*/ 2008 w 2981"/>
              <a:gd name="T71" fmla="*/ 791 h 1496"/>
              <a:gd name="T72" fmla="*/ 1967 w 2981"/>
              <a:gd name="T73" fmla="*/ 697 h 1496"/>
              <a:gd name="T74" fmla="*/ 1928 w 2981"/>
              <a:gd name="T75" fmla="*/ 608 h 1496"/>
              <a:gd name="T76" fmla="*/ 1882 w 2981"/>
              <a:gd name="T77" fmla="*/ 507 h 1496"/>
              <a:gd name="T78" fmla="*/ 1838 w 2981"/>
              <a:gd name="T79" fmla="*/ 411 h 1496"/>
              <a:gd name="T80" fmla="*/ 1794 w 2981"/>
              <a:gd name="T81" fmla="*/ 320 h 1496"/>
              <a:gd name="T82" fmla="*/ 1762 w 2981"/>
              <a:gd name="T83" fmla="*/ 259 h 1496"/>
              <a:gd name="T84" fmla="*/ 1727 w 2981"/>
              <a:gd name="T85" fmla="*/ 191 h 1496"/>
              <a:gd name="T86" fmla="*/ 1696 w 2981"/>
              <a:gd name="T87" fmla="*/ 146 h 1496"/>
              <a:gd name="T88" fmla="*/ 1676 w 2981"/>
              <a:gd name="T89" fmla="*/ 121 h 1496"/>
              <a:gd name="T90" fmla="*/ 1642 w 2981"/>
              <a:gd name="T91" fmla="*/ 80 h 1496"/>
              <a:gd name="T92" fmla="*/ 1598 w 2981"/>
              <a:gd name="T93" fmla="*/ 38 h 1496"/>
              <a:gd name="T94" fmla="*/ 1533 w 2981"/>
              <a:gd name="T95" fmla="*/ 5 h 149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</a:cxnLst>
            <a:rect l="0" t="0" r="r" b="b"/>
            <a:pathLst>
              <a:path w="2981" h="1496">
                <a:moveTo>
                  <a:pt x="1503" y="0"/>
                </a:moveTo>
                <a:lnTo>
                  <a:pt x="1474" y="7"/>
                </a:lnTo>
                <a:lnTo>
                  <a:pt x="1441" y="15"/>
                </a:lnTo>
                <a:lnTo>
                  <a:pt x="1406" y="34"/>
                </a:lnTo>
                <a:lnTo>
                  <a:pt x="1377" y="58"/>
                </a:lnTo>
                <a:lnTo>
                  <a:pt x="1351" y="84"/>
                </a:lnTo>
                <a:lnTo>
                  <a:pt x="1329" y="109"/>
                </a:lnTo>
                <a:lnTo>
                  <a:pt x="1311" y="135"/>
                </a:lnTo>
                <a:lnTo>
                  <a:pt x="1290" y="168"/>
                </a:lnTo>
                <a:lnTo>
                  <a:pt x="1276" y="190"/>
                </a:lnTo>
                <a:lnTo>
                  <a:pt x="1258" y="223"/>
                </a:lnTo>
                <a:lnTo>
                  <a:pt x="1241" y="252"/>
                </a:lnTo>
                <a:lnTo>
                  <a:pt x="1222" y="285"/>
                </a:lnTo>
                <a:lnTo>
                  <a:pt x="1211" y="307"/>
                </a:lnTo>
                <a:lnTo>
                  <a:pt x="1197" y="334"/>
                </a:lnTo>
                <a:lnTo>
                  <a:pt x="1186" y="360"/>
                </a:lnTo>
                <a:lnTo>
                  <a:pt x="1175" y="383"/>
                </a:lnTo>
                <a:lnTo>
                  <a:pt x="1163" y="408"/>
                </a:lnTo>
                <a:lnTo>
                  <a:pt x="1151" y="439"/>
                </a:lnTo>
                <a:lnTo>
                  <a:pt x="1136" y="476"/>
                </a:lnTo>
                <a:lnTo>
                  <a:pt x="1123" y="505"/>
                </a:lnTo>
                <a:lnTo>
                  <a:pt x="1114" y="526"/>
                </a:lnTo>
                <a:lnTo>
                  <a:pt x="1099" y="558"/>
                </a:lnTo>
                <a:lnTo>
                  <a:pt x="1087" y="590"/>
                </a:lnTo>
                <a:lnTo>
                  <a:pt x="1077" y="612"/>
                </a:lnTo>
                <a:lnTo>
                  <a:pt x="1063" y="646"/>
                </a:lnTo>
                <a:lnTo>
                  <a:pt x="1053" y="674"/>
                </a:lnTo>
                <a:lnTo>
                  <a:pt x="1043" y="701"/>
                </a:lnTo>
                <a:lnTo>
                  <a:pt x="1033" y="728"/>
                </a:lnTo>
                <a:lnTo>
                  <a:pt x="1023" y="755"/>
                </a:lnTo>
                <a:lnTo>
                  <a:pt x="1013" y="781"/>
                </a:lnTo>
                <a:lnTo>
                  <a:pt x="1002" y="809"/>
                </a:lnTo>
                <a:lnTo>
                  <a:pt x="987" y="846"/>
                </a:lnTo>
                <a:lnTo>
                  <a:pt x="972" y="881"/>
                </a:lnTo>
                <a:lnTo>
                  <a:pt x="962" y="904"/>
                </a:lnTo>
                <a:lnTo>
                  <a:pt x="951" y="928"/>
                </a:lnTo>
                <a:lnTo>
                  <a:pt x="941" y="953"/>
                </a:lnTo>
                <a:lnTo>
                  <a:pt x="930" y="977"/>
                </a:lnTo>
                <a:lnTo>
                  <a:pt x="914" y="1008"/>
                </a:lnTo>
                <a:lnTo>
                  <a:pt x="898" y="1040"/>
                </a:lnTo>
                <a:lnTo>
                  <a:pt x="879" y="1070"/>
                </a:lnTo>
                <a:lnTo>
                  <a:pt x="858" y="1100"/>
                </a:lnTo>
                <a:lnTo>
                  <a:pt x="836" y="1130"/>
                </a:lnTo>
                <a:lnTo>
                  <a:pt x="810" y="1158"/>
                </a:lnTo>
                <a:lnTo>
                  <a:pt x="781" y="1190"/>
                </a:lnTo>
                <a:lnTo>
                  <a:pt x="761" y="1209"/>
                </a:lnTo>
                <a:lnTo>
                  <a:pt x="737" y="1230"/>
                </a:lnTo>
                <a:lnTo>
                  <a:pt x="709" y="1253"/>
                </a:lnTo>
                <a:lnTo>
                  <a:pt x="686" y="1269"/>
                </a:lnTo>
                <a:lnTo>
                  <a:pt x="654" y="1289"/>
                </a:lnTo>
                <a:lnTo>
                  <a:pt x="606" y="1316"/>
                </a:lnTo>
                <a:lnTo>
                  <a:pt x="566" y="1334"/>
                </a:lnTo>
                <a:lnTo>
                  <a:pt x="536" y="1345"/>
                </a:lnTo>
                <a:lnTo>
                  <a:pt x="508" y="1357"/>
                </a:lnTo>
                <a:lnTo>
                  <a:pt x="473" y="1370"/>
                </a:lnTo>
                <a:lnTo>
                  <a:pt x="437" y="1381"/>
                </a:lnTo>
                <a:lnTo>
                  <a:pt x="401" y="1390"/>
                </a:lnTo>
                <a:lnTo>
                  <a:pt x="374" y="1398"/>
                </a:lnTo>
                <a:lnTo>
                  <a:pt x="341" y="1407"/>
                </a:lnTo>
                <a:lnTo>
                  <a:pt x="312" y="1415"/>
                </a:lnTo>
                <a:lnTo>
                  <a:pt x="274" y="1423"/>
                </a:lnTo>
                <a:lnTo>
                  <a:pt x="230" y="1433"/>
                </a:lnTo>
                <a:lnTo>
                  <a:pt x="190" y="1441"/>
                </a:lnTo>
                <a:lnTo>
                  <a:pt x="160" y="1448"/>
                </a:lnTo>
                <a:lnTo>
                  <a:pt x="131" y="1454"/>
                </a:lnTo>
                <a:lnTo>
                  <a:pt x="94" y="1461"/>
                </a:lnTo>
                <a:lnTo>
                  <a:pt x="51" y="1473"/>
                </a:lnTo>
                <a:lnTo>
                  <a:pt x="0" y="1494"/>
                </a:lnTo>
                <a:lnTo>
                  <a:pt x="2981" y="1496"/>
                </a:lnTo>
                <a:lnTo>
                  <a:pt x="2933" y="1478"/>
                </a:lnTo>
                <a:lnTo>
                  <a:pt x="2883" y="1467"/>
                </a:lnTo>
                <a:lnTo>
                  <a:pt x="2849" y="1461"/>
                </a:lnTo>
                <a:lnTo>
                  <a:pt x="2809" y="1453"/>
                </a:lnTo>
                <a:lnTo>
                  <a:pt x="2761" y="1441"/>
                </a:lnTo>
                <a:lnTo>
                  <a:pt x="2786" y="1448"/>
                </a:lnTo>
                <a:lnTo>
                  <a:pt x="2731" y="1433"/>
                </a:lnTo>
                <a:lnTo>
                  <a:pt x="2700" y="1425"/>
                </a:lnTo>
                <a:lnTo>
                  <a:pt x="2647" y="1410"/>
                </a:lnTo>
                <a:lnTo>
                  <a:pt x="2599" y="1394"/>
                </a:lnTo>
                <a:lnTo>
                  <a:pt x="2559" y="1380"/>
                </a:lnTo>
                <a:lnTo>
                  <a:pt x="2521" y="1367"/>
                </a:lnTo>
                <a:lnTo>
                  <a:pt x="2478" y="1352"/>
                </a:lnTo>
                <a:lnTo>
                  <a:pt x="2442" y="1337"/>
                </a:lnTo>
                <a:lnTo>
                  <a:pt x="2394" y="1314"/>
                </a:lnTo>
                <a:lnTo>
                  <a:pt x="2374" y="1302"/>
                </a:lnTo>
                <a:lnTo>
                  <a:pt x="2373" y="1302"/>
                </a:lnTo>
                <a:lnTo>
                  <a:pt x="2358" y="1293"/>
                </a:lnTo>
                <a:lnTo>
                  <a:pt x="2331" y="1278"/>
                </a:lnTo>
                <a:lnTo>
                  <a:pt x="2305" y="1259"/>
                </a:lnTo>
                <a:lnTo>
                  <a:pt x="2279" y="1237"/>
                </a:lnTo>
                <a:lnTo>
                  <a:pt x="2260" y="1219"/>
                </a:lnTo>
                <a:lnTo>
                  <a:pt x="2238" y="1198"/>
                </a:lnTo>
                <a:lnTo>
                  <a:pt x="2213" y="1168"/>
                </a:lnTo>
                <a:lnTo>
                  <a:pt x="2188" y="1137"/>
                </a:lnTo>
                <a:lnTo>
                  <a:pt x="2167" y="1108"/>
                </a:lnTo>
                <a:lnTo>
                  <a:pt x="2144" y="1078"/>
                </a:lnTo>
                <a:lnTo>
                  <a:pt x="2129" y="1053"/>
                </a:lnTo>
                <a:lnTo>
                  <a:pt x="2115" y="1033"/>
                </a:lnTo>
                <a:lnTo>
                  <a:pt x="2102" y="1011"/>
                </a:lnTo>
                <a:lnTo>
                  <a:pt x="2089" y="986"/>
                </a:lnTo>
                <a:lnTo>
                  <a:pt x="2077" y="959"/>
                </a:lnTo>
                <a:lnTo>
                  <a:pt x="2066" y="931"/>
                </a:lnTo>
                <a:lnTo>
                  <a:pt x="2055" y="902"/>
                </a:lnTo>
                <a:lnTo>
                  <a:pt x="2046" y="883"/>
                </a:lnTo>
                <a:lnTo>
                  <a:pt x="2037" y="861"/>
                </a:lnTo>
                <a:lnTo>
                  <a:pt x="2028" y="839"/>
                </a:lnTo>
                <a:lnTo>
                  <a:pt x="2018" y="818"/>
                </a:lnTo>
                <a:lnTo>
                  <a:pt x="2008" y="791"/>
                </a:lnTo>
                <a:lnTo>
                  <a:pt x="1996" y="763"/>
                </a:lnTo>
                <a:lnTo>
                  <a:pt x="1981" y="725"/>
                </a:lnTo>
                <a:lnTo>
                  <a:pt x="1967" y="697"/>
                </a:lnTo>
                <a:lnTo>
                  <a:pt x="1952" y="667"/>
                </a:lnTo>
                <a:lnTo>
                  <a:pt x="1938" y="634"/>
                </a:lnTo>
                <a:lnTo>
                  <a:pt x="1928" y="608"/>
                </a:lnTo>
                <a:lnTo>
                  <a:pt x="1914" y="577"/>
                </a:lnTo>
                <a:lnTo>
                  <a:pt x="1903" y="549"/>
                </a:lnTo>
                <a:lnTo>
                  <a:pt x="1882" y="507"/>
                </a:lnTo>
                <a:lnTo>
                  <a:pt x="1866" y="468"/>
                </a:lnTo>
                <a:lnTo>
                  <a:pt x="1850" y="434"/>
                </a:lnTo>
                <a:lnTo>
                  <a:pt x="1838" y="411"/>
                </a:lnTo>
                <a:lnTo>
                  <a:pt x="1824" y="381"/>
                </a:lnTo>
                <a:lnTo>
                  <a:pt x="1807" y="346"/>
                </a:lnTo>
                <a:lnTo>
                  <a:pt x="1794" y="320"/>
                </a:lnTo>
                <a:lnTo>
                  <a:pt x="1783" y="301"/>
                </a:lnTo>
                <a:lnTo>
                  <a:pt x="1776" y="285"/>
                </a:lnTo>
                <a:lnTo>
                  <a:pt x="1762" y="259"/>
                </a:lnTo>
                <a:lnTo>
                  <a:pt x="1749" y="234"/>
                </a:lnTo>
                <a:lnTo>
                  <a:pt x="1738" y="213"/>
                </a:lnTo>
                <a:lnTo>
                  <a:pt x="1727" y="191"/>
                </a:lnTo>
                <a:lnTo>
                  <a:pt x="1714" y="172"/>
                </a:lnTo>
                <a:lnTo>
                  <a:pt x="1703" y="160"/>
                </a:lnTo>
                <a:lnTo>
                  <a:pt x="1696" y="146"/>
                </a:lnTo>
                <a:lnTo>
                  <a:pt x="1689" y="136"/>
                </a:lnTo>
                <a:lnTo>
                  <a:pt x="1681" y="126"/>
                </a:lnTo>
                <a:lnTo>
                  <a:pt x="1676" y="121"/>
                </a:lnTo>
                <a:lnTo>
                  <a:pt x="1667" y="110"/>
                </a:lnTo>
                <a:lnTo>
                  <a:pt x="1655" y="95"/>
                </a:lnTo>
                <a:lnTo>
                  <a:pt x="1642" y="80"/>
                </a:lnTo>
                <a:lnTo>
                  <a:pt x="1628" y="63"/>
                </a:lnTo>
                <a:lnTo>
                  <a:pt x="1613" y="50"/>
                </a:lnTo>
                <a:lnTo>
                  <a:pt x="1598" y="38"/>
                </a:lnTo>
                <a:lnTo>
                  <a:pt x="1582" y="25"/>
                </a:lnTo>
                <a:lnTo>
                  <a:pt x="1557" y="14"/>
                </a:lnTo>
                <a:lnTo>
                  <a:pt x="1533" y="5"/>
                </a:lnTo>
                <a:lnTo>
                  <a:pt x="1503" y="0"/>
                </a:lnTo>
              </a:path>
            </a:pathLst>
          </a:custGeom>
          <a:noFill/>
          <a:ln w="19050" cap="rnd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rgbClr val="993366">
                        <a:gamma/>
                        <a:shade val="46275"/>
                        <a:invGamma/>
                      </a:srgbClr>
                    </a:gs>
                    <a:gs pos="50000">
                      <a:srgbClr val="993366"/>
                    </a:gs>
                    <a:gs pos="100000">
                      <a:srgbClr val="993366">
                        <a:gamma/>
                        <a:shade val="46275"/>
                        <a:invGamma/>
                      </a:srgbClr>
                    </a:gs>
                  </a:gsLst>
                  <a:lin ang="0" scaled="1"/>
                </a:gra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17961" dir="2700000" algn="ctr" rotWithShape="0">
                    <a:srgbClr val="292929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CAAA7310-CCFA-295E-2998-68009530E2F7}"/>
                  </a:ext>
                </a:extLst>
              </p:cNvPr>
              <p:cNvSpPr txBox="1"/>
              <p:nvPr/>
            </p:nvSpPr>
            <p:spPr>
              <a:xfrm>
                <a:off x="2764257" y="4084275"/>
                <a:ext cx="997068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solidFill>
                            <a:schemeClr val="accent1"/>
                          </a:solidFill>
                          <a:latin typeface="Cambria Math" panose="02040503050406030204" pitchFamily="18" charset="0"/>
                        </a:rPr>
                        <m:t>0.0281</m:t>
                      </m:r>
                    </m:oMath>
                  </m:oMathPara>
                </a14:m>
                <a:endParaRPr lang="en-US" sz="2400" dirty="0">
                  <a:solidFill>
                    <a:schemeClr val="accent1"/>
                  </a:solidFill>
                </a:endParaRPr>
              </a:p>
            </p:txBody>
          </p:sp>
        </mc:Choice>
        <mc:Fallback xmlns="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CAAA7310-CCFA-295E-2998-68009530E2F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64257" y="4084275"/>
                <a:ext cx="997068" cy="369332"/>
              </a:xfrm>
              <a:prstGeom prst="rect">
                <a:avLst/>
              </a:prstGeom>
              <a:blipFill>
                <a:blip r:embed="rId6"/>
                <a:stretch>
                  <a:fillRect l="-5000" r="-5000" b="-66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5BE6534F-4CFF-FC7B-88CF-E7C3384EF296}"/>
              </a:ext>
            </a:extLst>
          </p:cNvPr>
          <p:cNvCxnSpPr>
            <a:cxnSpLocks/>
            <a:stCxn id="17" idx="2"/>
          </p:cNvCxnSpPr>
          <p:nvPr/>
        </p:nvCxnSpPr>
        <p:spPr>
          <a:xfrm>
            <a:off x="3262791" y="4453607"/>
            <a:ext cx="952949" cy="1555307"/>
          </a:xfrm>
          <a:prstGeom prst="straightConnector1">
            <a:avLst/>
          </a:prstGeom>
          <a:ln w="31750">
            <a:solidFill>
              <a:schemeClr val="accent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Freeform 18">
            <a:extLst>
              <a:ext uri="{FF2B5EF4-FFF2-40B4-BE49-F238E27FC236}">
                <a16:creationId xmlns:a16="http://schemas.microsoft.com/office/drawing/2014/main" id="{83B4095A-768A-9207-1D4C-136E6981B23E}"/>
              </a:ext>
            </a:extLst>
          </p:cNvPr>
          <p:cNvSpPr/>
          <p:nvPr/>
        </p:nvSpPr>
        <p:spPr>
          <a:xfrm>
            <a:off x="3634343" y="5927492"/>
            <a:ext cx="1103913" cy="498915"/>
          </a:xfrm>
          <a:custGeom>
            <a:avLst/>
            <a:gdLst>
              <a:gd name="connsiteX0" fmla="*/ 1103913 w 1103913"/>
              <a:gd name="connsiteY0" fmla="*/ 0 h 498915"/>
              <a:gd name="connsiteX1" fmla="*/ 1103913 w 1103913"/>
              <a:gd name="connsiteY1" fmla="*/ 498915 h 498915"/>
              <a:gd name="connsiteX2" fmla="*/ 0 w 1103913"/>
              <a:gd name="connsiteY2" fmla="*/ 498915 h 498915"/>
              <a:gd name="connsiteX3" fmla="*/ 66743 w 1103913"/>
              <a:gd name="connsiteY3" fmla="*/ 463186 h 498915"/>
              <a:gd name="connsiteX4" fmla="*/ 133246 w 1103913"/>
              <a:gd name="connsiteY4" fmla="*/ 439059 h 498915"/>
              <a:gd name="connsiteX5" fmla="*/ 190469 w 1103913"/>
              <a:gd name="connsiteY5" fmla="*/ 424984 h 498915"/>
              <a:gd name="connsiteX6" fmla="*/ 235320 w 1103913"/>
              <a:gd name="connsiteY6" fmla="*/ 412920 h 498915"/>
              <a:gd name="connsiteX7" fmla="*/ 281718 w 1103913"/>
              <a:gd name="connsiteY7" fmla="*/ 398846 h 498915"/>
              <a:gd name="connsiteX8" fmla="*/ 343581 w 1103913"/>
              <a:gd name="connsiteY8" fmla="*/ 382761 h 498915"/>
              <a:gd name="connsiteX9" fmla="*/ 411631 w 1103913"/>
              <a:gd name="connsiteY9" fmla="*/ 362654 h 498915"/>
              <a:gd name="connsiteX10" fmla="*/ 470401 w 1103913"/>
              <a:gd name="connsiteY10" fmla="*/ 346569 h 498915"/>
              <a:gd name="connsiteX11" fmla="*/ 515252 w 1103913"/>
              <a:gd name="connsiteY11" fmla="*/ 330484 h 498915"/>
              <a:gd name="connsiteX12" fmla="*/ 566289 w 1103913"/>
              <a:gd name="connsiteY12" fmla="*/ 312388 h 498915"/>
              <a:gd name="connsiteX13" fmla="*/ 608046 w 1103913"/>
              <a:gd name="connsiteY13" fmla="*/ 296303 h 498915"/>
              <a:gd name="connsiteX14" fmla="*/ 663723 w 1103913"/>
              <a:gd name="connsiteY14" fmla="*/ 278207 h 498915"/>
              <a:gd name="connsiteX15" fmla="*/ 719400 w 1103913"/>
              <a:gd name="connsiteY15" fmla="*/ 256090 h 498915"/>
              <a:gd name="connsiteX16" fmla="*/ 773531 w 1103913"/>
              <a:gd name="connsiteY16" fmla="*/ 229952 h 498915"/>
              <a:gd name="connsiteX17" fmla="*/ 816835 w 1103913"/>
              <a:gd name="connsiteY17" fmla="*/ 205824 h 498915"/>
              <a:gd name="connsiteX18" fmla="*/ 863232 w 1103913"/>
              <a:gd name="connsiteY18" fmla="*/ 183707 h 498915"/>
              <a:gd name="connsiteX19" fmla="*/ 925096 w 1103913"/>
              <a:gd name="connsiteY19" fmla="*/ 147515 h 498915"/>
              <a:gd name="connsiteX20" fmla="*/ 999332 w 1103913"/>
              <a:gd name="connsiteY20" fmla="*/ 93228 h 498915"/>
              <a:gd name="connsiteX21" fmla="*/ 1048822 w 1103913"/>
              <a:gd name="connsiteY21" fmla="*/ 53015 h 498915"/>
              <a:gd name="connsiteX22" fmla="*/ 1084394 w 1103913"/>
              <a:gd name="connsiteY22" fmla="*/ 20845 h 4989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103913" h="498915">
                <a:moveTo>
                  <a:pt x="1103913" y="0"/>
                </a:moveTo>
                <a:lnTo>
                  <a:pt x="1103913" y="498915"/>
                </a:lnTo>
                <a:lnTo>
                  <a:pt x="0" y="498915"/>
                </a:lnTo>
                <a:lnTo>
                  <a:pt x="66743" y="463186"/>
                </a:lnTo>
                <a:lnTo>
                  <a:pt x="133246" y="439059"/>
                </a:lnTo>
                <a:lnTo>
                  <a:pt x="190469" y="424984"/>
                </a:lnTo>
                <a:lnTo>
                  <a:pt x="235320" y="412920"/>
                </a:lnTo>
                <a:lnTo>
                  <a:pt x="281718" y="398846"/>
                </a:lnTo>
                <a:lnTo>
                  <a:pt x="343581" y="382761"/>
                </a:lnTo>
                <a:lnTo>
                  <a:pt x="411631" y="362654"/>
                </a:lnTo>
                <a:lnTo>
                  <a:pt x="470401" y="346569"/>
                </a:lnTo>
                <a:lnTo>
                  <a:pt x="515252" y="330484"/>
                </a:lnTo>
                <a:lnTo>
                  <a:pt x="566289" y="312388"/>
                </a:lnTo>
                <a:lnTo>
                  <a:pt x="608046" y="296303"/>
                </a:lnTo>
                <a:lnTo>
                  <a:pt x="663723" y="278207"/>
                </a:lnTo>
                <a:lnTo>
                  <a:pt x="719400" y="256090"/>
                </a:lnTo>
                <a:lnTo>
                  <a:pt x="773531" y="229952"/>
                </a:lnTo>
                <a:lnTo>
                  <a:pt x="816835" y="205824"/>
                </a:lnTo>
                <a:lnTo>
                  <a:pt x="863232" y="183707"/>
                </a:lnTo>
                <a:lnTo>
                  <a:pt x="925096" y="147515"/>
                </a:lnTo>
                <a:lnTo>
                  <a:pt x="999332" y="93228"/>
                </a:lnTo>
                <a:lnTo>
                  <a:pt x="1048822" y="53015"/>
                </a:lnTo>
                <a:lnTo>
                  <a:pt x="1084394" y="20845"/>
                </a:lnTo>
                <a:close/>
              </a:path>
            </a:pathLst>
          </a:custGeom>
          <a:solidFill>
            <a:schemeClr val="accent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7344070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F2F4C1F1-CEA7-CB4F-DBD6-785D4F200B97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US" dirty="0"/>
                  <a:t>Another typical problem would be to estimate the proportion of the population that has a certain attribute, </a:t>
                </a:r>
                <a14:m>
                  <m:oMath xmlns:m="http://schemas.openxmlformats.org/officeDocument/2006/math">
                    <m:r>
                      <a:rPr lang="en-US" b="0" i="1">
                        <a:latin typeface="Cambria Math" panose="02040503050406030204" pitchFamily="18" charset="0"/>
                      </a:rPr>
                      <m:t>𝑝</m:t>
                    </m:r>
                  </m:oMath>
                </a14:m>
                <a:r>
                  <a:rPr lang="en-US" dirty="0"/>
                  <a:t>, with the sample proportion,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b="0" i="1">
                            <a:latin typeface="Cambria Math" panose="02040503050406030204" pitchFamily="18" charset="0"/>
                          </a:rPr>
                          <m:t>𝑝</m:t>
                        </m:r>
                      </m:e>
                    </m:acc>
                  </m:oMath>
                </a14:m>
                <a:r>
                  <a:rPr lang="en-US" dirty="0"/>
                  <a:t>.</a:t>
                </a:r>
              </a:p>
              <a:p>
                <a:r>
                  <a:rPr lang="en-US" dirty="0"/>
                  <a:t>The sampling distribution of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b="0" i="1">
                            <a:latin typeface="Cambria Math" panose="02040503050406030204" pitchFamily="18" charset="0"/>
                          </a:rPr>
                          <m:t>𝑝</m:t>
                        </m:r>
                      </m:e>
                    </m:acc>
                  </m:oMath>
                </a14:m>
                <a:r>
                  <a:rPr lang="en-US" dirty="0"/>
                  <a:t> is approximately the Normal distribution whenever the sample size is large (both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𝑛𝑝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≥5</m:t>
                    </m:r>
                  </m:oMath>
                </a14:m>
                <a:r>
                  <a:rPr lang="en-US" dirty="0"/>
                  <a:t> and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𝑛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1−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𝑝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≥5</m:t>
                    </m:r>
                  </m:oMath>
                </a14:m>
                <a:r>
                  <a:rPr lang="en-US" dirty="0"/>
                  <a:t>).</a:t>
                </a:r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F2F4C1F1-CEA7-CB4F-DBD6-785D4F200B97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460" t="-1031" r="-80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Title 2">
            <a:extLst>
              <a:ext uri="{FF2B5EF4-FFF2-40B4-BE49-F238E27FC236}">
                <a16:creationId xmlns:a16="http://schemas.microsoft.com/office/drawing/2014/main" id="{0877D91C-2B0B-40AB-93E1-9EBE65BA6E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Summary</a:t>
            </a:r>
          </a:p>
        </p:txBody>
      </p:sp>
    </p:spTree>
    <p:extLst>
      <p:ext uri="{BB962C8B-B14F-4D97-AF65-F5344CB8AC3E}">
        <p14:creationId xmlns:p14="http://schemas.microsoft.com/office/powerpoint/2010/main" val="391450617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FB6D86B0-6763-2085-8D31-49DC241B93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Samples vs. Populations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9799D9C-7E78-D841-F08C-84D4E506554B}"/>
              </a:ext>
            </a:extLst>
          </p:cNvPr>
          <p:cNvSpPr txBox="1"/>
          <p:nvPr/>
        </p:nvSpPr>
        <p:spPr>
          <a:xfrm>
            <a:off x="1718601" y="2395330"/>
            <a:ext cx="611128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Population:   1,   </a:t>
            </a:r>
            <a:r>
              <a:rPr lang="en-US" sz="2400" dirty="0">
                <a:solidFill>
                  <a:schemeClr val="tx2">
                    <a:lumMod val="20000"/>
                    <a:lumOff val="80000"/>
                  </a:schemeClr>
                </a:solidFill>
              </a:rPr>
              <a:t>3,   5,   5,   7,   </a:t>
            </a:r>
            <a:r>
              <a:rPr lang="en-US" sz="2400" dirty="0"/>
              <a:t>9,   </a:t>
            </a:r>
            <a:r>
              <a:rPr lang="en-US" sz="2400" dirty="0">
                <a:solidFill>
                  <a:schemeClr val="tx2">
                    <a:lumMod val="20000"/>
                    <a:lumOff val="80000"/>
                  </a:schemeClr>
                </a:solidFill>
              </a:rPr>
              <a:t>4,   </a:t>
            </a:r>
            <a:r>
              <a:rPr lang="en-US" sz="2400" dirty="0"/>
              <a:t>6,   10,   </a:t>
            </a:r>
            <a:r>
              <a:rPr lang="en-US" sz="2400" dirty="0">
                <a:solidFill>
                  <a:schemeClr val="tx2">
                    <a:lumMod val="20000"/>
                    <a:lumOff val="80000"/>
                  </a:schemeClr>
                </a:solidFill>
              </a:rPr>
              <a:t>2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CDA9B8C3-56CB-0935-8E66-CA4D8AE65E9B}"/>
                  </a:ext>
                </a:extLst>
              </p:cNvPr>
              <p:cNvSpPr txBox="1"/>
              <p:nvPr/>
            </p:nvSpPr>
            <p:spPr>
              <a:xfrm>
                <a:off x="8967787" y="2395330"/>
                <a:ext cx="1064074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𝜇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=5.2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CDA9B8C3-56CB-0935-8E66-CA4D8AE65E9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967787" y="2395330"/>
                <a:ext cx="1064074" cy="369332"/>
              </a:xfrm>
              <a:prstGeom prst="rect">
                <a:avLst/>
              </a:prstGeom>
              <a:blipFill>
                <a:blip r:embed="rId2"/>
                <a:stretch>
                  <a:fillRect l="-5882" r="-4706" b="-2333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TextBox 1">
            <a:extLst>
              <a:ext uri="{FF2B5EF4-FFF2-40B4-BE49-F238E27FC236}">
                <a16:creationId xmlns:a16="http://schemas.microsoft.com/office/drawing/2014/main" id="{0A73E54F-1826-51A6-9962-BAA5A823BEE5}"/>
              </a:ext>
            </a:extLst>
          </p:cNvPr>
          <p:cNvSpPr txBox="1"/>
          <p:nvPr/>
        </p:nvSpPr>
        <p:spPr>
          <a:xfrm>
            <a:off x="1996897" y="3539341"/>
            <a:ext cx="323710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Sample 1:   1,   10,   6,   9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9977164A-53E1-6C4D-B011-B4ECF3DA2E84}"/>
                  </a:ext>
                </a:extLst>
              </p:cNvPr>
              <p:cNvSpPr txBox="1"/>
              <p:nvPr/>
            </p:nvSpPr>
            <p:spPr>
              <a:xfrm>
                <a:off x="5836961" y="3585507"/>
                <a:ext cx="1183464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̅"/>
                              <m:ctrlP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</m:acc>
                        </m:e>
                        <m:sub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=6.5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9977164A-53E1-6C4D-B011-B4ECF3DA2E8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36961" y="3585507"/>
                <a:ext cx="1183464" cy="369332"/>
              </a:xfrm>
              <a:prstGeom prst="rect">
                <a:avLst/>
              </a:prstGeom>
              <a:blipFill>
                <a:blip r:embed="rId3"/>
                <a:stretch>
                  <a:fillRect l="-2128" r="-5319" b="-1333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03680046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FB6D86B0-6763-2085-8D31-49DC241B93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Samples vs. Populations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9799D9C-7E78-D841-F08C-84D4E506554B}"/>
              </a:ext>
            </a:extLst>
          </p:cNvPr>
          <p:cNvSpPr txBox="1"/>
          <p:nvPr/>
        </p:nvSpPr>
        <p:spPr>
          <a:xfrm>
            <a:off x="1718601" y="2395330"/>
            <a:ext cx="611128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Population:   1,   3,   5,   </a:t>
            </a:r>
            <a:r>
              <a:rPr lang="en-US" sz="2400" dirty="0">
                <a:solidFill>
                  <a:schemeClr val="tx2">
                    <a:lumMod val="20000"/>
                    <a:lumOff val="80000"/>
                  </a:schemeClr>
                </a:solidFill>
              </a:rPr>
              <a:t>5,   7,   9,   4,   6,   10,   </a:t>
            </a:r>
            <a:r>
              <a:rPr lang="en-US" sz="2400" dirty="0"/>
              <a:t>2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CDA9B8C3-56CB-0935-8E66-CA4D8AE65E9B}"/>
                  </a:ext>
                </a:extLst>
              </p:cNvPr>
              <p:cNvSpPr txBox="1"/>
              <p:nvPr/>
            </p:nvSpPr>
            <p:spPr>
              <a:xfrm>
                <a:off x="8967787" y="2395330"/>
                <a:ext cx="1064074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𝜇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=5.2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CDA9B8C3-56CB-0935-8E66-CA4D8AE65E9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967787" y="2395330"/>
                <a:ext cx="1064074" cy="369332"/>
              </a:xfrm>
              <a:prstGeom prst="rect">
                <a:avLst/>
              </a:prstGeom>
              <a:blipFill>
                <a:blip r:embed="rId2"/>
                <a:stretch>
                  <a:fillRect l="-5882" r="-4706" b="-2333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TextBox 1">
            <a:extLst>
              <a:ext uri="{FF2B5EF4-FFF2-40B4-BE49-F238E27FC236}">
                <a16:creationId xmlns:a16="http://schemas.microsoft.com/office/drawing/2014/main" id="{0A73E54F-1826-51A6-9962-BAA5A823BEE5}"/>
              </a:ext>
            </a:extLst>
          </p:cNvPr>
          <p:cNvSpPr txBox="1"/>
          <p:nvPr/>
        </p:nvSpPr>
        <p:spPr>
          <a:xfrm>
            <a:off x="1996897" y="3539341"/>
            <a:ext cx="323710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chemeClr val="accent3"/>
                </a:solidFill>
              </a:rPr>
              <a:t>Sample 1:   1,   10,   6,   9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9977164A-53E1-6C4D-B011-B4ECF3DA2E84}"/>
                  </a:ext>
                </a:extLst>
              </p:cNvPr>
              <p:cNvSpPr txBox="1"/>
              <p:nvPr/>
            </p:nvSpPr>
            <p:spPr>
              <a:xfrm>
                <a:off x="5836961" y="3585507"/>
                <a:ext cx="1183464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b="0" i="1" smtClean="0">
                              <a:solidFill>
                                <a:schemeClr val="accent3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̅"/>
                              <m:ctrlPr>
                                <a:rPr lang="en-US" sz="2400" b="0" i="1" smtClean="0">
                                  <a:solidFill>
                                    <a:schemeClr val="accent3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sz="2400" b="0" i="1" smtClean="0">
                                  <a:solidFill>
                                    <a:schemeClr val="accent3"/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</m:acc>
                        </m:e>
                        <m:sub>
                          <m:r>
                            <a:rPr lang="en-US" sz="2400" b="0" i="1" smtClean="0">
                              <a:solidFill>
                                <a:schemeClr val="accent3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n-US" sz="2400" b="0" i="1" smtClean="0">
                          <a:solidFill>
                            <a:schemeClr val="accent3"/>
                          </a:solidFill>
                          <a:latin typeface="Cambria Math" panose="02040503050406030204" pitchFamily="18" charset="0"/>
                        </a:rPr>
                        <m:t>=6.5</m:t>
                      </m:r>
                    </m:oMath>
                  </m:oMathPara>
                </a14:m>
                <a:endParaRPr lang="en-US" sz="2400" dirty="0">
                  <a:solidFill>
                    <a:schemeClr val="accent3"/>
                  </a:solidFill>
                </a:endParaRPr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9977164A-53E1-6C4D-B011-B4ECF3DA2E8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36961" y="3585507"/>
                <a:ext cx="1183464" cy="369332"/>
              </a:xfrm>
              <a:prstGeom prst="rect">
                <a:avLst/>
              </a:prstGeom>
              <a:blipFill>
                <a:blip r:embed="rId3"/>
                <a:stretch>
                  <a:fillRect l="-2128" r="-5319" b="-1333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TextBox 6">
            <a:extLst>
              <a:ext uri="{FF2B5EF4-FFF2-40B4-BE49-F238E27FC236}">
                <a16:creationId xmlns:a16="http://schemas.microsoft.com/office/drawing/2014/main" id="{6B8B2470-478E-1F25-E2B0-06998DFDCEC3}"/>
              </a:ext>
            </a:extLst>
          </p:cNvPr>
          <p:cNvSpPr txBox="1"/>
          <p:nvPr/>
        </p:nvSpPr>
        <p:spPr>
          <a:xfrm>
            <a:off x="1996897" y="4592889"/>
            <a:ext cx="308321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Sample 2:   1,   3,   2,   5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8E3FCCC0-27B7-D336-F9AF-8968B56FB0CE}"/>
                  </a:ext>
                </a:extLst>
              </p:cNvPr>
              <p:cNvSpPr txBox="1"/>
              <p:nvPr/>
            </p:nvSpPr>
            <p:spPr>
              <a:xfrm>
                <a:off x="5836961" y="4639055"/>
                <a:ext cx="1360501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̅"/>
                              <m:ctrlP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</m:acc>
                        </m:e>
                        <m:sub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=2.75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8E3FCCC0-27B7-D336-F9AF-8968B56FB0C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36961" y="4639055"/>
                <a:ext cx="1360501" cy="369332"/>
              </a:xfrm>
              <a:prstGeom prst="rect">
                <a:avLst/>
              </a:prstGeom>
              <a:blipFill>
                <a:blip r:embed="rId4"/>
                <a:stretch>
                  <a:fillRect l="-1852" r="-4630" b="-1333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58940556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FB6D86B0-6763-2085-8D31-49DC241B93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Sampling Error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9799D9C-7E78-D841-F08C-84D4E506554B}"/>
              </a:ext>
            </a:extLst>
          </p:cNvPr>
          <p:cNvSpPr txBox="1"/>
          <p:nvPr/>
        </p:nvSpPr>
        <p:spPr>
          <a:xfrm>
            <a:off x="1718601" y="2395330"/>
            <a:ext cx="611128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chemeClr val="accent2"/>
                </a:solidFill>
              </a:rPr>
              <a:t>Population:   1,   3,   5,   5,   7,   9,   4,   6,   10,   2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CDA9B8C3-56CB-0935-8E66-CA4D8AE65E9B}"/>
                  </a:ext>
                </a:extLst>
              </p:cNvPr>
              <p:cNvSpPr txBox="1"/>
              <p:nvPr/>
            </p:nvSpPr>
            <p:spPr>
              <a:xfrm>
                <a:off x="8967787" y="2395330"/>
                <a:ext cx="1064074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𝜇</m:t>
                      </m:r>
                      <m:r>
                        <a:rPr lang="en-US" sz="24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=5.2</m:t>
                      </m:r>
                    </m:oMath>
                  </m:oMathPara>
                </a14:m>
                <a:endParaRPr lang="en-US" sz="2400" dirty="0">
                  <a:solidFill>
                    <a:schemeClr val="accent2"/>
                  </a:solidFill>
                </a:endParaRPr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CDA9B8C3-56CB-0935-8E66-CA4D8AE65E9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967787" y="2395330"/>
                <a:ext cx="1064074" cy="369332"/>
              </a:xfrm>
              <a:prstGeom prst="rect">
                <a:avLst/>
              </a:prstGeom>
              <a:blipFill>
                <a:blip r:embed="rId2"/>
                <a:stretch>
                  <a:fillRect l="-5882" r="-4706" b="-2333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TextBox 1">
            <a:extLst>
              <a:ext uri="{FF2B5EF4-FFF2-40B4-BE49-F238E27FC236}">
                <a16:creationId xmlns:a16="http://schemas.microsoft.com/office/drawing/2014/main" id="{0A73E54F-1826-51A6-9962-BAA5A823BEE5}"/>
              </a:ext>
            </a:extLst>
          </p:cNvPr>
          <p:cNvSpPr txBox="1"/>
          <p:nvPr/>
        </p:nvSpPr>
        <p:spPr>
          <a:xfrm>
            <a:off x="1996897" y="3539341"/>
            <a:ext cx="323710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Sample 1:   1,   10,   6,   9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9977164A-53E1-6C4D-B011-B4ECF3DA2E84}"/>
                  </a:ext>
                </a:extLst>
              </p:cNvPr>
              <p:cNvSpPr txBox="1"/>
              <p:nvPr/>
            </p:nvSpPr>
            <p:spPr>
              <a:xfrm>
                <a:off x="5836961" y="3585507"/>
                <a:ext cx="1183464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̅"/>
                              <m:ctrlPr>
                                <a:rPr lang="en-US" sz="24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sz="24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</m:acc>
                        </m:e>
                        <m:sub>
                          <m:r>
                            <a:rPr lang="en-US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n-US" sz="2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=6.5</m:t>
                      </m:r>
                    </m:oMath>
                  </m:oMathPara>
                </a14:m>
                <a:endParaRPr lang="en-US" sz="24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9977164A-53E1-6C4D-B011-B4ECF3DA2E8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36961" y="3585507"/>
                <a:ext cx="1183464" cy="369332"/>
              </a:xfrm>
              <a:prstGeom prst="rect">
                <a:avLst/>
              </a:prstGeom>
              <a:blipFill>
                <a:blip r:embed="rId3"/>
                <a:stretch>
                  <a:fillRect l="-2128" r="-5319" b="-1333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TextBox 6">
            <a:extLst>
              <a:ext uri="{FF2B5EF4-FFF2-40B4-BE49-F238E27FC236}">
                <a16:creationId xmlns:a16="http://schemas.microsoft.com/office/drawing/2014/main" id="{6B8B2470-478E-1F25-E2B0-06998DFDCEC3}"/>
              </a:ext>
            </a:extLst>
          </p:cNvPr>
          <p:cNvSpPr txBox="1"/>
          <p:nvPr/>
        </p:nvSpPr>
        <p:spPr>
          <a:xfrm>
            <a:off x="1996897" y="4592889"/>
            <a:ext cx="308321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Sample 2:   1,   3,   2,   5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8E3FCCC0-27B7-D336-F9AF-8968B56FB0CE}"/>
                  </a:ext>
                </a:extLst>
              </p:cNvPr>
              <p:cNvSpPr txBox="1"/>
              <p:nvPr/>
            </p:nvSpPr>
            <p:spPr>
              <a:xfrm>
                <a:off x="5836961" y="4639055"/>
                <a:ext cx="1360501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̅"/>
                              <m:ctrlP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</m:acc>
                        </m:e>
                        <m:sub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=2.75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8E3FCCC0-27B7-D336-F9AF-8968B56FB0C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36961" y="4639055"/>
                <a:ext cx="1360501" cy="369332"/>
              </a:xfrm>
              <a:prstGeom prst="rect">
                <a:avLst/>
              </a:prstGeom>
              <a:blipFill>
                <a:blip r:embed="rId4"/>
                <a:stretch>
                  <a:fillRect l="-1852" r="-4630" b="-1333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E2B7AFDE-6A51-E169-93D3-7E5F4F7C8AB5}"/>
              </a:ext>
            </a:extLst>
          </p:cNvPr>
          <p:cNvCxnSpPr/>
          <p:nvPr/>
        </p:nvCxnSpPr>
        <p:spPr>
          <a:xfrm flipV="1">
            <a:off x="7197462" y="2764662"/>
            <a:ext cx="1598668" cy="820845"/>
          </a:xfrm>
          <a:prstGeom prst="straightConnector1">
            <a:avLst/>
          </a:prstGeom>
          <a:ln>
            <a:solidFill>
              <a:schemeClr val="accent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9BA2A106-06CA-C554-62B6-10611CCDBDE5}"/>
              </a:ext>
            </a:extLst>
          </p:cNvPr>
          <p:cNvCxnSpPr>
            <a:cxnSpLocks/>
          </p:cNvCxnSpPr>
          <p:nvPr/>
        </p:nvCxnSpPr>
        <p:spPr>
          <a:xfrm flipV="1">
            <a:off x="7270349" y="2856995"/>
            <a:ext cx="1697438" cy="1918689"/>
          </a:xfrm>
          <a:prstGeom prst="straightConnector1">
            <a:avLst/>
          </a:prstGeom>
          <a:ln>
            <a:solidFill>
              <a:schemeClr val="accent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>
            <a:extLst>
              <a:ext uri="{FF2B5EF4-FFF2-40B4-BE49-F238E27FC236}">
                <a16:creationId xmlns:a16="http://schemas.microsoft.com/office/drawing/2014/main" id="{DD14A777-B351-CF57-A20A-D247713873A0}"/>
              </a:ext>
            </a:extLst>
          </p:cNvPr>
          <p:cNvSpPr txBox="1"/>
          <p:nvPr/>
        </p:nvSpPr>
        <p:spPr>
          <a:xfrm>
            <a:off x="8291352" y="3811334"/>
            <a:ext cx="348101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chemeClr val="accent1"/>
                </a:solidFill>
              </a:rPr>
              <a:t>Both estimates are wrong!</a:t>
            </a:r>
          </a:p>
        </p:txBody>
      </p:sp>
    </p:spTree>
    <p:extLst>
      <p:ext uri="{BB962C8B-B14F-4D97-AF65-F5344CB8AC3E}">
        <p14:creationId xmlns:p14="http://schemas.microsoft.com/office/powerpoint/2010/main" val="2805393280"/>
      </p:ext>
    </p:extLst>
  </p:cSld>
  <p:clrMapOvr>
    <a:masterClrMapping/>
  </p:clrMapOvr>
</p:sld>
</file>

<file path=ppt/theme/theme1.xml><?xml version="1.0" encoding="utf-8"?>
<a:theme xmlns:a="http://schemas.openxmlformats.org/drawingml/2006/main" name="Dividend">
  <a:themeElements>
    <a:clrScheme name="Dividend">
      <a:dk1>
        <a:sysClr val="windowText" lastClr="000000"/>
      </a:dk1>
      <a:lt1>
        <a:sysClr val="window" lastClr="FFFFFF"/>
      </a:lt1>
      <a:dk2>
        <a:srgbClr val="3D3D3D"/>
      </a:dk2>
      <a:lt2>
        <a:srgbClr val="EBEBEB"/>
      </a:lt2>
      <a:accent1>
        <a:srgbClr val="1A3260"/>
      </a:accent1>
      <a:accent2>
        <a:srgbClr val="4590B8"/>
      </a:accent2>
      <a:accent3>
        <a:srgbClr val="45CBE8"/>
      </a:accent3>
      <a:accent4>
        <a:srgbClr val="969FA7"/>
      </a:accent4>
      <a:accent5>
        <a:srgbClr val="A2C777"/>
      </a:accent5>
      <a:accent6>
        <a:srgbClr val="42955F"/>
      </a:accent6>
      <a:hlink>
        <a:srgbClr val="828282"/>
      </a:hlink>
      <a:folHlink>
        <a:srgbClr val="A5A5A5"/>
      </a:folHlink>
    </a:clrScheme>
    <a:fontScheme name="Dividend">
      <a:maj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Dividend">
      <a:fillStyleLst>
        <a:solidFill>
          <a:schemeClr val="phClr"/>
        </a:solidFill>
        <a:gradFill rotWithShape="1">
          <a:gsLst>
            <a:gs pos="0">
              <a:schemeClr val="phClr">
                <a:tint val="68000"/>
                <a:alpha val="90000"/>
                <a:lumMod val="100000"/>
              </a:schemeClr>
            </a:gs>
            <a:gs pos="100000">
              <a:schemeClr val="phClr">
                <a:tint val="90000"/>
                <a:lumMod val="95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8000"/>
                <a:lumMod val="110000"/>
              </a:schemeClr>
            </a:gs>
            <a:gs pos="84000">
              <a:schemeClr val="phClr">
                <a:shade val="90000"/>
                <a:lumMod val="88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>
              <a:lumMod val="90000"/>
            </a:schemeClr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55000"/>
              </a:srgbClr>
            </a:outerShdw>
          </a:effectLst>
        </a:effectStyle>
        <a:effectStyle>
          <a:effectLst>
            <a:outerShdw blurRad="88900" dist="38100" dir="504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381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88000">
              <a:schemeClr val="phClr">
                <a:shade val="94000"/>
                <a:satMod val="110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8000"/>
                <a:satMod val="110000"/>
                <a:lumMod val="8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ividend" id="{9697A71B-4AB7-4A1A-BD5B-BB2D22835B57}" vid="{66F1C100-1D2B-4BEA-AD01-C4F230B3B965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{EA9BD258-1D0C-9C41-8308-7D8383778504}tf10001123</Template>
  <TotalTime>47598</TotalTime>
  <Words>4314</Words>
  <Application>Microsoft Macintosh PowerPoint</Application>
  <PresentationFormat>Widescreen</PresentationFormat>
  <Paragraphs>516</Paragraphs>
  <Slides>68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68</vt:i4>
      </vt:variant>
    </vt:vector>
  </HeadingPairs>
  <TitlesOfParts>
    <vt:vector size="73" baseType="lpstr">
      <vt:lpstr>Calibri</vt:lpstr>
      <vt:lpstr>Cambria Math</vt:lpstr>
      <vt:lpstr>Gill Sans MT</vt:lpstr>
      <vt:lpstr>Wingdings 2</vt:lpstr>
      <vt:lpstr>Dividend</vt:lpstr>
      <vt:lpstr>Distributions of Statistics From Data</vt:lpstr>
      <vt:lpstr>Review</vt:lpstr>
      <vt:lpstr>Parameters vs. Statistics</vt:lpstr>
      <vt:lpstr>Point Estimators</vt:lpstr>
      <vt:lpstr>Samples are Estimates</vt:lpstr>
      <vt:lpstr>Samples vs. Populations</vt:lpstr>
      <vt:lpstr>Samples vs. Populations</vt:lpstr>
      <vt:lpstr>Samples vs. Populations</vt:lpstr>
      <vt:lpstr>Sampling Error</vt:lpstr>
      <vt:lpstr>Sampling Error</vt:lpstr>
      <vt:lpstr>Sampling Error</vt:lpstr>
      <vt:lpstr>Sampling Error</vt:lpstr>
      <vt:lpstr>Sampling Error</vt:lpstr>
      <vt:lpstr>Sampling Error</vt:lpstr>
      <vt:lpstr>Summary</vt:lpstr>
      <vt:lpstr>Sampling Distribution for x ̅</vt:lpstr>
      <vt:lpstr>Point Estimators</vt:lpstr>
      <vt:lpstr>Sampling Distribution</vt:lpstr>
      <vt:lpstr>Sampling Distribution</vt:lpstr>
      <vt:lpstr>Sampling Distribution</vt:lpstr>
      <vt:lpstr>Many, many Samples</vt:lpstr>
      <vt:lpstr>Many, many Samples</vt:lpstr>
      <vt:lpstr>Many, many Samples</vt:lpstr>
      <vt:lpstr>Many, many Samples</vt:lpstr>
      <vt:lpstr>Many, many Samples</vt:lpstr>
      <vt:lpstr>Many, many Samples</vt:lpstr>
      <vt:lpstr>Distribution of Sample Means</vt:lpstr>
      <vt:lpstr>Distribution of Sample Means</vt:lpstr>
      <vt:lpstr>Many, many Samples</vt:lpstr>
      <vt:lpstr>Many, many Samples</vt:lpstr>
      <vt:lpstr>Many, many Samples</vt:lpstr>
      <vt:lpstr>Many, many Samples</vt:lpstr>
      <vt:lpstr>Many, many Samples</vt:lpstr>
      <vt:lpstr>Distribution of Sample Means</vt:lpstr>
      <vt:lpstr>Distribution of Sample Means</vt:lpstr>
      <vt:lpstr>Central Limit Theorem</vt:lpstr>
      <vt:lpstr>Central Limit Theorem</vt:lpstr>
      <vt:lpstr>Sampling Distribution Bike Data Example</vt:lpstr>
      <vt:lpstr>Z-score for x ̅</vt:lpstr>
      <vt:lpstr>Z-score for x ̅</vt:lpstr>
      <vt:lpstr>Sampling Distribution Bike Data Example</vt:lpstr>
      <vt:lpstr>Sampling Distribution Bike Data Example</vt:lpstr>
      <vt:lpstr>Sampling Distribution Bike Data Example</vt:lpstr>
      <vt:lpstr>Sampling Distribution Bike Data Example</vt:lpstr>
      <vt:lpstr>Sampling Distribution Bike Data Example</vt:lpstr>
      <vt:lpstr>Sampling Distribution Bike Data Example</vt:lpstr>
      <vt:lpstr>Sampling Distribution Bike Data Example</vt:lpstr>
      <vt:lpstr>Sampling Distribution Bike Data Example</vt:lpstr>
      <vt:lpstr>Sampling Distribution Bike Data Example</vt:lpstr>
      <vt:lpstr>Sample Size and Sampling Distribution</vt:lpstr>
      <vt:lpstr>Sample Size and Sampling Distribution</vt:lpstr>
      <vt:lpstr>Summary</vt:lpstr>
      <vt:lpstr>Sampling Distribution for p ̂</vt:lpstr>
      <vt:lpstr>Proportions</vt:lpstr>
      <vt:lpstr>Proportions</vt:lpstr>
      <vt:lpstr>Sampling Distribution of p ̂</vt:lpstr>
      <vt:lpstr>Sampling Distribution of p ̂</vt:lpstr>
      <vt:lpstr>Sampling Distribution of p ̂</vt:lpstr>
      <vt:lpstr>Sampling Distribution of p ̂</vt:lpstr>
      <vt:lpstr>Sampling Distribution of p ̂</vt:lpstr>
      <vt:lpstr>Sampling Distribution</vt:lpstr>
      <vt:lpstr>Sampling Distribution Bike Data Example</vt:lpstr>
      <vt:lpstr>Sampling Distribution Bike Data Example</vt:lpstr>
      <vt:lpstr>Z-Score p ̂</vt:lpstr>
      <vt:lpstr>Z-Score p ̂</vt:lpstr>
      <vt:lpstr>Z-Score p ̂</vt:lpstr>
      <vt:lpstr>Z-Score p ̂</vt:lpstr>
      <vt:lpstr>Summary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What is Data?</dc:title>
  <dc:creator>Aric LaBarr</dc:creator>
  <cp:lastModifiedBy>Aric LaBarr</cp:lastModifiedBy>
  <cp:revision>313</cp:revision>
  <dcterms:created xsi:type="dcterms:W3CDTF">2022-04-04T02:16:16Z</dcterms:created>
  <dcterms:modified xsi:type="dcterms:W3CDTF">2022-09-08T18:50:22Z</dcterms:modified>
</cp:coreProperties>
</file>