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5" r:id="rId3"/>
    <p:sldId id="316" r:id="rId4"/>
    <p:sldId id="317" r:id="rId5"/>
    <p:sldId id="318" r:id="rId6"/>
    <p:sldId id="320" r:id="rId7"/>
    <p:sldId id="319" r:id="rId8"/>
    <p:sldId id="321" r:id="rId9"/>
    <p:sldId id="322" r:id="rId10"/>
    <p:sldId id="323" r:id="rId11"/>
    <p:sldId id="324" r:id="rId12"/>
    <p:sldId id="325" r:id="rId13"/>
    <p:sldId id="326"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3" autoAdjust="0"/>
    <p:restoredTop sz="94215" autoAdjust="0"/>
  </p:normalViewPr>
  <p:slideViewPr>
    <p:cSldViewPr snapToGrid="0">
      <p:cViewPr varScale="1">
        <p:scale>
          <a:sx n="56" d="100"/>
          <a:sy n="56" d="100"/>
        </p:scale>
        <p:origin x="90" y="111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16.12.2021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4661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136122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416541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0303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5801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16.12.2021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901667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16.12.2021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696411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16.12.2021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71155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16.12.2021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7345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16.12.2021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8337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B73127-D939-4AC0-AB03-D5BE2F52F1AC}" type="datetimeFigureOut">
              <a:rPr lang="uk-UA" smtClean="0"/>
              <a:t>16.12.2021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89401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98206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B73127-D939-4AC0-AB03-D5BE2F52F1AC}" type="datetimeFigureOut">
              <a:rPr lang="uk-UA" smtClean="0"/>
              <a:t>16.12.2021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82991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B73127-D939-4AC0-AB03-D5BE2F52F1AC}" type="datetimeFigureOut">
              <a:rPr lang="uk-UA" smtClean="0"/>
              <a:t>16.12.2021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6452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EB73127-D939-4AC0-AB03-D5BE2F52F1AC}" type="datetimeFigureOut">
              <a:rPr lang="uk-UA" smtClean="0"/>
              <a:t>16.12.2021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367957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28646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16.12.2021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559088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EB73127-D939-4AC0-AB03-D5BE2F52F1AC}" type="datetimeFigureOut">
              <a:rPr lang="uk-UA" smtClean="0"/>
              <a:t>16.12.2021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B36A120-2E4D-4A85-8F14-00279EB4CA63}" type="slidenum">
              <a:rPr lang="uk-UA" smtClean="0"/>
              <a:t>‹#›</a:t>
            </a:fld>
            <a:endParaRPr lang="uk-UA"/>
          </a:p>
        </p:txBody>
      </p:sp>
    </p:spTree>
    <p:extLst>
      <p:ext uri="{BB962C8B-B14F-4D97-AF65-F5344CB8AC3E}">
        <p14:creationId xmlns:p14="http://schemas.microsoft.com/office/powerpoint/2010/main" val="1437562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148823"/>
            <a:ext cx="8689976" cy="2509213"/>
          </a:xfrm>
        </p:spPr>
        <p:txBody>
          <a:bodyPr>
            <a:normAutofit/>
          </a:bodyPr>
          <a:lstStyle/>
          <a:p>
            <a:pPr>
              <a:lnSpc>
                <a:spcPct val="150000"/>
              </a:lnSpc>
              <a:spcAft>
                <a:spcPts val="1000"/>
              </a:spcAft>
            </a:pPr>
            <a:r>
              <a:rPr lang="uk-UA" sz="6600" b="1" dirty="0">
                <a:effectLst/>
                <a:latin typeface="Calibri" panose="020F0502020204030204" pitchFamily="34" charset="0"/>
                <a:ea typeface="Times New Roman" panose="02020603050405020304" pitchFamily="18" charset="0"/>
                <a:cs typeface="Calibri" panose="020F0502020204030204" pitchFamily="34" charset="0"/>
              </a:rPr>
              <a:t>Богослов’я</a:t>
            </a:r>
            <a:r>
              <a:rPr lang="uk-UA" sz="6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600" b="1" dirty="0">
                <a:effectLst/>
                <a:latin typeface="Calibri" panose="020F0502020204030204" pitchFamily="34" charset="0"/>
                <a:ea typeface="Times New Roman" panose="02020603050405020304" pitchFamily="18" charset="0"/>
                <a:cs typeface="Calibri" panose="020F0502020204030204" pitchFamily="34" charset="0"/>
              </a:rPr>
              <a:t>1</a:t>
            </a:r>
            <a:endParaRPr lang="uk-UA" sz="6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одзаголовок 2"/>
          <p:cNvSpPr>
            <a:spLocks noGrp="1"/>
          </p:cNvSpPr>
          <p:nvPr>
            <p:ph type="subTitle" idx="1"/>
          </p:nvPr>
        </p:nvSpPr>
        <p:spPr>
          <a:xfrm>
            <a:off x="902400" y="2743200"/>
            <a:ext cx="10387200" cy="1371599"/>
          </a:xfrm>
        </p:spPr>
        <p:txBody>
          <a:bodyPr>
            <a:normAutofit fontScale="25000" lnSpcReduction="20000"/>
          </a:bodyPr>
          <a:lstStyle/>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Інститут християнських лідерів</a:t>
            </a: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Професор Сергій </a:t>
            </a:r>
            <a:r>
              <a:rPr lang="uk-UA" sz="1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Перевишко</a:t>
            </a:r>
            <a:endPar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Серпень 2019 </a:t>
            </a:r>
            <a:r>
              <a:rPr lang="uk-UA" sz="1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7.2</a:t>
            </a:r>
            <a:endParaRPr lang="uk-UA" dirty="0"/>
          </a:p>
        </p:txBody>
      </p:sp>
    </p:spTree>
    <p:extLst>
      <p:ext uri="{BB962C8B-B14F-4D97-AF65-F5344CB8AC3E}">
        <p14:creationId xmlns:p14="http://schemas.microsoft.com/office/powerpoint/2010/main" val="35291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72528" y="1596177"/>
            <a:ext cx="6530863" cy="5080668"/>
          </a:xfrm>
        </p:spPr>
        <p:txBody>
          <a:bodyPr>
            <a:normAutofit fontScale="92500"/>
          </a:bodyPr>
          <a:lstStyle/>
          <a:p>
            <a:pPr>
              <a:lnSpc>
                <a:spcPct val="150000"/>
              </a:lnSpc>
              <a:spcAft>
                <a:spcPts val="1000"/>
              </a:spcAft>
            </a:pPr>
            <a:r>
              <a:rPr lang="en-US" sz="2400" b="1" dirty="0" err="1">
                <a:effectLst/>
                <a:latin typeface="Calibri" panose="020F0502020204030204" pitchFamily="34" charset="0"/>
                <a:ea typeface="Times New Roman" panose="02020603050405020304" pitchFamily="18" charset="0"/>
                <a:cs typeface="Calibri" panose="020F0502020204030204" pitchFamily="34" charset="0"/>
              </a:rPr>
              <a:t>Berkhof</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З моменту появи гріха на землі людина може збирати істинні знання про Бога з Його загального одкровення, лиш якщо вона вивчає Його у світлі Писання, в якому елементи Божого первісного одкровення про Себе, приховані та спотворені хворобою гріха, знов відкриваються, виправляються і пояснюються.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798981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72528" y="1596177"/>
            <a:ext cx="6530863" cy="5080668"/>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Вживання слова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йом</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у Біблії</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813758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72528" y="1596177"/>
            <a:ext cx="6530863" cy="5080668"/>
          </a:xfrm>
        </p:spPr>
        <p:txBody>
          <a:bodyPr>
            <a:normAutofit fontScale="92500" lnSpcReduction="10000"/>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Вживання слова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йом</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у Біблії</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Крім Буття 1 </a:t>
            </a:r>
            <a:r>
              <a:rPr lang="en-US" sz="2400" b="1" dirty="0" err="1">
                <a:effectLst/>
                <a:latin typeface="Calibri" panose="020F0502020204030204" pitchFamily="34" charset="0"/>
                <a:ea typeface="Times New Roman" panose="02020603050405020304" pitchFamily="18" charset="0"/>
                <a:cs typeface="Calibri" panose="020F0502020204030204" pitchFamily="34" charset="0"/>
              </a:rPr>
              <a:t>yom</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вживається з числом </a:t>
            </a:r>
            <a:r>
              <a:rPr lang="ru-RU" sz="2400" b="1" dirty="0">
                <a:effectLst/>
                <a:latin typeface="Calibri" panose="020F0502020204030204" pitchFamily="34" charset="0"/>
                <a:ea typeface="Times New Roman" panose="02020603050405020304" pitchFamily="18" charset="0"/>
                <a:cs typeface="Calibri" panose="020F0502020204030204" pitchFamily="34" charset="0"/>
              </a:rPr>
              <a:t>359</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разів, і всякий раз воно означає звичайний день. Чому Буття </a:t>
            </a:r>
            <a:r>
              <a:rPr lang="ru-RU" sz="2400" b="1" dirty="0">
                <a:effectLst/>
                <a:latin typeface="Calibri" panose="020F0502020204030204" pitchFamily="34" charset="0"/>
                <a:ea typeface="Times New Roman" panose="02020603050405020304" pitchFamily="18" charset="0"/>
                <a:cs typeface="Calibri" panose="020F0502020204030204" pitchFamily="34" charset="0"/>
              </a:rPr>
              <a:t>1 </a:t>
            </a:r>
            <a:r>
              <a:rPr lang="uk-UA" sz="2400" b="1" dirty="0">
                <a:effectLst/>
                <a:latin typeface="Calibri" panose="020F0502020204030204" pitchFamily="34" charset="0"/>
                <a:ea typeface="Times New Roman" panose="02020603050405020304" pitchFamily="18" charset="0"/>
                <a:cs typeface="Calibri" panose="020F0502020204030204" pitchFamily="34" charset="0"/>
              </a:rPr>
              <a:t>повинно бути винятком? Крім Буття 1 </a:t>
            </a:r>
            <a:r>
              <a:rPr lang="en-US" sz="2400" b="1" dirty="0" err="1">
                <a:effectLst/>
                <a:latin typeface="Calibri" panose="020F0502020204030204" pitchFamily="34" charset="0"/>
                <a:ea typeface="Times New Roman" panose="02020603050405020304" pitchFamily="18" charset="0"/>
                <a:cs typeface="Calibri" panose="020F0502020204030204" pitchFamily="34" charset="0"/>
              </a:rPr>
              <a:t>yom</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вживається зі словом «вечір» і «ранок» 23 рази. Вечір і ранок з’являються асоціативно, але без </a:t>
            </a:r>
            <a:r>
              <a:rPr lang="en-US" sz="2400" b="1" dirty="0" err="1">
                <a:effectLst/>
                <a:latin typeface="Calibri" panose="020F0502020204030204" pitchFamily="34" charset="0"/>
                <a:ea typeface="Times New Roman" panose="02020603050405020304" pitchFamily="18" charset="0"/>
                <a:cs typeface="Calibri" panose="020F0502020204030204" pitchFamily="34" charset="0"/>
              </a:rPr>
              <a:t>yom</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38 разів. Всі 61 раз текст відноситься до звичайного дня. Чому Буття 1 повинно бути винятком?</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726202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72528" y="1596177"/>
            <a:ext cx="6530863" cy="5080668"/>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Мартін Лютер</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Коли Мойсей пише, що Бог створив небо та землю і все, що наповнює їх, за шість днів, тоді нехай цей період і продовжує бути у шість днів, і не намагайтеся розробляти будь-які коментарі, згідно яких шість днів були одним днем.</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410878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cs typeface="Calibri" panose="020F0502020204030204" pitchFamily="34" charset="0"/>
              </a:rPr>
              <a:t>Чи міг Бог створити світ за шість днів?</a:t>
            </a:r>
            <a:endParaRPr lang="uk-UA" sz="4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93278" y="1788543"/>
            <a:ext cx="624554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Чому це важливо? Якщо дні створення насправді є геологічним віком у мільйони років, тоді послання Євангелія підривається в основі, так як це поміщає смерть, хвороби та страждання до гріхопадіння. Спроба визначити «дні» як «геологічні століття» витікає з помилкового підходу до Писання – </a:t>
            </a:r>
            <a:r>
              <a:rPr lang="uk-UA" b="1" dirty="0" err="1">
                <a:effectLst/>
                <a:latin typeface="Calibri" panose="020F0502020204030204" pitchFamily="34" charset="0"/>
                <a:ea typeface="Times New Roman" panose="02020603050405020304" pitchFamily="18" charset="0"/>
                <a:cs typeface="Calibri" panose="020F0502020204030204" pitchFamily="34" charset="0"/>
              </a:rPr>
              <a:t>реінтерпретування</a:t>
            </a:r>
            <a:r>
              <a:rPr lang="uk-UA" b="1" dirty="0">
                <a:effectLst/>
                <a:latin typeface="Calibri" panose="020F0502020204030204" pitchFamily="34" charset="0"/>
                <a:ea typeface="Times New Roman" panose="02020603050405020304" pitchFamily="18" charset="0"/>
                <a:cs typeface="Calibri" panose="020F0502020204030204" pitchFamily="34" charset="0"/>
              </a:rPr>
              <a:t> слова Божого на основі помилкових теорій грішних людей.</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819479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93278" y="1788543"/>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Як Бог промовляє до нас?</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825517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93278" y="1788543"/>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Як Бог промовляє до нас?</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Всякий раз, коли хто-небудь не приймав днів творіння за звичайні дні, вони не дозволяли словам Писання казати до них у контексті, так як мова потрібна для комунікації.</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467784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89761" y="1596177"/>
            <a:ext cx="6349061" cy="498002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Отці церкви</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70598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89761" y="1596177"/>
            <a:ext cx="6349061" cy="4980027"/>
          </a:xfrm>
        </p:spPr>
        <p:txBody>
          <a:bodyPr>
            <a:normAutofit lnSpcReduction="10000"/>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Отці церкви</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Багато з них знаходилися під впливом грецької філософії, що привело їх до витлумачення днів алегорично. Вони приводили доводи, що дні творіння відносилися до Божих дій, і Бог, будучи нескінченним, мав на увазі, що дні не можуть відноситися до людського часу.</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801429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89761" y="1596177"/>
            <a:ext cx="6513630" cy="4787661"/>
          </a:xfrm>
        </p:spPr>
        <p:txBody>
          <a:bodyPr>
            <a:normAutofit/>
          </a:bodyPr>
          <a:lstStyle/>
          <a:p>
            <a:pPr>
              <a:lnSpc>
                <a:spcPct val="150000"/>
              </a:lnSpc>
              <a:spcAft>
                <a:spcPts val="10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Charles Haddon Spurgeon</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343224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89761" y="1596177"/>
            <a:ext cx="6513630" cy="4787661"/>
          </a:xfrm>
        </p:spPr>
        <p:txBody>
          <a:bodyPr>
            <a:normAutofit/>
          </a:bodyPr>
          <a:lstStyle/>
          <a:p>
            <a:pPr>
              <a:lnSpc>
                <a:spcPct val="150000"/>
              </a:lnSpc>
              <a:spcAft>
                <a:spcPts val="10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Charles Haddon Spurgeon</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Брати, ми спокушені найсерйознішим чином піти від старомодної віри наших попередників через передбачувані відкриття науки. Що таке наука? Метод, за допомогою якого вона намагається приховати своє невігластво. Це не повинно бути так, але так і є.</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285309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0"/>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зі створенням</a:t>
            </a:r>
            <a:endParaRPr lang="uk-UA" sz="6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72528" y="1596177"/>
            <a:ext cx="6530863" cy="5080668"/>
          </a:xfrm>
        </p:spPr>
        <p:txBody>
          <a:bodyPr>
            <a:normAutofit/>
          </a:bodyPr>
          <a:lstStyle/>
          <a:p>
            <a:pPr>
              <a:lnSpc>
                <a:spcPct val="150000"/>
              </a:lnSpc>
              <a:spcAft>
                <a:spcPts val="1000"/>
              </a:spcAft>
            </a:pPr>
            <a:r>
              <a:rPr lang="en-US" sz="2400" b="1" dirty="0" err="1">
                <a:effectLst/>
                <a:latin typeface="Calibri" panose="020F0502020204030204" pitchFamily="34" charset="0"/>
                <a:ea typeface="Times New Roman" panose="02020603050405020304" pitchFamily="18" charset="0"/>
                <a:cs typeface="Calibri" panose="020F0502020204030204" pitchFamily="34" charset="0"/>
              </a:rPr>
              <a:t>Berkhof</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007814527"/>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tf00001031_wac</Template>
  <TotalTime>294</TotalTime>
  <Words>509</Words>
  <Application>Microsoft Office PowerPoint</Application>
  <PresentationFormat>Широкоэкранный</PresentationFormat>
  <Paragraphs>34</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Times New Roman</vt:lpstr>
      <vt:lpstr>Tw Cen MT</vt:lpstr>
      <vt:lpstr>Капля</vt:lpstr>
      <vt:lpstr>Богослов’я 1</vt:lpstr>
      <vt:lpstr>Чи міг Бог створити світ за шість днів?</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lpstr>Створення всесвіту:  питання, пов’язані зі створенням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Ruslan Lvov</cp:lastModifiedBy>
  <cp:revision>34</cp:revision>
  <dcterms:created xsi:type="dcterms:W3CDTF">2021-03-08T18:15:17Z</dcterms:created>
  <dcterms:modified xsi:type="dcterms:W3CDTF">2021-12-16T08:59:28Z</dcterms:modified>
</cp:coreProperties>
</file>