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9"/>
  </p:notesMasterIdLst>
  <p:sldIdLst>
    <p:sldId id="257" r:id="rId2"/>
    <p:sldId id="292" r:id="rId3"/>
    <p:sldId id="258" r:id="rId4"/>
    <p:sldId id="259" r:id="rId5"/>
    <p:sldId id="261" r:id="rId6"/>
    <p:sldId id="262" r:id="rId7"/>
    <p:sldId id="293" r:id="rId8"/>
    <p:sldId id="288" r:id="rId9"/>
    <p:sldId id="294" r:id="rId10"/>
    <p:sldId id="291" r:id="rId11"/>
    <p:sldId id="289" r:id="rId12"/>
    <p:sldId id="267" r:id="rId13"/>
    <p:sldId id="266" r:id="rId14"/>
    <p:sldId id="295" r:id="rId15"/>
    <p:sldId id="264" r:id="rId16"/>
    <p:sldId id="265" r:id="rId17"/>
    <p:sldId id="29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90" d="100"/>
          <a:sy n="90" d="100"/>
        </p:scale>
        <p:origin x="60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21F82-9557-491C-8598-B4AAA56F62B0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33107-562A-4FC6-BD3B-A25317DA7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3229C-07B1-4D1F-BBA6-2B761D27CA7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3" name="Rectangle 7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" name="Rectangle 8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5" name="Rectangle 9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6" name="Rectangle 10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7" name="Rectangle 11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8" name="Rectangle 12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9" name="Rectangle 13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80" name="Rectangle 14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81" name="Rectangle 15"/>
          <p:cNvSpPr>
            <a:spLocks noChangeArrowheads="1"/>
          </p:cNvSpPr>
          <p:nvPr/>
        </p:nvSpPr>
        <p:spPr bwMode="auto">
          <a:xfrm>
            <a:off x="0" y="8685213"/>
            <a:ext cx="29718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82" name="Rectangle 16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83" name="Rectangle 1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06788" y="111125"/>
            <a:ext cx="3260725" cy="2446338"/>
          </a:xfrm>
          <a:ln w="12700" cap="flat">
            <a:solidFill>
              <a:schemeClr val="tx1"/>
            </a:solidFill>
          </a:ln>
        </p:spPr>
      </p:sp>
      <p:graphicFrame>
        <p:nvGraphicFramePr>
          <p:cNvPr id="11266" name="Object 18"/>
          <p:cNvGraphicFramePr>
            <a:graphicFrameLocks/>
          </p:cNvGraphicFramePr>
          <p:nvPr/>
        </p:nvGraphicFramePr>
        <p:xfrm>
          <a:off x="455613" y="3656013"/>
          <a:ext cx="5559425" cy="832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Document" r:id="rId4" imgW="5846400" imgH="8756640" progId="Word.Document.8">
                  <p:embed/>
                </p:oleObj>
              </mc:Choice>
              <mc:Fallback>
                <p:oleObj name="Document" r:id="rId4" imgW="5846400" imgH="8756640" progId="Word.Document.8">
                  <p:embed/>
                  <p:pic>
                    <p:nvPicPr>
                      <p:cNvPr id="11266" name="Object 1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656013"/>
                        <a:ext cx="5559425" cy="832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4587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86D5A8-D80D-4E25-946F-F11D7CFF519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1" name="Rectangle 7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2" name="Rectangle 8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3" name="Rectangle 9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4" name="Rectangle 10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5" name="Rectangle 11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6" name="Rectangle 12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7" name="Rectangle 13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8" name="Rectangle 14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29" name="Rectangle 15"/>
          <p:cNvSpPr>
            <a:spLocks noChangeArrowheads="1"/>
          </p:cNvSpPr>
          <p:nvPr/>
        </p:nvSpPr>
        <p:spPr bwMode="auto">
          <a:xfrm>
            <a:off x="0" y="8685213"/>
            <a:ext cx="29718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30" name="Rectangle 16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31" name="Rectangle 17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32" name="Rectangle 18"/>
          <p:cNvSpPr>
            <a:spLocks noChangeArrowheads="1"/>
          </p:cNvSpPr>
          <p:nvPr/>
        </p:nvSpPr>
        <p:spPr bwMode="auto">
          <a:xfrm>
            <a:off x="0" y="8685213"/>
            <a:ext cx="29718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33" name="Rectangle 19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34" name="Rectangle 2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06788" y="111125"/>
            <a:ext cx="3260725" cy="2446338"/>
          </a:xfrm>
          <a:ln w="12700" cap="flat">
            <a:solidFill>
              <a:schemeClr val="tx1"/>
            </a:solidFill>
          </a:ln>
        </p:spPr>
      </p:sp>
      <p:graphicFrame>
        <p:nvGraphicFramePr>
          <p:cNvPr id="13314" name="Object 21"/>
          <p:cNvGraphicFramePr>
            <a:graphicFrameLocks/>
          </p:cNvGraphicFramePr>
          <p:nvPr/>
        </p:nvGraphicFramePr>
        <p:xfrm>
          <a:off x="455613" y="3656013"/>
          <a:ext cx="5559425" cy="832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Document" r:id="rId4" imgW="5846400" imgH="8756640" progId="Word.Document.8">
                  <p:embed/>
                </p:oleObj>
              </mc:Choice>
              <mc:Fallback>
                <p:oleObj name="Document" r:id="rId4" imgW="5846400" imgH="8756640" progId="Word.Document.8">
                  <p:embed/>
                  <p:pic>
                    <p:nvPicPr>
                      <p:cNvPr id="13314" name="Object 2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656013"/>
                        <a:ext cx="5559425" cy="832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459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2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52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1753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00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0108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474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22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62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10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0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85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84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54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69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6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1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9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846952" y="2918300"/>
            <a:ext cx="6704447" cy="1101600"/>
          </a:xfrm>
        </p:spPr>
        <p:txBody>
          <a:bodyPr vert="horz" lIns="67866" tIns="33338" rIns="67866" bIns="33338" rtlCol="0" anchor="t">
            <a:noAutofit/>
          </a:bodyPr>
          <a:lstStyle/>
          <a:p>
            <a:pPr>
              <a:tabLst>
                <a:tab pos="2614613" algn="l"/>
              </a:tabLst>
              <a:defRPr/>
            </a:pPr>
            <a:r>
              <a:rPr lang="en-US" sz="3600" dirty="0"/>
              <a:t>Product Mix &amp; </a:t>
            </a:r>
            <a:r>
              <a:rPr sz="3600" dirty="0"/>
              <a:t>Product Line </a:t>
            </a:r>
            <a:r>
              <a:rPr lang="en-US" sz="3600" dirty="0"/>
              <a:t>Concepts</a:t>
            </a:r>
            <a:br>
              <a:rPr dirty="0"/>
            </a:br>
            <a:endParaRPr dirty="0"/>
          </a:p>
        </p:txBody>
      </p:sp>
      <p:sp>
        <p:nvSpPr>
          <p:cNvPr id="87043" name="Freeform 3"/>
          <p:cNvSpPr>
            <a:spLocks/>
          </p:cNvSpPr>
          <p:nvPr/>
        </p:nvSpPr>
        <p:spPr bwMode="auto">
          <a:xfrm>
            <a:off x="3792141" y="2593181"/>
            <a:ext cx="1117997" cy="2138363"/>
          </a:xfrm>
          <a:custGeom>
            <a:avLst/>
            <a:gdLst>
              <a:gd name="T0" fmla="*/ 2147483647 w 939"/>
              <a:gd name="T1" fmla="*/ 0 h 1796"/>
              <a:gd name="T2" fmla="*/ 2147483647 w 939"/>
              <a:gd name="T3" fmla="*/ 2147483647 h 1796"/>
              <a:gd name="T4" fmla="*/ 0 w 939"/>
              <a:gd name="T5" fmla="*/ 2147483647 h 1796"/>
              <a:gd name="T6" fmla="*/ 2147483647 w 939"/>
              <a:gd name="T7" fmla="*/ 2147483647 h 1796"/>
              <a:gd name="T8" fmla="*/ 2147483647 w 939"/>
              <a:gd name="T9" fmla="*/ 2147483647 h 1796"/>
              <a:gd name="T10" fmla="*/ 2147483647 w 939"/>
              <a:gd name="T11" fmla="*/ 2147483647 h 1796"/>
              <a:gd name="T12" fmla="*/ 2147483647 w 939"/>
              <a:gd name="T13" fmla="*/ 2147483647 h 1796"/>
              <a:gd name="T14" fmla="*/ 2147483647 w 939"/>
              <a:gd name="T15" fmla="*/ 2147483647 h 1796"/>
              <a:gd name="T16" fmla="*/ 2147483647 w 939"/>
              <a:gd name="T17" fmla="*/ 0 h 1796"/>
              <a:gd name="T18" fmla="*/ 2147483647 w 939"/>
              <a:gd name="T19" fmla="*/ 0 h 179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39"/>
              <a:gd name="T31" fmla="*/ 0 h 1796"/>
              <a:gd name="T32" fmla="*/ 939 w 939"/>
              <a:gd name="T33" fmla="*/ 1796 h 179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39" h="1796">
                <a:moveTo>
                  <a:pt x="200" y="0"/>
                </a:moveTo>
                <a:lnTo>
                  <a:pt x="128" y="269"/>
                </a:lnTo>
                <a:lnTo>
                  <a:pt x="0" y="1795"/>
                </a:lnTo>
                <a:lnTo>
                  <a:pt x="272" y="1795"/>
                </a:lnTo>
                <a:lnTo>
                  <a:pt x="469" y="605"/>
                </a:lnTo>
                <a:lnTo>
                  <a:pt x="666" y="1795"/>
                </a:lnTo>
                <a:lnTo>
                  <a:pt x="938" y="1795"/>
                </a:lnTo>
                <a:lnTo>
                  <a:pt x="810" y="269"/>
                </a:lnTo>
                <a:lnTo>
                  <a:pt x="737" y="0"/>
                </a:lnTo>
                <a:lnTo>
                  <a:pt x="200" y="0"/>
                </a:lnTo>
              </a:path>
            </a:pathLst>
          </a:custGeom>
          <a:noFill/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 sz="13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A1C32B-F0FA-4863-95F7-B01C3EE3A409}"/>
              </a:ext>
            </a:extLst>
          </p:cNvPr>
          <p:cNvSpPr txBox="1"/>
          <p:nvPr/>
        </p:nvSpPr>
        <p:spPr>
          <a:xfrm>
            <a:off x="1846952" y="4731544"/>
            <a:ext cx="6324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Marketing Mix – Part Two</a:t>
            </a:r>
          </a:p>
        </p:txBody>
      </p:sp>
    </p:spTree>
    <p:extLst>
      <p:ext uri="{BB962C8B-B14F-4D97-AF65-F5344CB8AC3E}">
        <p14:creationId xmlns:p14="http://schemas.microsoft.com/office/powerpoint/2010/main" val="2781675560"/>
      </p:ext>
    </p:extLst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62909-FFCC-4BD9-BB36-934FB912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809" y="634216"/>
            <a:ext cx="7211139" cy="960668"/>
          </a:xfrm>
        </p:spPr>
        <p:txBody>
          <a:bodyPr/>
          <a:lstStyle/>
          <a:p>
            <a:r>
              <a:rPr lang="en-US" dirty="0"/>
              <a:t>Product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49C05-1108-4EBD-BEAF-7DAF31187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Definition:</a:t>
            </a:r>
          </a:p>
          <a:p>
            <a:r>
              <a:rPr lang="en-US" sz="2400" dirty="0"/>
              <a:t>The process of managing all aspects of the marketing mix, including pricing, promotion &amp; advertising, product design, features and benefits, and logistics/channel management within the market of a single product line within a business enterprise.</a:t>
            </a:r>
          </a:p>
        </p:txBody>
      </p:sp>
    </p:spTree>
    <p:extLst>
      <p:ext uri="{BB962C8B-B14F-4D97-AF65-F5344CB8AC3E}">
        <p14:creationId xmlns:p14="http://schemas.microsoft.com/office/powerpoint/2010/main" val="3911392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F69-7000-4DC1-82A6-03A78C27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66" y="644849"/>
            <a:ext cx="7230482" cy="960668"/>
          </a:xfrm>
        </p:spPr>
        <p:txBody>
          <a:bodyPr>
            <a:normAutofit/>
          </a:bodyPr>
          <a:lstStyle/>
          <a:p>
            <a:r>
              <a:rPr lang="en-US" sz="3300" dirty="0"/>
              <a:t>Product Management: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0BDAF-4AB7-489E-9775-904B991B7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167" y="2133600"/>
            <a:ext cx="6911234" cy="3777622"/>
          </a:xfrm>
        </p:spPr>
        <p:txBody>
          <a:bodyPr/>
          <a:lstStyle/>
          <a:p>
            <a:r>
              <a:rPr lang="en-US" sz="2400" dirty="0"/>
              <a:t>Product Management Components</a:t>
            </a:r>
          </a:p>
          <a:p>
            <a:r>
              <a:rPr lang="en-US" sz="2400" dirty="0"/>
              <a:t>Factors That Influence Change</a:t>
            </a:r>
          </a:p>
          <a:p>
            <a:r>
              <a:rPr lang="en-US" sz="2400" dirty="0"/>
              <a:t>Product Management Strategies</a:t>
            </a:r>
          </a:p>
          <a:p>
            <a:r>
              <a:rPr lang="en-US" sz="2400" dirty="0"/>
              <a:t>Product Management Objectives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66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05" y="674087"/>
            <a:ext cx="7541141" cy="960668"/>
          </a:xfrm>
        </p:spPr>
        <p:txBody>
          <a:bodyPr>
            <a:normAutofit fontScale="90000"/>
          </a:bodyPr>
          <a:lstStyle/>
          <a:p>
            <a:r>
              <a:rPr lang="en-US" dirty="0"/>
              <a:t>Product Management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105" y="2041451"/>
            <a:ext cx="6863316" cy="3086100"/>
          </a:xfrm>
        </p:spPr>
        <p:txBody>
          <a:bodyPr>
            <a:normAutofit/>
          </a:bodyPr>
          <a:lstStyle/>
          <a:p>
            <a:r>
              <a:rPr lang="en-US" sz="2400" dirty="0"/>
              <a:t>Design product strategies</a:t>
            </a:r>
          </a:p>
          <a:p>
            <a:r>
              <a:rPr lang="en-US" sz="2400" dirty="0"/>
              <a:t>Identify market opportunities</a:t>
            </a:r>
          </a:p>
          <a:p>
            <a:r>
              <a:rPr lang="en-US" sz="2400" dirty="0"/>
              <a:t>Manage each stage of product life cycle</a:t>
            </a:r>
          </a:p>
          <a:p>
            <a:r>
              <a:rPr lang="en-US" sz="2400" dirty="0"/>
              <a:t>Generate new product ideas and product upsell opportunities</a:t>
            </a:r>
          </a:p>
          <a:p>
            <a:r>
              <a:rPr lang="en-US" sz="2400" dirty="0"/>
              <a:t>Ongoing in-depth analysis of competitors</a:t>
            </a:r>
          </a:p>
        </p:txBody>
      </p:sp>
    </p:spTree>
    <p:extLst>
      <p:ext uri="{BB962C8B-B14F-4D97-AF65-F5344CB8AC3E}">
        <p14:creationId xmlns:p14="http://schemas.microsoft.com/office/powerpoint/2010/main" val="4282527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439" y="687379"/>
            <a:ext cx="7202826" cy="960668"/>
          </a:xfrm>
        </p:spPr>
        <p:txBody>
          <a:bodyPr>
            <a:normAutofit/>
          </a:bodyPr>
          <a:lstStyle/>
          <a:p>
            <a:r>
              <a:rPr lang="en-US" sz="3000" dirty="0"/>
              <a:t>Product Management Activities: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120" y="2877243"/>
            <a:ext cx="5554980" cy="2494857"/>
          </a:xfrm>
        </p:spPr>
        <p:txBody>
          <a:bodyPr/>
          <a:lstStyle/>
          <a:p>
            <a:r>
              <a:rPr lang="en-US" sz="3000" dirty="0"/>
              <a:t>Planning</a:t>
            </a:r>
          </a:p>
          <a:p>
            <a:r>
              <a:rPr lang="en-US" sz="3000" dirty="0"/>
              <a:t>Forecasting</a:t>
            </a:r>
          </a:p>
          <a:p>
            <a:r>
              <a:rPr lang="en-US" sz="3000" dirty="0"/>
              <a:t>Marketing </a:t>
            </a:r>
          </a:p>
          <a:p>
            <a:pPr>
              <a:buNone/>
            </a:pPr>
            <a:r>
              <a:rPr lang="en-US" dirty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48936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E7D94-2BDF-4A39-A3E4-EB4937492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Factors That Influence Change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C6C0A-64D2-4B5F-9FA9-D58F2D95E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Product Management Skills</a:t>
            </a:r>
          </a:p>
        </p:txBody>
      </p:sp>
    </p:spTree>
    <p:extLst>
      <p:ext uri="{BB962C8B-B14F-4D97-AF65-F5344CB8AC3E}">
        <p14:creationId xmlns:p14="http://schemas.microsoft.com/office/powerpoint/2010/main" val="1066233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346" y="662021"/>
            <a:ext cx="7396089" cy="875713"/>
          </a:xfrm>
        </p:spPr>
        <p:txBody>
          <a:bodyPr>
            <a:normAutofit/>
          </a:bodyPr>
          <a:lstStyle/>
          <a:p>
            <a:pPr>
              <a:tabLst>
                <a:tab pos="471488" algn="l"/>
              </a:tabLst>
            </a:pPr>
            <a:r>
              <a:rPr lang="en-US" dirty="0"/>
              <a:t>Factors That Influence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346" y="2228850"/>
            <a:ext cx="6612510" cy="3143250"/>
          </a:xfrm>
        </p:spPr>
        <p:txBody>
          <a:bodyPr>
            <a:normAutofit/>
          </a:bodyPr>
          <a:lstStyle/>
          <a:p>
            <a:r>
              <a:rPr lang="en-US" sz="2400" dirty="0"/>
              <a:t>Changes in market demand</a:t>
            </a:r>
          </a:p>
          <a:p>
            <a:r>
              <a:rPr lang="en-US" sz="2400" dirty="0"/>
              <a:t>Cost of production</a:t>
            </a:r>
          </a:p>
          <a:p>
            <a:r>
              <a:rPr lang="en-US" sz="2400" dirty="0"/>
              <a:t>Quantity of production</a:t>
            </a:r>
          </a:p>
          <a:p>
            <a:r>
              <a:rPr lang="en-US" sz="2400" dirty="0"/>
              <a:t>Changes in company desire</a:t>
            </a:r>
          </a:p>
          <a:p>
            <a:r>
              <a:rPr lang="en-US" sz="2400" dirty="0"/>
              <a:t>Competitors actions and reactions</a:t>
            </a:r>
          </a:p>
        </p:txBody>
      </p:sp>
    </p:spTree>
    <p:extLst>
      <p:ext uri="{BB962C8B-B14F-4D97-AF65-F5344CB8AC3E}">
        <p14:creationId xmlns:p14="http://schemas.microsoft.com/office/powerpoint/2010/main" val="2648690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961" y="646178"/>
            <a:ext cx="6683765" cy="960668"/>
          </a:xfrm>
        </p:spPr>
        <p:txBody>
          <a:bodyPr>
            <a:normAutofit/>
          </a:bodyPr>
          <a:lstStyle/>
          <a:p>
            <a:r>
              <a:rPr lang="en-US" sz="3300" dirty="0"/>
              <a:t>Product Mix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961" y="3173819"/>
            <a:ext cx="6951034" cy="2783072"/>
          </a:xfrm>
        </p:spPr>
        <p:txBody>
          <a:bodyPr/>
          <a:lstStyle/>
          <a:p>
            <a:r>
              <a:rPr lang="en-US" sz="2400" dirty="0"/>
              <a:t>Expanding the product mix</a:t>
            </a:r>
          </a:p>
          <a:p>
            <a:r>
              <a:rPr lang="en-US" sz="2400" dirty="0"/>
              <a:t>Reducing or eliminating the product mix</a:t>
            </a:r>
          </a:p>
          <a:p>
            <a:r>
              <a:rPr lang="en-US" sz="2400" dirty="0"/>
              <a:t>Altering existing products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D2DFBC-76C9-4932-84CE-EA86AE4EF083}"/>
              </a:ext>
            </a:extLst>
          </p:cNvPr>
          <p:cNvSpPr txBox="1"/>
          <p:nvPr/>
        </p:nvSpPr>
        <p:spPr>
          <a:xfrm>
            <a:off x="903768" y="1674628"/>
            <a:ext cx="79584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 of typical product management strategies that are commonly used;</a:t>
            </a:r>
          </a:p>
        </p:txBody>
      </p:sp>
    </p:spTree>
    <p:extLst>
      <p:ext uri="{BB962C8B-B14F-4D97-AF65-F5344CB8AC3E}">
        <p14:creationId xmlns:p14="http://schemas.microsoft.com/office/powerpoint/2010/main" val="234072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76B48-B879-4A4C-952C-EE67FE866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336" y="363612"/>
            <a:ext cx="6589199" cy="1280890"/>
          </a:xfrm>
        </p:spPr>
        <p:txBody>
          <a:bodyPr/>
          <a:lstStyle/>
          <a:p>
            <a:r>
              <a:rPr lang="en-US" dirty="0"/>
              <a:t>In the Final Presentation About Product Marketing…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6B11E-43DA-4729-8B17-D9C01F701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903" y="2434856"/>
            <a:ext cx="6737498" cy="3476366"/>
          </a:xfrm>
        </p:spPr>
        <p:txBody>
          <a:bodyPr>
            <a:normAutofit/>
          </a:bodyPr>
          <a:lstStyle/>
          <a:p>
            <a:r>
              <a:rPr lang="en-US" sz="2400" dirty="0"/>
              <a:t>We’ll talk about launching new products, and the concept of product lifecycles;</a:t>
            </a:r>
          </a:p>
        </p:txBody>
      </p:sp>
    </p:spTree>
    <p:extLst>
      <p:ext uri="{BB962C8B-B14F-4D97-AF65-F5344CB8AC3E}">
        <p14:creationId xmlns:p14="http://schemas.microsoft.com/office/powerpoint/2010/main" val="2277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FB95F-6C8B-4BA3-B628-736B7545D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28019-1EFA-47D6-8171-6F28A9175450}"/>
              </a:ext>
            </a:extLst>
          </p:cNvPr>
          <p:cNvSpPr txBox="1"/>
          <p:nvPr/>
        </p:nvSpPr>
        <p:spPr>
          <a:xfrm>
            <a:off x="1266498" y="1905000"/>
            <a:ext cx="77356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Part Two of the Product Marketing Mix we’ll learn about:</a:t>
            </a:r>
          </a:p>
          <a:p>
            <a:endParaRPr lang="en-US" dirty="0"/>
          </a:p>
          <a:p>
            <a:r>
              <a:rPr lang="en-US" sz="2400" dirty="0"/>
              <a:t>Product Management – Overall Scope of Activities</a:t>
            </a:r>
          </a:p>
          <a:p>
            <a:r>
              <a:rPr lang="en-US" sz="2400" dirty="0"/>
              <a:t>Product Management – Goals &amp; Objectives</a:t>
            </a:r>
          </a:p>
          <a:p>
            <a:r>
              <a:rPr lang="en-US" sz="2400" dirty="0"/>
              <a:t>Product Management – Activities</a:t>
            </a:r>
          </a:p>
          <a:p>
            <a:r>
              <a:rPr lang="en-US" sz="2400" dirty="0"/>
              <a:t>Product Management – Strategy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677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P</a:t>
            </a:r>
            <a:r>
              <a:rPr sz="3000" dirty="0"/>
              <a:t>roduct </a:t>
            </a:r>
            <a:r>
              <a:rPr lang="en-US" sz="3000" dirty="0"/>
              <a:t>M</a:t>
            </a:r>
            <a:r>
              <a:rPr sz="3000" dirty="0"/>
              <a:t>ix</a:t>
            </a:r>
            <a:r>
              <a:rPr lang="en-US" sz="3000" dirty="0"/>
              <a:t> – Overall Scope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6421B2-DEAA-4AC7-885A-4957BE21FA6D}"/>
              </a:ext>
            </a:extLst>
          </p:cNvPr>
          <p:cNvSpPr txBox="1"/>
          <p:nvPr/>
        </p:nvSpPr>
        <p:spPr>
          <a:xfrm>
            <a:off x="1759144" y="1755455"/>
            <a:ext cx="6696427" cy="3008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Four Terms Marketers Use to Evaluate a Product Mix at a Company:</a:t>
            </a:r>
          </a:p>
          <a:p>
            <a:endParaRPr lang="en-US" sz="2400" dirty="0"/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Length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Width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Depth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Consistency</a:t>
            </a: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1372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3008" y="600118"/>
            <a:ext cx="7144637" cy="960668"/>
          </a:xfrm>
        </p:spPr>
        <p:txBody>
          <a:bodyPr>
            <a:normAutofit/>
          </a:bodyPr>
          <a:lstStyle/>
          <a:p>
            <a:r>
              <a:rPr lang="en-US" sz="3300" dirty="0"/>
              <a:t>Product Mix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043247" y="2104159"/>
            <a:ext cx="7585212" cy="4202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 overall assortment of products that a company offers to a market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Width</a:t>
            </a:r>
            <a:r>
              <a:rPr lang="en-US" sz="2400" dirty="0"/>
              <a:t> – how many different product lines?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Length</a:t>
            </a:r>
            <a:r>
              <a:rPr lang="en-US" sz="2400" dirty="0"/>
              <a:t> – the overall number of items in the entire product mix or catalog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Depth</a:t>
            </a:r>
            <a:r>
              <a:rPr lang="en-US" sz="2400" dirty="0"/>
              <a:t> – The no. of variants offered in a product line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Consistency</a:t>
            </a:r>
            <a:r>
              <a:rPr lang="en-US" sz="2400" dirty="0"/>
              <a:t> – how closely the product lines are related in usage</a:t>
            </a:r>
          </a:p>
        </p:txBody>
      </p:sp>
    </p:spTree>
    <p:extLst>
      <p:ext uri="{BB962C8B-B14F-4D97-AF65-F5344CB8AC3E}">
        <p14:creationId xmlns:p14="http://schemas.microsoft.com/office/powerpoint/2010/main" val="2135009547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789391" y="2874644"/>
            <a:ext cx="1633538" cy="7739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7866" tIns="33338" rIns="67866" bIns="33338" anchor="ctr"/>
          <a:lstStyle/>
          <a:p>
            <a:pPr algn="ctr">
              <a:defRPr/>
            </a:pPr>
            <a:b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</a:br>
            <a: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  <a:t>Product </a:t>
            </a:r>
          </a:p>
          <a:p>
            <a:pPr algn="ctr">
              <a:defRPr/>
            </a:pPr>
            <a: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  <a:t>Line 1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048180" y="2856762"/>
            <a:ext cx="1634729" cy="7739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7866" tIns="33338" rIns="67866" bIns="33338" anchor="ctr"/>
          <a:lstStyle/>
          <a:p>
            <a:pPr algn="ctr">
              <a:defRPr/>
            </a:pPr>
            <a:b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</a:br>
            <a: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  <a:t>Product </a:t>
            </a:r>
          </a:p>
          <a:p>
            <a:pPr algn="ctr">
              <a:defRPr/>
            </a:pPr>
            <a: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  <a:t>Line 2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682664" y="2870488"/>
            <a:ext cx="1634729" cy="7739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7866" tIns="33338" rIns="67866" bIns="33338" anchor="ctr"/>
          <a:lstStyle/>
          <a:p>
            <a:pPr algn="ctr">
              <a:defRPr/>
            </a:pPr>
            <a:b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</a:br>
            <a: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  <a:t>Product </a:t>
            </a:r>
          </a:p>
          <a:p>
            <a:pPr algn="ctr">
              <a:defRPr/>
            </a:pPr>
            <a:r>
              <a:rPr lang="en-US" sz="135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ritannic Bold" pitchFamily="34" charset="0"/>
              </a:rPr>
              <a:t>Line 3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4029130" y="3796166"/>
            <a:ext cx="1688306" cy="2283318"/>
          </a:xfrm>
          <a:prstGeom prst="rect">
            <a:avLst/>
          </a:prstGeom>
          <a:solidFill>
            <a:srgbClr val="66FF33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lIns="67866" tIns="33338" rIns="67866" bIns="33338">
            <a:spAutoFit/>
          </a:bodyPr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</a:t>
            </a:r>
            <a:r>
              <a:rPr lang="en-US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TABLES</a:t>
            </a:r>
            <a:endParaRPr lang="en-US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Kitchen</a:t>
            </a: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Dining Room</a:t>
            </a: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End</a:t>
            </a: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Coffee</a:t>
            </a: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Outdoor</a:t>
            </a: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Conference</a:t>
            </a: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Computer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6490520" y="3796165"/>
            <a:ext cx="2148537" cy="2006319"/>
          </a:xfrm>
          <a:prstGeom prst="rect">
            <a:avLst/>
          </a:prstGeom>
          <a:solidFill>
            <a:srgbClr val="CC66FF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lIns="67866" tIns="33338" rIns="67866" bIns="33338">
            <a:spAutoFit/>
          </a:bodyPr>
          <a:lstStyle/>
          <a:p>
            <a:pPr>
              <a:defRPr/>
            </a:pPr>
            <a:r>
              <a:rPr lang="en-US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 </a:t>
            </a:r>
            <a:r>
              <a:rPr lang="en-US" sz="21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CHAIRS</a:t>
            </a:r>
            <a:endParaRPr lang="en-US" sz="21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buFontTx/>
              <a:buChar char="•"/>
              <a:defRPr/>
            </a:pPr>
            <a:r>
              <a:rPr lang="en-US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Dining Room</a:t>
            </a:r>
          </a:p>
          <a:p>
            <a:pPr>
              <a:buFontTx/>
              <a:buChar char="•"/>
              <a:defRPr/>
            </a:pPr>
            <a:r>
              <a:rPr lang="en-US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Living Room</a:t>
            </a:r>
          </a:p>
          <a:p>
            <a:pPr>
              <a:buFontTx/>
              <a:buChar char="•"/>
              <a:defRPr/>
            </a:pPr>
            <a:r>
              <a:rPr lang="en-US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Bedroom</a:t>
            </a:r>
          </a:p>
          <a:p>
            <a:pPr>
              <a:buFontTx/>
              <a:buChar char="•"/>
              <a:defRPr/>
            </a:pPr>
            <a:r>
              <a:rPr lang="en-US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Outdoor</a:t>
            </a:r>
          </a:p>
          <a:p>
            <a:pPr>
              <a:buFontTx/>
              <a:buChar char="•"/>
              <a:defRPr/>
            </a:pPr>
            <a:r>
              <a:rPr lang="en-US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Desk</a:t>
            </a:r>
            <a:endParaRPr lang="en-US" sz="21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1915728" y="3860892"/>
            <a:ext cx="1554011" cy="2144819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lIns="67866" tIns="33338" rIns="67866" bIns="33338">
            <a:spAutoFit/>
          </a:bodyPr>
          <a:lstStyle/>
          <a:p>
            <a:pPr>
              <a:defRPr/>
            </a:pPr>
            <a:r>
              <a:rPr lang="en-US" sz="27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LAMPS</a:t>
            </a:r>
            <a:endParaRPr lang="en-US" sz="27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buFontTx/>
              <a:buChar char="•"/>
              <a:defRPr/>
            </a:pPr>
            <a:r>
              <a:rPr lang="en-US" sz="27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Table</a:t>
            </a:r>
          </a:p>
          <a:p>
            <a:pPr>
              <a:buFontTx/>
              <a:buChar char="•"/>
              <a:defRPr/>
            </a:pPr>
            <a:r>
              <a:rPr lang="en-US" sz="27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Ceiling</a:t>
            </a:r>
          </a:p>
          <a:p>
            <a:pPr>
              <a:buFontTx/>
              <a:buChar char="•"/>
              <a:defRPr/>
            </a:pPr>
            <a:r>
              <a:rPr lang="en-US" sz="27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Track</a:t>
            </a:r>
          </a:p>
          <a:p>
            <a:pPr>
              <a:buFontTx/>
              <a:buChar char="•"/>
              <a:defRPr/>
            </a:pPr>
            <a:r>
              <a:rPr lang="en-US" sz="27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Desk</a:t>
            </a:r>
            <a:endParaRPr lang="en-US" sz="27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1801373" y="729669"/>
            <a:ext cx="4493614" cy="5922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7866" tIns="33338" rIns="67866" bIns="33338"/>
          <a:lstStyle/>
          <a:p>
            <a:pPr>
              <a:spcBef>
                <a:spcPct val="20000"/>
              </a:spcBef>
            </a:pPr>
            <a:r>
              <a:rPr lang="en-US" sz="3000" dirty="0"/>
              <a:t>Product Mix: Width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885018-832F-4501-BECA-190C7D1E1760}"/>
              </a:ext>
            </a:extLst>
          </p:cNvPr>
          <p:cNvSpPr txBox="1"/>
          <p:nvPr/>
        </p:nvSpPr>
        <p:spPr>
          <a:xfrm>
            <a:off x="1302185" y="1580547"/>
            <a:ext cx="741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‘Width’ of a company’s product mix typical refers to the number unique or discrete product lines they have, for example:</a:t>
            </a:r>
          </a:p>
        </p:txBody>
      </p:sp>
    </p:spTree>
    <p:extLst>
      <p:ext uri="{BB962C8B-B14F-4D97-AF65-F5344CB8AC3E}">
        <p14:creationId xmlns:p14="http://schemas.microsoft.com/office/powerpoint/2010/main" val="4253517172"/>
      </p:ext>
    </p:extLst>
  </p:cSld>
  <p:clrMapOvr>
    <a:masterClrMapping/>
  </p:clrMapOvr>
  <p:transition spd="med">
    <p:pull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5163" y="529416"/>
            <a:ext cx="6457950" cy="857250"/>
          </a:xfrm>
        </p:spPr>
        <p:txBody>
          <a:bodyPr vert="horz" lIns="69056" tIns="34529" rIns="69056" bIns="34529" rtlCol="0" anchor="ctr">
            <a:normAutofit fontScale="90000"/>
          </a:bodyPr>
          <a:lstStyle/>
          <a:p>
            <a:pPr>
              <a:defRPr/>
            </a:pPr>
            <a:r>
              <a:rPr lang="en-US" b="1" dirty="0"/>
              <a:t>CONCEPTUALIZATION OF PRODUCT MIX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65042" y="3409873"/>
            <a:ext cx="5200646" cy="2669371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350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34136" y="3736094"/>
            <a:ext cx="1194738" cy="43745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Tata Motors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173423" y="3743541"/>
            <a:ext cx="914401" cy="43745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Tata Steel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276079" y="3736547"/>
            <a:ext cx="872540" cy="43700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Tata Tea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121942" y="4429168"/>
            <a:ext cx="619125" cy="333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BUS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072266" y="4977114"/>
            <a:ext cx="738187" cy="333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TRUCKS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286698" y="5010193"/>
            <a:ext cx="738188" cy="333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PLATES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5388005" y="4425184"/>
            <a:ext cx="835429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GEMINI </a:t>
            </a:r>
          </a:p>
          <a:p>
            <a:r>
              <a:rPr lang="en-US" sz="1350" dirty="0"/>
              <a:t>TEA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4346230" y="4425184"/>
            <a:ext cx="619125" cy="333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BARS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131796" y="5553291"/>
            <a:ext cx="619125" cy="333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350" dirty="0"/>
              <a:t>CARS</a:t>
            </a:r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3065117" y="3224861"/>
            <a:ext cx="33718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</p:spPr>
        <p:txBody>
          <a:bodyPr wrap="none" anchor="ctr"/>
          <a:lstStyle/>
          <a:p>
            <a:endParaRPr lang="en-US" sz="1350" dirty="0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7924426" y="3736094"/>
            <a:ext cx="0" cy="23431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 sz="1350" dirty="0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4362855" y="2751176"/>
            <a:ext cx="942566" cy="392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9056" tIns="34529" rIns="69056" bIns="34529">
            <a:spAutoFit/>
          </a:bodyPr>
          <a:lstStyle/>
          <a:p>
            <a:r>
              <a:rPr lang="en-US" sz="2100" b="1" dirty="0">
                <a:solidFill>
                  <a:srgbClr val="FF0033"/>
                </a:solidFill>
              </a:rPr>
              <a:t>WIDTH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8084990" y="4069922"/>
            <a:ext cx="328615" cy="1685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9056" tIns="34529" rIns="69056" bIns="34529">
            <a:spAutoFit/>
          </a:bodyPr>
          <a:lstStyle/>
          <a:p>
            <a:pPr algn="ctr"/>
            <a:r>
              <a:rPr lang="en-US" sz="2100" b="1" dirty="0">
                <a:solidFill>
                  <a:srgbClr val="FF0033"/>
                </a:solidFill>
              </a:rPr>
              <a:t>D</a:t>
            </a:r>
          </a:p>
          <a:p>
            <a:pPr algn="ctr"/>
            <a:r>
              <a:rPr lang="en-US" sz="2100" b="1" dirty="0">
                <a:solidFill>
                  <a:srgbClr val="FF0033"/>
                </a:solidFill>
              </a:rPr>
              <a:t>E</a:t>
            </a:r>
          </a:p>
          <a:p>
            <a:pPr algn="ctr"/>
            <a:r>
              <a:rPr lang="en-US" sz="2100" b="1" dirty="0">
                <a:solidFill>
                  <a:srgbClr val="FF0033"/>
                </a:solidFill>
              </a:rPr>
              <a:t>P</a:t>
            </a:r>
          </a:p>
          <a:p>
            <a:pPr algn="ctr"/>
            <a:r>
              <a:rPr lang="en-US" sz="2100" b="1" dirty="0">
                <a:solidFill>
                  <a:srgbClr val="FF0033"/>
                </a:solidFill>
              </a:rPr>
              <a:t>T</a:t>
            </a:r>
          </a:p>
          <a:p>
            <a:pPr algn="ctr"/>
            <a:r>
              <a:rPr lang="en-US" sz="2100" b="1" dirty="0">
                <a:solidFill>
                  <a:srgbClr val="FF0033"/>
                </a:solidFill>
              </a:rPr>
              <a:t>H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2350742" y="6130159"/>
            <a:ext cx="480060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1350" dirty="0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836392" y="6244459"/>
            <a:ext cx="6172200" cy="300082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50" dirty="0"/>
              <a:t>The benefit of a wide product mix facilitates one stop shopping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6CD922-96EB-42E9-A6A9-3B266B44ED26}"/>
              </a:ext>
            </a:extLst>
          </p:cNvPr>
          <p:cNvSpPr txBox="1"/>
          <p:nvPr/>
        </p:nvSpPr>
        <p:spPr>
          <a:xfrm>
            <a:off x="809297" y="1550186"/>
            <a:ext cx="7777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 contrast to the ‘width’ of a product mix, ‘depth’ refers to the overall number of product ‘subgroups’ within a specific product line…</a:t>
            </a:r>
          </a:p>
        </p:txBody>
      </p:sp>
    </p:spTree>
    <p:extLst>
      <p:ext uri="{BB962C8B-B14F-4D97-AF65-F5344CB8AC3E}">
        <p14:creationId xmlns:p14="http://schemas.microsoft.com/office/powerpoint/2010/main" val="2590603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5E571-D7DE-45A0-AE7E-D82CCFB2A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Benefits of Width &amp; Depth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0DD8E-D532-48ED-A93C-CD04B7686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2133600"/>
            <a:ext cx="7293934" cy="3777622"/>
          </a:xfrm>
        </p:spPr>
        <p:txBody>
          <a:bodyPr>
            <a:normAutofit/>
          </a:bodyPr>
          <a:lstStyle/>
          <a:p>
            <a:r>
              <a:rPr lang="en-US" sz="2400" dirty="0"/>
              <a:t>Product Line ‘Width’ typically enables a marketing strategy of ‘one-stop’ shopping;</a:t>
            </a:r>
          </a:p>
          <a:p>
            <a:r>
              <a:rPr lang="en-US" sz="2400" dirty="0"/>
              <a:t>Product Line ‘Depth’, in addition to the one stop shopping, also allows the manufacturer to capture efficiency of scale by sharing common components or assemblies across multiple products;</a:t>
            </a:r>
          </a:p>
        </p:txBody>
      </p:sp>
    </p:spTree>
    <p:extLst>
      <p:ext uri="{BB962C8B-B14F-4D97-AF65-F5344CB8AC3E}">
        <p14:creationId xmlns:p14="http://schemas.microsoft.com/office/powerpoint/2010/main" val="4016517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D17A3-0FCD-4CEC-8B91-D5287CF76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440" y="2709463"/>
            <a:ext cx="6686549" cy="1101600"/>
          </a:xfrm>
        </p:spPr>
        <p:txBody>
          <a:bodyPr>
            <a:normAutofit/>
          </a:bodyPr>
          <a:lstStyle/>
          <a:p>
            <a:r>
              <a:rPr lang="en-US" dirty="0"/>
              <a:t>Product Management</a:t>
            </a:r>
          </a:p>
        </p:txBody>
      </p:sp>
    </p:spTree>
    <p:extLst>
      <p:ext uri="{BB962C8B-B14F-4D97-AF65-F5344CB8AC3E}">
        <p14:creationId xmlns:p14="http://schemas.microsoft.com/office/powerpoint/2010/main" val="391404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7EE4-0281-462D-B49B-4AB06E33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2684" y="608161"/>
            <a:ext cx="6589199" cy="1280890"/>
          </a:xfrm>
        </p:spPr>
        <p:txBody>
          <a:bodyPr/>
          <a:lstStyle/>
          <a:p>
            <a:r>
              <a:rPr lang="en-US" dirty="0"/>
              <a:t>Product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5AB23-828C-4761-9A69-EED9BCC31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205" y="2133600"/>
            <a:ext cx="7455195" cy="2417135"/>
          </a:xfrm>
        </p:spPr>
        <p:txBody>
          <a:bodyPr>
            <a:normAutofit/>
          </a:bodyPr>
          <a:lstStyle/>
          <a:p>
            <a:r>
              <a:rPr lang="en-US" sz="2400" dirty="0"/>
              <a:t>Is a common management position in many larger enterprises, especially in manufacturing, or with sophisticated products that require dedicated training and expertise;</a:t>
            </a:r>
          </a:p>
        </p:txBody>
      </p:sp>
    </p:spTree>
    <p:extLst>
      <p:ext uri="{BB962C8B-B14F-4D97-AF65-F5344CB8AC3E}">
        <p14:creationId xmlns:p14="http://schemas.microsoft.com/office/powerpoint/2010/main" val="149553703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1064</TotalTime>
  <Words>511</Words>
  <Application>Microsoft Office PowerPoint</Application>
  <PresentationFormat>On-screen Show (4:3)</PresentationFormat>
  <Paragraphs>111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Britannic Bold</vt:lpstr>
      <vt:lpstr>Calibri</vt:lpstr>
      <vt:lpstr>Century Gothic</vt:lpstr>
      <vt:lpstr>Wingdings 3</vt:lpstr>
      <vt:lpstr>Wisp</vt:lpstr>
      <vt:lpstr>Document</vt:lpstr>
      <vt:lpstr>Product Mix &amp; Product Line Concepts </vt:lpstr>
      <vt:lpstr>Learning Objectives</vt:lpstr>
      <vt:lpstr>Product Mix – Overall Scope</vt:lpstr>
      <vt:lpstr>Product Mix</vt:lpstr>
      <vt:lpstr>PowerPoint Presentation</vt:lpstr>
      <vt:lpstr>CONCEPTUALIZATION OF PRODUCT MIX</vt:lpstr>
      <vt:lpstr>Key Benefits of Width &amp; Depth</vt:lpstr>
      <vt:lpstr>Product Management</vt:lpstr>
      <vt:lpstr>Product Management</vt:lpstr>
      <vt:lpstr>Product Management</vt:lpstr>
      <vt:lpstr>Product Management:</vt:lpstr>
      <vt:lpstr>Product Management Objectives</vt:lpstr>
      <vt:lpstr>Product Management Activities:</vt:lpstr>
      <vt:lpstr>Factors That Influence Change</vt:lpstr>
      <vt:lpstr>Factors That Influence Change</vt:lpstr>
      <vt:lpstr>Product Mix Strategies</vt:lpstr>
      <vt:lpstr>In the Final Presentation About Product Marketing…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Tubergen</dc:creator>
  <cp:lastModifiedBy>Tom Tubergen</cp:lastModifiedBy>
  <cp:revision>24</cp:revision>
  <dcterms:created xsi:type="dcterms:W3CDTF">2017-11-16T15:08:36Z</dcterms:created>
  <dcterms:modified xsi:type="dcterms:W3CDTF">2017-12-20T15:23:38Z</dcterms:modified>
</cp:coreProperties>
</file>