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2" r:id="rId2"/>
    <p:sldId id="257" r:id="rId3"/>
    <p:sldId id="264" r:id="rId4"/>
    <p:sldId id="267" r:id="rId5"/>
    <p:sldId id="265" r:id="rId6"/>
    <p:sldId id="268" r:id="rId7"/>
    <p:sldId id="269" r:id="rId8"/>
    <p:sldId id="266" r:id="rId9"/>
    <p:sldId id="270" r:id="rId10"/>
    <p:sldId id="272" r:id="rId11"/>
    <p:sldId id="271" r:id="rId12"/>
    <p:sldId id="273" r:id="rId13"/>
    <p:sldId id="27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1pPr>
    <a:lvl2pPr marL="4572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2pPr>
    <a:lvl3pPr marL="9144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3pPr>
    <a:lvl4pPr marL="13716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4pPr>
    <a:lvl5pPr marL="18288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5pPr>
    <a:lvl6pPr marL="2286000" algn="l" defTabSz="457200" rtl="0" eaLnBrk="1" latinLnBrk="0" hangingPunct="1">
      <a:defRPr kern="1200">
        <a:solidFill>
          <a:schemeClr val="tx1"/>
        </a:solidFill>
        <a:latin typeface="Franklin Gothic Book" charset="0"/>
        <a:ea typeface="ＭＳ Ｐゴシック" charset="-128"/>
        <a:cs typeface="ＭＳ Ｐゴシック" charset="-128"/>
      </a:defRPr>
    </a:lvl6pPr>
    <a:lvl7pPr marL="2743200" algn="l" defTabSz="457200" rtl="0" eaLnBrk="1" latinLnBrk="0" hangingPunct="1">
      <a:defRPr kern="1200">
        <a:solidFill>
          <a:schemeClr val="tx1"/>
        </a:solidFill>
        <a:latin typeface="Franklin Gothic Book" charset="0"/>
        <a:ea typeface="ＭＳ Ｐゴシック" charset="-128"/>
        <a:cs typeface="ＭＳ Ｐゴシック" charset="-128"/>
      </a:defRPr>
    </a:lvl7pPr>
    <a:lvl8pPr marL="3200400" algn="l" defTabSz="457200" rtl="0" eaLnBrk="1" latinLnBrk="0" hangingPunct="1">
      <a:defRPr kern="1200">
        <a:solidFill>
          <a:schemeClr val="tx1"/>
        </a:solidFill>
        <a:latin typeface="Franklin Gothic Book" charset="0"/>
        <a:ea typeface="ＭＳ Ｐゴシック" charset="-128"/>
        <a:cs typeface="ＭＳ Ｐゴシック" charset="-128"/>
      </a:defRPr>
    </a:lvl8pPr>
    <a:lvl9pPr marL="3657600" algn="l" defTabSz="457200" rtl="0" eaLnBrk="1" latinLnBrk="0" hangingPunct="1">
      <a:defRPr kern="1200">
        <a:solidFill>
          <a:schemeClr val="tx1"/>
        </a:solidFill>
        <a:latin typeface="Franklin Gothic Book"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4" d="100"/>
          <a:sy n="64" d="100"/>
        </p:scale>
        <p:origin x="-22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95E29-8AD1-9847-A9D7-B6CBD34CEB00}" type="datetimeFigureOut">
              <a:rPr lang="en-US" smtClean="0"/>
              <a:pPr/>
              <a:t>9/7/11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9E6FF4-597C-8847-AEF3-743924DFC461}" type="slidenum">
              <a:rPr lang="en-US" smtClean="0"/>
              <a:pPr/>
              <a:t>‹#›</a:t>
            </a:fld>
            <a:endParaRPr lang="en-US"/>
          </a:p>
        </p:txBody>
      </p:sp>
    </p:spTree>
    <p:extLst>
      <p:ext uri="{BB962C8B-B14F-4D97-AF65-F5344CB8AC3E}">
        <p14:creationId xmlns:p14="http://schemas.microsoft.com/office/powerpoint/2010/main" val="19846776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CCD54407-D425-384F-9221-8FBD463DFCFC}"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C596C4C-D3A5-824B-93FF-D51E8B8F90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E29E62C6-2446-314A-9FD6-930D00E5213C}"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FC12CA-CD27-0E4E-B9A6-7DA88259146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3600" b="1"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lstStyle>
            <a:lvl1pPr marL="0" indent="0" algn="ct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fld id="{3330CC7A-E53C-794C-A495-A30223CDDC2A}"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8559D61-A6D9-B848-A491-6BA1D0050D8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298448" y="2121407"/>
            <a:ext cx="3200400" cy="360273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4663440" y="2119313"/>
            <a:ext cx="3200400" cy="3605212"/>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5"/>
          </p:nvPr>
        </p:nvSpPr>
        <p:spPr/>
        <p:txBody>
          <a:bodyPr/>
          <a:lstStyle>
            <a:lvl1pPr>
              <a:defRPr/>
            </a:lvl1pPr>
          </a:lstStyle>
          <a:p>
            <a:fld id="{A99D06A8-8CB5-AD4B-9D91-BFED897BDCA4}" type="datetimeFigureOut">
              <a:rPr lang="en-US"/>
              <a:pPr/>
              <a:t>9/7/11</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5A9D48A6-2E6C-B048-A449-3D61D5900E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1298448" y="2944368"/>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5"/>
          </p:nvPr>
        </p:nvSpPr>
        <p:spPr/>
        <p:txBody>
          <a:bodyPr/>
          <a:lstStyle>
            <a:lvl1pPr>
              <a:defRPr/>
            </a:lvl1pPr>
          </a:lstStyle>
          <a:p>
            <a:fld id="{56C63C68-A86F-A84E-A743-2C75BF152B3A}" type="datetimeFigureOut">
              <a:rPr lang="en-US"/>
              <a:pPr/>
              <a:t>9/7/11</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fld id="{0DCB057B-8C9E-464F-9077-DA1F1756E1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CF606718-22AC-5348-B1B1-6FBEC41BDD7F}" type="datetimeFigureOut">
              <a:rPr lang="en-US"/>
              <a:pPr/>
              <a:t>9/7/11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B46FFA2-197B-6D47-92CD-1E4360F262C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C95422F-2451-714A-8747-73221DD0CC7B}" type="datetimeFigureOut">
              <a:rPr lang="en-US"/>
              <a:pPr/>
              <a:t>9/7/11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97EAA3F-9B11-AF46-99AB-0C6E21650F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60000">
            <a:off x="4471988" y="603250"/>
            <a:ext cx="3787775"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21540000">
            <a:off x="749300" y="576263"/>
            <a:ext cx="3789363"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8976" y="2020042"/>
            <a:ext cx="3064827" cy="1503037"/>
          </a:xfrm>
        </p:spPr>
        <p:txBody>
          <a:bodyPr anchor="b">
            <a:noAutofit/>
          </a:bodyPr>
          <a:lstStyle>
            <a:lvl1pPr algn="ctr">
              <a:defRPr sz="3200" b="0"/>
            </a:lvl1pPr>
          </a:lstStyle>
          <a:p>
            <a:r>
              <a:rPr lang="en-US" dirty="0" smtClean="0"/>
              <a:t>Click to edit Master title style</a:t>
            </a:r>
            <a:endParaRPr lang="en-US" dirty="0"/>
          </a:p>
        </p:txBody>
      </p:sp>
      <p:sp>
        <p:nvSpPr>
          <p:cNvPr id="3" name="Content Placeholder 2"/>
          <p:cNvSpPr>
            <a:spLocks noGrp="1"/>
          </p:cNvSpPr>
          <p:nvPr>
            <p:ph idx="1"/>
          </p:nvPr>
        </p:nvSpPr>
        <p:spPr>
          <a:xfrm rot="60000">
            <a:off x="4854291" y="1150993"/>
            <a:ext cx="3020792" cy="4625489"/>
          </a:xfrm>
        </p:spPr>
        <p:txBody>
          <a:bodyPr anchor="ctr"/>
          <a:lstStyle>
            <a:lvl1pPr>
              <a:buFont typeface="Arial"/>
              <a:buChar char="•"/>
              <a:defRPr sz="2200"/>
            </a:lvl1pPr>
            <a:lvl2pPr>
              <a:buFont typeface="Arial"/>
              <a:buChar char="•"/>
              <a:defRPr sz="2000"/>
            </a:lvl2pPr>
            <a:lvl3pPr>
              <a:buFont typeface="Arial"/>
              <a:buChar char="•"/>
              <a:defRPr sz="1800"/>
            </a:lvl3pPr>
            <a:lvl4pPr>
              <a:buFont typeface="Arial"/>
              <a:buChar char="•"/>
              <a:defRPr sz="1600"/>
            </a:lvl4pPr>
            <a:lvl5pPr>
              <a:buFont typeface="Arial"/>
              <a:buChar char="•"/>
              <a:defRPr sz="1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4"/>
          <p:cNvSpPr>
            <a:spLocks noGrp="1"/>
          </p:cNvSpPr>
          <p:nvPr>
            <p:ph type="dt" sz="half" idx="10"/>
          </p:nvPr>
        </p:nvSpPr>
        <p:spPr>
          <a:xfrm rot="60000">
            <a:off x="6342063" y="5886450"/>
            <a:ext cx="1212850" cy="365125"/>
          </a:xfrm>
        </p:spPr>
        <p:txBody>
          <a:bodyPr/>
          <a:lstStyle>
            <a:lvl1pPr>
              <a:defRPr/>
            </a:lvl1pPr>
          </a:lstStyle>
          <a:p>
            <a:fld id="{C7B3B02E-9C60-554E-8B7D-3CD9C6137E16}" type="datetimeFigureOut">
              <a:rPr lang="en-US"/>
              <a:pPr/>
              <a:t>9/7/11</a:t>
            </a:fld>
            <a:endParaRPr lang="en-US"/>
          </a:p>
        </p:txBody>
      </p:sp>
      <p:sp>
        <p:nvSpPr>
          <p:cNvPr id="16" name="Footer Placeholder 5"/>
          <p:cNvSpPr>
            <a:spLocks noGrp="1"/>
          </p:cNvSpPr>
          <p:nvPr>
            <p:ph type="ftr" sz="quarter" idx="11"/>
          </p:nvPr>
        </p:nvSpPr>
        <p:spPr>
          <a:xfrm rot="21540000">
            <a:off x="914400" y="5829300"/>
            <a:ext cx="35226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58088" y="5897563"/>
            <a:ext cx="554037" cy="365125"/>
          </a:xfrm>
        </p:spPr>
        <p:txBody>
          <a:bodyPr/>
          <a:lstStyle>
            <a:lvl1pPr>
              <a:defRPr/>
            </a:lvl1pPr>
          </a:lstStyle>
          <a:p>
            <a:fld id="{A8519784-57CC-CA48-8D6F-159C15B9B1E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21540000">
            <a:off x="744538" y="576263"/>
            <a:ext cx="3789362"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60000">
            <a:off x="4464050" y="603250"/>
            <a:ext cx="3789363"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6424" y="2020824"/>
            <a:ext cx="3063240" cy="1499616"/>
          </a:xfrm>
        </p:spPr>
        <p:txBody>
          <a:bodyPr anchor="b">
            <a:noAutofit/>
          </a:bodyPr>
          <a:lstStyle>
            <a:lvl1pPr algn="ctr">
              <a:defRPr sz="3200" b="0"/>
            </a:lvl1pPr>
          </a:lstStyle>
          <a:p>
            <a:r>
              <a:rPr lang="en-US" dirty="0"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2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5" name="Date Placeholder 4"/>
          <p:cNvSpPr>
            <a:spLocks noGrp="1"/>
          </p:cNvSpPr>
          <p:nvPr>
            <p:ph type="dt" sz="half" idx="10"/>
          </p:nvPr>
        </p:nvSpPr>
        <p:spPr>
          <a:xfrm rot="60000">
            <a:off x="6345238" y="5888038"/>
            <a:ext cx="1214437" cy="365125"/>
          </a:xfrm>
        </p:spPr>
        <p:txBody>
          <a:bodyPr/>
          <a:lstStyle>
            <a:lvl1pPr>
              <a:defRPr/>
            </a:lvl1pPr>
          </a:lstStyle>
          <a:p>
            <a:fld id="{167A66A5-5E05-7245-8695-48F30B08166D}" type="datetimeFigureOut">
              <a:rPr lang="en-US"/>
              <a:pPr/>
              <a:t>9/7/11</a:t>
            </a:fld>
            <a:endParaRPr lang="en-US"/>
          </a:p>
        </p:txBody>
      </p:sp>
      <p:sp>
        <p:nvSpPr>
          <p:cNvPr id="16" name="Footer Placeholder 5"/>
          <p:cNvSpPr>
            <a:spLocks noGrp="1"/>
          </p:cNvSpPr>
          <p:nvPr>
            <p:ph type="ftr" sz="quarter" idx="11"/>
          </p:nvPr>
        </p:nvSpPr>
        <p:spPr>
          <a:xfrm rot="21540000">
            <a:off x="914400" y="5830888"/>
            <a:ext cx="33194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62850" y="5900738"/>
            <a:ext cx="554038" cy="365125"/>
          </a:xfrm>
        </p:spPr>
        <p:txBody>
          <a:bodyPr/>
          <a:lstStyle>
            <a:lvl1pPr>
              <a:defRPr/>
            </a:lvl1pPr>
          </a:lstStyle>
          <a:p>
            <a:fld id="{750B6A0A-9195-864B-BA93-669CA69EB7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chor="ct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1AE9422B-0BFD-4343-A17C-A07836723BB6}"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7E42053-FD6A-4F47-BE93-74F123D5C01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3.jpeg"/><Relationship Id="rId13"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731838" y="574675"/>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731838" y="576263"/>
            <a:ext cx="7696200" cy="5715000"/>
          </a:xfrm>
          <a:prstGeom prst="rect">
            <a:avLst/>
          </a:prstGeom>
          <a:blipFill dpi="0" rotWithShape="1">
            <a:blip r:embed="rId1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2" descr="C:\Users\Administrator\Desktop\Pushpin Dev\Assets\pushpinLeft.png"/>
          <p:cNvPicPr>
            <a:picLocks noChangeAspect="1" noChangeArrowheads="1"/>
          </p:cNvPicPr>
          <p:nvPr/>
        </p:nvPicPr>
        <p:blipFill>
          <a:blip r:embed="rId13"/>
          <a:srcRect/>
          <a:stretch>
            <a:fillRect/>
          </a:stretch>
        </p:blipFill>
        <p:spPr bwMode="auto">
          <a:xfrm rot="1435684">
            <a:off x="544513" y="273050"/>
            <a:ext cx="566737" cy="568325"/>
          </a:xfrm>
          <a:prstGeom prst="rect">
            <a:avLst/>
          </a:prstGeom>
          <a:noFill/>
          <a:ln w="9525">
            <a:noFill/>
            <a:miter lim="800000"/>
            <a:headEnd/>
            <a:tailEnd/>
          </a:ln>
        </p:spPr>
      </p:pic>
      <p:pic>
        <p:nvPicPr>
          <p:cNvPr id="1033" name="Picture 2" descr="C:\Users\Administrator\Desktop\Pushpin Dev\Assets\pushpinLeft.png"/>
          <p:cNvPicPr>
            <a:picLocks noChangeAspect="1" noChangeArrowheads="1"/>
          </p:cNvPicPr>
          <p:nvPr/>
        </p:nvPicPr>
        <p:blipFill>
          <a:blip r:embed="rId13"/>
          <a:srcRect/>
          <a:stretch>
            <a:fillRect/>
          </a:stretch>
        </p:blipFill>
        <p:spPr bwMode="auto">
          <a:xfrm rot="4096196">
            <a:off x="8115300" y="298450"/>
            <a:ext cx="566738" cy="566738"/>
          </a:xfrm>
          <a:prstGeom prst="rect">
            <a:avLst/>
          </a:prstGeom>
          <a:noFill/>
          <a:ln w="9525">
            <a:noFill/>
            <a:miter lim="800000"/>
            <a:headEnd/>
            <a:tailEnd/>
          </a:ln>
        </p:spPr>
      </p:pic>
      <p:sp>
        <p:nvSpPr>
          <p:cNvPr id="1034" name="Title Placeholder 1"/>
          <p:cNvSpPr>
            <a:spLocks noGrp="1"/>
          </p:cNvSpPr>
          <p:nvPr>
            <p:ph type="title"/>
          </p:nvPr>
        </p:nvSpPr>
        <p:spPr bwMode="auto">
          <a:xfrm>
            <a:off x="1095375" y="817563"/>
            <a:ext cx="6964363" cy="1201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5" name="Text Placeholder 2"/>
          <p:cNvSpPr>
            <a:spLocks noGrp="1"/>
          </p:cNvSpPr>
          <p:nvPr>
            <p:ph type="body" idx="1"/>
          </p:nvPr>
        </p:nvSpPr>
        <p:spPr bwMode="auto">
          <a:xfrm>
            <a:off x="1463675" y="2119313"/>
            <a:ext cx="6196013" cy="360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454775" y="5808663"/>
            <a:ext cx="121285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Rage Italic" charset="0"/>
              </a:defRPr>
            </a:lvl1pPr>
          </a:lstStyle>
          <a:p>
            <a:fld id="{B6D4405B-2D21-5C43-8171-D01E95E03A28}" type="datetimeFigureOut">
              <a:rPr lang="en-US"/>
              <a:pPr/>
              <a:t>9/7/11</a:t>
            </a:fld>
            <a:endParaRPr lang="en-US"/>
          </a:p>
        </p:txBody>
      </p:sp>
      <p:sp>
        <p:nvSpPr>
          <p:cNvPr id="5" name="Footer Placeholder 4"/>
          <p:cNvSpPr>
            <a:spLocks noGrp="1"/>
          </p:cNvSpPr>
          <p:nvPr>
            <p:ph type="ftr" sz="quarter" idx="3"/>
          </p:nvPr>
        </p:nvSpPr>
        <p:spPr>
          <a:xfrm>
            <a:off x="914400" y="5808663"/>
            <a:ext cx="5540375" cy="365125"/>
          </a:xfrm>
          <a:prstGeom prst="rect">
            <a:avLst/>
          </a:prstGeom>
        </p:spPr>
        <p:txBody>
          <a:bodyPr vert="horz" lIns="91440" tIns="45720" rIns="91440" bIns="45720" rtlCol="0" anchor="ctr"/>
          <a:lstStyle>
            <a:lvl1pPr algn="l" fontAlgn="auto">
              <a:spcBef>
                <a:spcPts val="0"/>
              </a:spcBef>
              <a:spcAft>
                <a:spcPts val="0"/>
              </a:spcAft>
              <a:defRPr sz="1400" dirty="0">
                <a:solidFill>
                  <a:schemeClr val="tx2"/>
                </a:solidFill>
                <a:latin typeface="Rage Italic" pitchFamily="66"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7670800" y="5808663"/>
            <a:ext cx="554038"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Rage Italic" charset="0"/>
              </a:defRPr>
            </a:lvl1pPr>
          </a:lstStyle>
          <a:p>
            <a:fld id="{C03DF64F-BF0B-1349-A4C7-0A2F8B1FEC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4" r:id="rId7"/>
    <p:sldLayoutId id="2147483685" r:id="rId8"/>
    <p:sldLayoutId id="2147483681" r:id="rId9"/>
    <p:sldLayoutId id="2147483682" r:id="rId10"/>
  </p:sldLayoutIdLst>
  <p:txStyles>
    <p:titleStyle>
      <a:lvl1pPr algn="ctr" rtl="0" fontAlgn="base">
        <a:spcBef>
          <a:spcPct val="0"/>
        </a:spcBef>
        <a:spcAft>
          <a:spcPct val="0"/>
        </a:spcAft>
        <a:defRPr sz="3600" b="1" kern="1200">
          <a:solidFill>
            <a:schemeClr val="tx1"/>
          </a:solidFill>
          <a:latin typeface="+mj-lt"/>
          <a:ea typeface="ＭＳ Ｐゴシック" charset="-128"/>
          <a:cs typeface="ＭＳ Ｐゴシック" charset="-128"/>
        </a:defRPr>
      </a:lvl1pPr>
      <a:lvl2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2pPr>
      <a:lvl3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3pPr>
      <a:lvl4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4pPr>
      <a:lvl5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2"/>
        </a:buClr>
        <a:buSzPct val="85000"/>
        <a:buFont typeface="Arial"/>
        <a:buChar char="•"/>
        <a:defRPr sz="2800" kern="1200">
          <a:solidFill>
            <a:schemeClr val="tx1"/>
          </a:solidFill>
          <a:latin typeface="+mn-lt"/>
          <a:ea typeface="ＭＳ Ｐゴシック" charset="-128"/>
          <a:cs typeface="ＭＳ Ｐゴシック" charset="-128"/>
        </a:defRPr>
      </a:lvl1pPr>
      <a:lvl2pPr marL="639763" indent="-273050" algn="l" rtl="0" fontAlgn="base">
        <a:spcBef>
          <a:spcPct val="20000"/>
        </a:spcBef>
        <a:spcAft>
          <a:spcPct val="0"/>
        </a:spcAft>
        <a:buClr>
          <a:schemeClr val="accent2"/>
        </a:buClr>
        <a:buSzPct val="85000"/>
        <a:buFont typeface="Arial"/>
        <a:buChar char="•"/>
        <a:defRPr sz="2200" kern="1200">
          <a:solidFill>
            <a:schemeClr val="tx1"/>
          </a:solidFill>
          <a:latin typeface="+mn-lt"/>
          <a:ea typeface="ＭＳ Ｐゴシック" charset="-128"/>
          <a:cs typeface="+mn-cs"/>
        </a:defRPr>
      </a:lvl2pPr>
      <a:lvl3pPr marL="914400" indent="-228600" algn="l" rtl="0" fontAlgn="base">
        <a:spcBef>
          <a:spcPct val="20000"/>
        </a:spcBef>
        <a:spcAft>
          <a:spcPct val="0"/>
        </a:spcAft>
        <a:buClr>
          <a:schemeClr val="accent2"/>
        </a:buClr>
        <a:buSzPct val="85000"/>
        <a:buFont typeface="Arial"/>
        <a:buChar char="•"/>
        <a:defRPr sz="2000" kern="1200">
          <a:solidFill>
            <a:schemeClr val="tx1"/>
          </a:solidFill>
          <a:latin typeface="+mn-lt"/>
          <a:ea typeface="ＭＳ Ｐゴシック" charset="-128"/>
          <a:cs typeface="+mn-cs"/>
        </a:defRPr>
      </a:lvl3pPr>
      <a:lvl4pPr marL="1279525" indent="-228600" algn="l" rtl="0" fontAlgn="base">
        <a:spcBef>
          <a:spcPct val="20000"/>
        </a:spcBef>
        <a:spcAft>
          <a:spcPct val="0"/>
        </a:spcAft>
        <a:buClr>
          <a:schemeClr val="accent2"/>
        </a:buClr>
        <a:buSzPct val="85000"/>
        <a:buFont typeface="Arial"/>
        <a:buChar char="•"/>
        <a:defRPr kern="1200">
          <a:solidFill>
            <a:schemeClr val="tx1"/>
          </a:solidFill>
          <a:latin typeface="+mn-lt"/>
          <a:ea typeface="ＭＳ Ｐゴシック" charset="-128"/>
          <a:cs typeface="+mn-cs"/>
        </a:defRPr>
      </a:lvl4pPr>
      <a:lvl5pPr marL="1644650" indent="-228600" algn="l" rtl="0" fontAlgn="base">
        <a:spcBef>
          <a:spcPct val="20000"/>
        </a:spcBef>
        <a:spcAft>
          <a:spcPct val="0"/>
        </a:spcAft>
        <a:buClr>
          <a:schemeClr val="accent2"/>
        </a:buClr>
        <a:buSzPct val="85000"/>
        <a:buFont typeface="Arial"/>
        <a:buChar char="•"/>
        <a:defRPr sz="1600" kern="1200">
          <a:solidFill>
            <a:schemeClr val="tx1"/>
          </a:solidFill>
          <a:latin typeface="+mn-lt"/>
          <a:ea typeface="ＭＳ Ｐゴシック" charset="-128"/>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726084"/>
            <a:ext cx="7772400" cy="1524000"/>
          </a:xfrm>
        </p:spPr>
        <p:txBody>
          <a:bodyPr/>
          <a:lstStyle/>
          <a:p>
            <a:pPr eaLnBrk="1" hangingPunct="1"/>
            <a:r>
              <a:rPr lang="en-US" sz="4400" b="1" dirty="0" smtClean="0">
                <a:ea typeface="ＭＳ Ｐゴシック" charset="-128"/>
                <a:cs typeface="ＭＳ Ｐゴシック" charset="-128"/>
              </a:rPr>
              <a:t>Vision and Mission</a:t>
            </a:r>
            <a:endParaRPr lang="en-US" sz="4400" b="1" dirty="0">
              <a:ea typeface="ＭＳ Ｐゴシック" charset="-128"/>
              <a:cs typeface="ＭＳ Ｐゴシック" charset="-128"/>
            </a:endParaRPr>
          </a:p>
        </p:txBody>
      </p:sp>
      <p:sp>
        <p:nvSpPr>
          <p:cNvPr id="13315" name="Rectangle 3"/>
          <p:cNvSpPr>
            <a:spLocks noGrp="1" noChangeArrowheads="1"/>
          </p:cNvSpPr>
          <p:nvPr>
            <p:ph type="body" idx="1"/>
          </p:nvPr>
        </p:nvSpPr>
        <p:spPr>
          <a:xfrm>
            <a:off x="685800" y="3831224"/>
            <a:ext cx="7772400" cy="1045575"/>
          </a:xfrm>
        </p:spPr>
        <p:txBody>
          <a:bodyPr/>
          <a:lstStyle/>
          <a:p>
            <a:pPr algn="ctr" eaLnBrk="1" hangingPunct="1">
              <a:buFontTx/>
              <a:buNone/>
            </a:pPr>
            <a:r>
              <a:rPr lang="en-US" sz="3600" dirty="0" smtClean="0">
                <a:ea typeface="ＭＳ Ｐゴシック" charset="-128"/>
                <a:cs typeface="ＭＳ Ｐゴシック" charset="-128"/>
              </a:rPr>
              <a:t>Henry Reyenga</a:t>
            </a:r>
            <a:endParaRPr lang="en-US" sz="3600" dirty="0">
              <a:ea typeface="ＭＳ Ｐゴシック" charset="-128"/>
              <a:cs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Organizational Vision</a:t>
            </a:r>
            <a:endParaRPr lang="en-US" dirty="0"/>
          </a:p>
        </p:txBody>
      </p:sp>
      <p:sp>
        <p:nvSpPr>
          <p:cNvPr id="6146" name="Content Placeholder 2"/>
          <p:cNvSpPr>
            <a:spLocks noGrp="1"/>
          </p:cNvSpPr>
          <p:nvPr>
            <p:ph idx="1"/>
          </p:nvPr>
        </p:nvSpPr>
        <p:spPr>
          <a:xfrm>
            <a:off x="865876" y="2119313"/>
            <a:ext cx="7443220" cy="3999134"/>
          </a:xfrm>
        </p:spPr>
        <p:txBody>
          <a:bodyPr/>
          <a:lstStyle/>
          <a:p>
            <a:pPr>
              <a:buNone/>
            </a:pPr>
            <a:r>
              <a:rPr lang="en-US" dirty="0" smtClean="0"/>
              <a:t>Put your organizational Vision into a format of invitation. </a:t>
            </a:r>
          </a:p>
          <a:p>
            <a:pPr>
              <a:buNone/>
            </a:pPr>
            <a:r>
              <a:rPr lang="en-US" b="1" dirty="0" smtClean="0"/>
              <a:t>“You </a:t>
            </a:r>
            <a:r>
              <a:rPr lang="en-US" b="1" dirty="0"/>
              <a:t>are invited to be on this God adventure.</a:t>
            </a:r>
            <a:r>
              <a:rPr lang="en-US" dirty="0"/>
              <a:t> To go beyond the human struggle and soar with God daily, weekly, monthly, yearly, and forever</a:t>
            </a:r>
            <a:r>
              <a:rPr lang="en-US" dirty="0" smtClean="0"/>
              <a:t>!” You are invited to include those in your life to also connect to the God Adventure.” </a:t>
            </a:r>
            <a:endParaRPr lang="en-US" dirty="0"/>
          </a:p>
        </p:txBody>
      </p:sp>
    </p:spTree>
    <p:extLst>
      <p:ext uri="{BB962C8B-B14F-4D97-AF65-F5344CB8AC3E}">
        <p14:creationId xmlns:p14="http://schemas.microsoft.com/office/powerpoint/2010/main" val="335386189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The Seed of an organizational Vision</a:t>
            </a:r>
            <a:endParaRPr lang="en-US" dirty="0"/>
          </a:p>
        </p:txBody>
      </p:sp>
      <p:sp>
        <p:nvSpPr>
          <p:cNvPr id="6146" name="Content Placeholder 2"/>
          <p:cNvSpPr>
            <a:spLocks noGrp="1"/>
          </p:cNvSpPr>
          <p:nvPr>
            <p:ph idx="1"/>
          </p:nvPr>
        </p:nvSpPr>
        <p:spPr/>
        <p:txBody>
          <a:bodyPr/>
          <a:lstStyle/>
          <a:p>
            <a:pPr>
              <a:buNone/>
            </a:pPr>
            <a:r>
              <a:rPr lang="en-US" dirty="0" smtClean="0"/>
              <a:t>Your personal Vision and the organizational Vision ought to match</a:t>
            </a:r>
          </a:p>
          <a:p>
            <a:pPr>
              <a:buNone/>
            </a:pPr>
            <a:r>
              <a:rPr lang="en-US" dirty="0" smtClean="0"/>
              <a:t>Romans </a:t>
            </a:r>
            <a:r>
              <a:rPr lang="en-US" dirty="0"/>
              <a:t>15:20 </a:t>
            </a:r>
            <a:r>
              <a:rPr lang="en-US" dirty="0" smtClean="0"/>
              <a:t>“Yea</a:t>
            </a:r>
            <a:r>
              <a:rPr lang="en-US" dirty="0"/>
              <a:t>, so have I strived to preach the gospel, not where Christ was named, lest I should build upon another man’s </a:t>
            </a:r>
            <a:r>
              <a:rPr lang="en-US" dirty="0" smtClean="0"/>
              <a:t>foundation”</a:t>
            </a:r>
            <a:endParaRPr lang="en-US" dirty="0"/>
          </a:p>
        </p:txBody>
      </p:sp>
    </p:spTree>
    <p:extLst>
      <p:ext uri="{BB962C8B-B14F-4D97-AF65-F5344CB8AC3E}">
        <p14:creationId xmlns:p14="http://schemas.microsoft.com/office/powerpoint/2010/main" val="422824922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Mission</a:t>
            </a:r>
            <a:endParaRPr lang="en-US" dirty="0"/>
          </a:p>
        </p:txBody>
      </p:sp>
      <p:sp>
        <p:nvSpPr>
          <p:cNvPr id="6146" name="Content Placeholder 2"/>
          <p:cNvSpPr>
            <a:spLocks noGrp="1"/>
          </p:cNvSpPr>
          <p:nvPr>
            <p:ph idx="1"/>
          </p:nvPr>
        </p:nvSpPr>
        <p:spPr/>
        <p:txBody>
          <a:bodyPr/>
          <a:lstStyle/>
          <a:p>
            <a:pPr>
              <a:buNone/>
            </a:pPr>
            <a:r>
              <a:rPr lang="en-US" dirty="0" smtClean="0"/>
              <a:t>What are the specific ministries that accomplish that Vision.   </a:t>
            </a:r>
          </a:p>
          <a:p>
            <a:pPr>
              <a:buNone/>
            </a:pPr>
            <a:r>
              <a:rPr lang="en-US" dirty="0" smtClean="0"/>
              <a:t>Do you have a service?  Are you going to have ministries?  If so, what? </a:t>
            </a:r>
          </a:p>
          <a:p>
            <a:pPr>
              <a:buNone/>
            </a:pPr>
            <a:r>
              <a:rPr lang="en-US" dirty="0" smtClean="0"/>
              <a:t>At Eagle Rock Church, our activities on our website comprise our mission activities.  First Attendee Understandable. </a:t>
            </a:r>
            <a:endParaRPr lang="en-US" dirty="0"/>
          </a:p>
        </p:txBody>
      </p:sp>
    </p:spTree>
    <p:extLst>
      <p:ext uri="{BB962C8B-B14F-4D97-AF65-F5344CB8AC3E}">
        <p14:creationId xmlns:p14="http://schemas.microsoft.com/office/powerpoint/2010/main" val="396748921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Mission</a:t>
            </a:r>
            <a:endParaRPr lang="en-US" dirty="0"/>
          </a:p>
        </p:txBody>
      </p:sp>
      <p:sp>
        <p:nvSpPr>
          <p:cNvPr id="6146" name="Content Placeholder 2"/>
          <p:cNvSpPr>
            <a:spLocks noGrp="1"/>
          </p:cNvSpPr>
          <p:nvPr>
            <p:ph idx="1"/>
          </p:nvPr>
        </p:nvSpPr>
        <p:spPr/>
        <p:txBody>
          <a:bodyPr/>
          <a:lstStyle/>
          <a:p>
            <a:pPr>
              <a:buNone/>
            </a:pPr>
            <a:r>
              <a:rPr lang="en-US" dirty="0" smtClean="0"/>
              <a:t>Conclusion:</a:t>
            </a:r>
          </a:p>
          <a:p>
            <a:pPr>
              <a:buNone/>
            </a:pPr>
            <a:r>
              <a:rPr lang="en-US" dirty="0" smtClean="0"/>
              <a:t>A vision will always be reflected. Real Decision reflects the real vision. </a:t>
            </a:r>
          </a:p>
          <a:p>
            <a:pPr>
              <a:buNone/>
            </a:pPr>
            <a:r>
              <a:rPr lang="en-US" dirty="0" smtClean="0"/>
              <a:t>Acts 6 Story</a:t>
            </a:r>
            <a:endParaRPr lang="en-US" dirty="0"/>
          </a:p>
        </p:txBody>
      </p:sp>
    </p:spTree>
    <p:extLst>
      <p:ext uri="{BB962C8B-B14F-4D97-AF65-F5344CB8AC3E}">
        <p14:creationId xmlns:p14="http://schemas.microsoft.com/office/powerpoint/2010/main" val="8965913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Leading into a preferred Future</a:t>
            </a:r>
            <a:endParaRPr lang="en-US" dirty="0"/>
          </a:p>
        </p:txBody>
      </p:sp>
      <p:sp>
        <p:nvSpPr>
          <p:cNvPr id="6146" name="Content Placeholder 2"/>
          <p:cNvSpPr>
            <a:spLocks noGrp="1"/>
          </p:cNvSpPr>
          <p:nvPr>
            <p:ph idx="1"/>
          </p:nvPr>
        </p:nvSpPr>
        <p:spPr/>
        <p:txBody>
          <a:bodyPr/>
          <a:lstStyle/>
          <a:p>
            <a:pPr>
              <a:buNone/>
            </a:pPr>
            <a:r>
              <a:rPr lang="en-US" dirty="0" smtClean="0"/>
              <a:t>Vision and Mission are important</a:t>
            </a:r>
          </a:p>
          <a:p>
            <a:pPr>
              <a:buNone/>
            </a:pPr>
            <a:r>
              <a:rPr lang="en-US" dirty="0" smtClean="0"/>
              <a:t>Proverbs </a:t>
            </a:r>
            <a:r>
              <a:rPr lang="en-US" dirty="0"/>
              <a:t>29:18 Where there is no vision, the people perish:</a:t>
            </a: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Defining of Terms</a:t>
            </a:r>
            <a:endParaRPr lang="en-US" dirty="0"/>
          </a:p>
        </p:txBody>
      </p:sp>
      <p:sp>
        <p:nvSpPr>
          <p:cNvPr id="6146" name="Content Placeholder 2"/>
          <p:cNvSpPr>
            <a:spLocks noGrp="1"/>
          </p:cNvSpPr>
          <p:nvPr>
            <p:ph idx="1"/>
          </p:nvPr>
        </p:nvSpPr>
        <p:spPr/>
        <p:txBody>
          <a:bodyPr/>
          <a:lstStyle/>
          <a:p>
            <a:pPr>
              <a:buNone/>
            </a:pPr>
            <a:r>
              <a:rPr lang="en-US" dirty="0" smtClean="0"/>
              <a:t>Calling is the calling of God into your life. This could include your spiritual dream, the prayerful voice of God in your life calling you to ministry. </a:t>
            </a:r>
          </a:p>
          <a:p>
            <a:pPr>
              <a:buNone/>
            </a:pPr>
            <a:r>
              <a:rPr lang="en-US" dirty="0"/>
              <a:t>Phil. 3:14 I press toward the mark for the prize of the high calling of God in Christ Jesus. </a:t>
            </a:r>
          </a:p>
          <a:p>
            <a:pPr>
              <a:buNone/>
            </a:pPr>
            <a:endParaRPr lang="en-US" dirty="0"/>
          </a:p>
        </p:txBody>
      </p:sp>
    </p:spTree>
    <p:extLst>
      <p:ext uri="{BB962C8B-B14F-4D97-AF65-F5344CB8AC3E}">
        <p14:creationId xmlns:p14="http://schemas.microsoft.com/office/powerpoint/2010/main" val="372920875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Defining of Terms</a:t>
            </a:r>
            <a:endParaRPr lang="en-US" dirty="0"/>
          </a:p>
        </p:txBody>
      </p:sp>
      <p:sp>
        <p:nvSpPr>
          <p:cNvPr id="6146" name="Content Placeholder 2"/>
          <p:cNvSpPr>
            <a:spLocks noGrp="1"/>
          </p:cNvSpPr>
          <p:nvPr>
            <p:ph idx="1"/>
          </p:nvPr>
        </p:nvSpPr>
        <p:spPr/>
        <p:txBody>
          <a:bodyPr/>
          <a:lstStyle/>
          <a:p>
            <a:pPr>
              <a:buNone/>
            </a:pPr>
            <a:r>
              <a:rPr lang="en-US" dirty="0" smtClean="0"/>
              <a:t>Vision is the calling of a community by God; the inspiration of Leaders utilizing their gifts and resources to accomplish that calling. </a:t>
            </a:r>
          </a:p>
          <a:p>
            <a:pPr>
              <a:buNone/>
            </a:pPr>
            <a:r>
              <a:rPr lang="en-US" dirty="0" smtClean="0"/>
              <a:t>Mission is that vision put into a specific plan defining specific tangible desired outcomes that the organization pursues </a:t>
            </a:r>
          </a:p>
          <a:p>
            <a:pPr>
              <a:buNone/>
            </a:pPr>
            <a:endParaRPr lang="en-US" dirty="0"/>
          </a:p>
        </p:txBody>
      </p:sp>
    </p:spTree>
    <p:extLst>
      <p:ext uri="{BB962C8B-B14F-4D97-AF65-F5344CB8AC3E}">
        <p14:creationId xmlns:p14="http://schemas.microsoft.com/office/powerpoint/2010/main" val="28816817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is the Vision? </a:t>
            </a:r>
            <a:endParaRPr lang="en-US" dirty="0"/>
          </a:p>
        </p:txBody>
      </p:sp>
      <p:sp>
        <p:nvSpPr>
          <p:cNvPr id="6146" name="Content Placeholder 2"/>
          <p:cNvSpPr>
            <a:spLocks noGrp="1"/>
          </p:cNvSpPr>
          <p:nvPr>
            <p:ph idx="1"/>
          </p:nvPr>
        </p:nvSpPr>
        <p:spPr/>
        <p:txBody>
          <a:bodyPr/>
          <a:lstStyle/>
          <a:p>
            <a:pPr>
              <a:buNone/>
            </a:pPr>
            <a:r>
              <a:rPr lang="en-US" dirty="0" smtClean="0"/>
              <a:t>As a Leader?  Prayerfully pursue…</a:t>
            </a:r>
          </a:p>
          <a:p>
            <a:pPr>
              <a:buNone/>
            </a:pPr>
            <a:r>
              <a:rPr lang="en-US" dirty="0" smtClean="0"/>
              <a:t>Calling</a:t>
            </a:r>
          </a:p>
          <a:p>
            <a:pPr>
              <a:buNone/>
            </a:pPr>
            <a:r>
              <a:rPr lang="en-US" dirty="0" smtClean="0"/>
              <a:t>Passion</a:t>
            </a:r>
          </a:p>
          <a:p>
            <a:pPr>
              <a:buNone/>
            </a:pPr>
            <a:r>
              <a:rPr lang="en-US" dirty="0" smtClean="0"/>
              <a:t>Gifts and abilities</a:t>
            </a:r>
          </a:p>
          <a:p>
            <a:pPr>
              <a:buNone/>
            </a:pPr>
            <a:r>
              <a:rPr lang="en-US" dirty="0" smtClean="0"/>
              <a:t>Resources </a:t>
            </a:r>
          </a:p>
          <a:p>
            <a:pPr>
              <a:buNone/>
            </a:pPr>
            <a:r>
              <a:rPr lang="en-US" dirty="0" smtClean="0"/>
              <a:t>People and money</a:t>
            </a:r>
          </a:p>
          <a:p>
            <a:pPr>
              <a:buNone/>
            </a:pPr>
            <a:endParaRPr lang="en-US" dirty="0"/>
          </a:p>
        </p:txBody>
      </p:sp>
    </p:spTree>
    <p:extLst>
      <p:ext uri="{BB962C8B-B14F-4D97-AF65-F5344CB8AC3E}">
        <p14:creationId xmlns:p14="http://schemas.microsoft.com/office/powerpoint/2010/main" val="5882652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is the Personal Vision? </a:t>
            </a:r>
            <a:endParaRPr lang="en-US" dirty="0"/>
          </a:p>
        </p:txBody>
      </p:sp>
      <p:sp>
        <p:nvSpPr>
          <p:cNvPr id="6146" name="Content Placeholder 2"/>
          <p:cNvSpPr>
            <a:spLocks noGrp="1"/>
          </p:cNvSpPr>
          <p:nvPr>
            <p:ph idx="1"/>
          </p:nvPr>
        </p:nvSpPr>
        <p:spPr>
          <a:xfrm>
            <a:off x="880306" y="2119313"/>
            <a:ext cx="7590837" cy="4114577"/>
          </a:xfrm>
        </p:spPr>
        <p:txBody>
          <a:bodyPr/>
          <a:lstStyle/>
          <a:p>
            <a:pPr>
              <a:buNone/>
            </a:pPr>
            <a:r>
              <a:rPr lang="en-US" dirty="0" smtClean="0"/>
              <a:t>Write it out:</a:t>
            </a:r>
          </a:p>
          <a:p>
            <a:pPr>
              <a:buNone/>
            </a:pPr>
            <a:r>
              <a:rPr lang="en-US" dirty="0" smtClean="0"/>
              <a:t>“I Henry Reyenga, am called to lead </a:t>
            </a:r>
            <a:r>
              <a:rPr lang="en-US" dirty="0" smtClean="0"/>
              <a:t>my </a:t>
            </a:r>
            <a:r>
              <a:rPr lang="en-US" dirty="0" smtClean="0"/>
              <a:t>family</a:t>
            </a:r>
            <a:r>
              <a:rPr lang="en-US" dirty="0"/>
              <a:t> </a:t>
            </a:r>
            <a:r>
              <a:rPr lang="en-US" dirty="0" smtClean="0"/>
              <a:t>and my Church into a sustainable, vital walk with God, reaching </a:t>
            </a:r>
            <a:r>
              <a:rPr lang="en-US" dirty="0" smtClean="0"/>
              <a:t>more to be included </a:t>
            </a:r>
            <a:r>
              <a:rPr lang="en-US" dirty="0" smtClean="0"/>
              <a:t>into </a:t>
            </a:r>
            <a:r>
              <a:rPr lang="en-US" dirty="0" smtClean="0"/>
              <a:t>a </a:t>
            </a:r>
            <a:r>
              <a:rPr lang="en-US" dirty="0" smtClean="0"/>
              <a:t>walk.  I am also called to create the stage for others to lead their families and churches into a vital sustainable walk with God-ever reproducing and reaching more for Christ”.</a:t>
            </a:r>
            <a:endParaRPr lang="en-US" dirty="0"/>
          </a:p>
        </p:txBody>
      </p:sp>
    </p:spTree>
    <p:extLst>
      <p:ext uri="{BB962C8B-B14F-4D97-AF65-F5344CB8AC3E}">
        <p14:creationId xmlns:p14="http://schemas.microsoft.com/office/powerpoint/2010/main" val="36734207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Personal Vision Exercise </a:t>
            </a:r>
            <a:endParaRPr lang="en-US" dirty="0"/>
          </a:p>
        </p:txBody>
      </p:sp>
      <p:sp>
        <p:nvSpPr>
          <p:cNvPr id="6146" name="Content Placeholder 2"/>
          <p:cNvSpPr>
            <a:spLocks noGrp="1"/>
          </p:cNvSpPr>
          <p:nvPr>
            <p:ph idx="1"/>
          </p:nvPr>
        </p:nvSpPr>
        <p:spPr>
          <a:xfrm>
            <a:off x="880306" y="2119313"/>
            <a:ext cx="7590837" cy="4114577"/>
          </a:xfrm>
        </p:spPr>
        <p:txBody>
          <a:bodyPr/>
          <a:lstStyle/>
          <a:p>
            <a:pPr>
              <a:buNone/>
            </a:pPr>
            <a:r>
              <a:rPr lang="en-US" dirty="0" smtClean="0"/>
              <a:t>Write out your personal vision.</a:t>
            </a:r>
          </a:p>
          <a:p>
            <a:pPr>
              <a:buNone/>
            </a:pPr>
            <a:r>
              <a:rPr lang="en-US" dirty="0" smtClean="0"/>
              <a:t>Ask someone who knows you if they think that vision reflects your life.</a:t>
            </a:r>
          </a:p>
          <a:p>
            <a:pPr>
              <a:buNone/>
            </a:pPr>
            <a:endParaRPr lang="en-US" dirty="0"/>
          </a:p>
        </p:txBody>
      </p:sp>
    </p:spTree>
    <p:extLst>
      <p:ext uri="{BB962C8B-B14F-4D97-AF65-F5344CB8AC3E}">
        <p14:creationId xmlns:p14="http://schemas.microsoft.com/office/powerpoint/2010/main" val="220643972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The Seed of an organizational Vision</a:t>
            </a:r>
            <a:endParaRPr lang="en-US" dirty="0"/>
          </a:p>
        </p:txBody>
      </p:sp>
      <p:sp>
        <p:nvSpPr>
          <p:cNvPr id="6146" name="Content Placeholder 2"/>
          <p:cNvSpPr>
            <a:spLocks noGrp="1"/>
          </p:cNvSpPr>
          <p:nvPr>
            <p:ph idx="1"/>
          </p:nvPr>
        </p:nvSpPr>
        <p:spPr/>
        <p:txBody>
          <a:bodyPr/>
          <a:lstStyle/>
          <a:p>
            <a:pPr>
              <a:buNone/>
            </a:pPr>
            <a:r>
              <a:rPr lang="en-US" dirty="0" smtClean="0"/>
              <a:t>Your personal Vision and the organizational Vision ought to match</a:t>
            </a:r>
          </a:p>
          <a:p>
            <a:pPr>
              <a:buNone/>
            </a:pPr>
            <a:r>
              <a:rPr lang="en-US" dirty="0" smtClean="0"/>
              <a:t>Romans </a:t>
            </a:r>
            <a:r>
              <a:rPr lang="en-US" dirty="0"/>
              <a:t>15:20 </a:t>
            </a:r>
            <a:r>
              <a:rPr lang="en-US" dirty="0" smtClean="0"/>
              <a:t>“Yea</a:t>
            </a:r>
            <a:r>
              <a:rPr lang="en-US" dirty="0"/>
              <a:t>, so have I strived to preach the gospel, not where Christ was named, lest I should build upon another man’s </a:t>
            </a:r>
            <a:r>
              <a:rPr lang="en-US" dirty="0" smtClean="0"/>
              <a:t>foundation”</a:t>
            </a:r>
            <a:endParaRPr lang="en-US" dirty="0"/>
          </a:p>
        </p:txBody>
      </p:sp>
    </p:spTree>
    <p:extLst>
      <p:ext uri="{BB962C8B-B14F-4D97-AF65-F5344CB8AC3E}">
        <p14:creationId xmlns:p14="http://schemas.microsoft.com/office/powerpoint/2010/main" val="54252719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Organizational Vision</a:t>
            </a:r>
            <a:endParaRPr lang="en-US" dirty="0"/>
          </a:p>
        </p:txBody>
      </p:sp>
      <p:sp>
        <p:nvSpPr>
          <p:cNvPr id="6146" name="Content Placeholder 2"/>
          <p:cNvSpPr>
            <a:spLocks noGrp="1"/>
          </p:cNvSpPr>
          <p:nvPr>
            <p:ph idx="1"/>
          </p:nvPr>
        </p:nvSpPr>
        <p:spPr>
          <a:xfrm>
            <a:off x="865876" y="2119313"/>
            <a:ext cx="7443220" cy="3999134"/>
          </a:xfrm>
        </p:spPr>
        <p:txBody>
          <a:bodyPr/>
          <a:lstStyle/>
          <a:p>
            <a:pPr>
              <a:buNone/>
            </a:pPr>
            <a:r>
              <a:rPr lang="en-US" dirty="0" smtClean="0"/>
              <a:t>How does your personal vision translate into your connection to your church?</a:t>
            </a:r>
          </a:p>
          <a:p>
            <a:pPr>
              <a:buNone/>
            </a:pPr>
            <a:r>
              <a:rPr lang="en-US" i="1" dirty="0"/>
              <a:t>People are the crown of God’s creation, and there’s no greater joy than helping them walk with God and to see them utilize their gifts.  I love the people part of ministry and see my role as pastor to create stages for other people to use their gifts and make an impact in their family and to their community."</a:t>
            </a:r>
            <a:endParaRPr lang="en-US" dirty="0"/>
          </a:p>
        </p:txBody>
      </p:sp>
    </p:spTree>
    <p:extLst>
      <p:ext uri="{BB962C8B-B14F-4D97-AF65-F5344CB8AC3E}">
        <p14:creationId xmlns:p14="http://schemas.microsoft.com/office/powerpoint/2010/main" val="46731716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li_pp_templat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cli_pp_template.pot</Template>
  <TotalTime>834</TotalTime>
  <Words>516</Words>
  <Application>Microsoft Macintosh PowerPoint</Application>
  <PresentationFormat>On-screen Show (4:3)</PresentationFormat>
  <Paragraphs>44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cli_pp_template</vt:lpstr>
      <vt:lpstr>Vision and Mission</vt:lpstr>
      <vt:lpstr>Leading into a preferred Future</vt:lpstr>
      <vt:lpstr>Defining of Terms</vt:lpstr>
      <vt:lpstr>Defining of Terms</vt:lpstr>
      <vt:lpstr>What is the Vision? </vt:lpstr>
      <vt:lpstr>What is the Personal Vision? </vt:lpstr>
      <vt:lpstr>Personal Vision Exercise </vt:lpstr>
      <vt:lpstr>The Seed of an organizational Vision</vt:lpstr>
      <vt:lpstr>Organizational Vision</vt:lpstr>
      <vt:lpstr>Organizational Vision</vt:lpstr>
      <vt:lpstr>The Seed of an organizational Vision</vt:lpstr>
      <vt:lpstr>Mission</vt:lpstr>
      <vt:lpstr>Mission</vt:lpstr>
    </vt:vector>
  </TitlesOfParts>
  <Company>Christian Leaders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Jerry Lorenz</cp:lastModifiedBy>
  <cp:revision>25</cp:revision>
  <dcterms:created xsi:type="dcterms:W3CDTF">2011-01-08T19:04:41Z</dcterms:created>
  <dcterms:modified xsi:type="dcterms:W3CDTF">2011-09-08T02:49:44Z</dcterms:modified>
</cp:coreProperties>
</file>