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73" r:id="rId5"/>
    <p:sldId id="278" r:id="rId6"/>
    <p:sldId id="256" r:id="rId7"/>
    <p:sldId id="257" r:id="rId8"/>
    <p:sldId id="258" r:id="rId9"/>
    <p:sldId id="261" r:id="rId10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7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91C9-148D-47BF-A621-71E6CB8D3EDC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5EE1-9126-4C7C-9C5D-FF4B70758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3A6C-186F-4E18-B26A-FE33B172DC06}" type="datetimeFigureOut">
              <a:rPr lang="en-US" smtClean="0"/>
              <a:pPr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57800" y="3982522"/>
            <a:ext cx="365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" sz="2800" b="1" dirty="0">
                <a:solidFill>
                  <a:srgbClr val="FF0000"/>
                </a:solidFill>
              </a:rPr>
              <a:t>Який лідер є ефективним?</a:t>
            </a:r>
          </a:p>
          <a:p>
            <a:pPr algn="ctr"/>
            <a:r>
              <a:rPr lang="uk" sz="2800" b="1" dirty="0">
                <a:solidFill>
                  <a:srgbClr val="FF0000"/>
                </a:solidFill>
              </a:rPr>
              <a:t>Приклади з життя відомих лідерів</a:t>
            </a:r>
            <a:endParaRPr lang="ru-UA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0706" y="228600"/>
            <a:ext cx="33625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" sz="3200" b="1" dirty="0">
                <a:solidFill>
                  <a:srgbClr val="FF0000"/>
                </a:solidFill>
              </a:rPr>
              <a:t>«Вчис</a:t>
            </a:r>
            <a:r>
              <a:rPr lang="uk-UA" sz="3200" b="1" dirty="0">
                <a:solidFill>
                  <a:srgbClr val="FF0000"/>
                </a:solidFill>
              </a:rPr>
              <a:t>ь</a:t>
            </a:r>
            <a:r>
              <a:rPr lang="uk" sz="3200" b="1" dirty="0">
                <a:solidFill>
                  <a:srgbClr val="FF0000"/>
                </a:solidFill>
              </a:rPr>
              <a:t> керувати»</a:t>
            </a:r>
            <a:endParaRPr lang="ru-UA" sz="3200" dirty="0">
              <a:solidFill>
                <a:srgbClr val="FF0000"/>
              </a:solidFill>
            </a:endParaRPr>
          </a:p>
          <a:p>
            <a:pPr algn="ctr"/>
            <a:r>
              <a:rPr lang="uk" sz="3200" b="1" dirty="0">
                <a:solidFill>
                  <a:srgbClr val="FF0000"/>
                </a:solidFill>
              </a:rPr>
              <a:t>Відео 3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8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646" y="304800"/>
            <a:ext cx="90203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rgbClr val="FF0000"/>
                </a:solidFill>
              </a:rPr>
              <a:t>Керівник &amp; </a:t>
            </a:r>
            <a:r>
              <a:rPr lang="uk-UA" sz="2800" dirty="0">
                <a:solidFill>
                  <a:srgbClr val="FF0000"/>
                </a:solidFill>
              </a:rPr>
              <a:t>Лідер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uk" sz="2800" dirty="0">
                <a:solidFill>
                  <a:srgbClr val="FF0000"/>
                </a:solidFill>
              </a:rPr>
              <a:t>          </a:t>
            </a:r>
            <a:r>
              <a:rPr lang="uk-UA" sz="2800" b="1" u="sng" dirty="0">
                <a:solidFill>
                  <a:srgbClr val="FF0000"/>
                </a:solidFill>
              </a:rPr>
              <a:t>Керівник</a:t>
            </a:r>
            <a:r>
              <a:rPr lang="uk" sz="2800" b="1" dirty="0">
                <a:solidFill>
                  <a:srgbClr val="FF0000"/>
                </a:solidFill>
              </a:rPr>
              <a:t>                                               </a:t>
            </a:r>
            <a:r>
              <a:rPr lang="uk" sz="2800" b="1" u="sng" dirty="0">
                <a:solidFill>
                  <a:srgbClr val="FF0000"/>
                </a:solidFill>
              </a:rPr>
              <a:t>Лідер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 *Планування                                               *Визначення мети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*Організація                                                *Визначення завдань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*Зосереджений на                                    *Зосереджений на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   досягненні цілей                                        «великій картині»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*Розподіл ресурсів                                    *Розробка концепцій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*Управління, чіткі рамки                         *Надання співробітникам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    та контроль                                                 свобод</a:t>
            </a:r>
            <a:r>
              <a:rPr lang="uk-UA" sz="2400" b="1" dirty="0">
                <a:solidFill>
                  <a:srgbClr val="FF0000"/>
                </a:solidFill>
              </a:rPr>
              <a:t>у</a:t>
            </a:r>
            <a:r>
              <a:rPr lang="uk" sz="2400" b="1" dirty="0">
                <a:solidFill>
                  <a:srgbClr val="FF0000"/>
                </a:solidFill>
              </a:rPr>
              <a:t> у рішеннях та діях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      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*Пастух                                                          *Власник ранчо</a:t>
            </a:r>
            <a:endParaRPr lang="ru-UA" sz="2400" dirty="0">
              <a:solidFill>
                <a:srgbClr val="FF0000"/>
              </a:solidFill>
            </a:endParaRPr>
          </a:p>
          <a:p>
            <a:r>
              <a:rPr lang="uk" sz="2400" b="1" dirty="0">
                <a:solidFill>
                  <a:srgbClr val="FF0000"/>
                </a:solidFill>
              </a:rPr>
              <a:t> </a:t>
            </a:r>
            <a:endParaRPr lang="ru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12" y="990600"/>
            <a:ext cx="876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400" b="1" dirty="0">
                <a:solidFill>
                  <a:srgbClr val="FFFF00"/>
                </a:solidFill>
              </a:rPr>
              <a:t>«Усі зл</a:t>
            </a:r>
            <a:r>
              <a:rPr lang="uk-UA" sz="4400" b="1" dirty="0">
                <a:solidFill>
                  <a:srgbClr val="FFFF00"/>
                </a:solidFill>
              </a:rPr>
              <a:t>ет</a:t>
            </a:r>
            <a:r>
              <a:rPr lang="uk" sz="4400" b="1" dirty="0">
                <a:solidFill>
                  <a:srgbClr val="FFFF00"/>
                </a:solidFill>
              </a:rPr>
              <a:t>и </a:t>
            </a:r>
            <a:r>
              <a:rPr lang="uk-UA" sz="4400" b="1" dirty="0">
                <a:solidFill>
                  <a:srgbClr val="FFFF00"/>
                </a:solidFill>
              </a:rPr>
              <a:t>й</a:t>
            </a:r>
            <a:r>
              <a:rPr lang="uk" sz="4400" b="1" dirty="0">
                <a:solidFill>
                  <a:srgbClr val="FFFF00"/>
                </a:solidFill>
              </a:rPr>
              <a:t> падіння відбуваються   </a:t>
            </a:r>
          </a:p>
          <a:p>
            <a:r>
              <a:rPr lang="uk" sz="4400" b="1" dirty="0">
                <a:solidFill>
                  <a:srgbClr val="FFFF00"/>
                </a:solidFill>
              </a:rPr>
              <a:t>   завдяки лідерству».</a:t>
            </a:r>
            <a:endParaRPr lang="ru-UA" sz="4400" dirty="0">
              <a:solidFill>
                <a:srgbClr val="FFFF00"/>
              </a:solidFill>
            </a:endParaRPr>
          </a:p>
          <a:p>
            <a:r>
              <a:rPr lang="uk" sz="2800" b="1" dirty="0">
                <a:solidFill>
                  <a:srgbClr val="FFFF00"/>
                </a:solidFill>
              </a:rPr>
              <a:t>                                                             (Джон Максвелл)</a:t>
            </a:r>
            <a:endParaRPr lang="ru-U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9299" y="228600"/>
            <a:ext cx="6385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4000" b="1" u="sng" dirty="0"/>
              <a:t>Хто є </a:t>
            </a:r>
            <a:r>
              <a:rPr lang="uk-UA" sz="4000" b="1" u="sng" dirty="0"/>
              <a:t>ефективним</a:t>
            </a:r>
            <a:r>
              <a:rPr lang="uk" sz="4000" b="1" u="sng" dirty="0"/>
              <a:t> лідером?</a:t>
            </a:r>
            <a:endParaRPr lang="ru-UA" sz="4000" u="sng" dirty="0"/>
          </a:p>
        </p:txBody>
      </p:sp>
    </p:spTree>
    <p:extLst>
      <p:ext uri="{BB962C8B-B14F-4D97-AF65-F5344CB8AC3E}">
        <p14:creationId xmlns:p14="http://schemas.microsoft.com/office/powerpoint/2010/main" val="411940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95400"/>
            <a:ext cx="8839200" cy="72327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uk" sz="3600" b="1" dirty="0"/>
              <a:t>Авраам Лінкольн  </a:t>
            </a:r>
          </a:p>
          <a:p>
            <a:r>
              <a:rPr lang="uk" sz="3600" b="1" dirty="0"/>
              <a:t>Вінстон Черч</a:t>
            </a:r>
            <a:r>
              <a:rPr lang="uk-UA" sz="3600" b="1" dirty="0"/>
              <a:t>и</a:t>
            </a:r>
            <a:r>
              <a:rPr lang="uk" sz="3600" b="1" dirty="0"/>
              <a:t>лль</a:t>
            </a:r>
            <a:endParaRPr lang="ru-UA" sz="3600" dirty="0"/>
          </a:p>
          <a:p>
            <a:r>
              <a:rPr lang="uk" sz="3600" b="1" dirty="0"/>
              <a:t>Франклін Рузвельт</a:t>
            </a:r>
          </a:p>
          <a:p>
            <a:r>
              <a:rPr lang="uk" sz="3600" b="1" dirty="0"/>
              <a:t>Тедді Рузвельт</a:t>
            </a:r>
            <a:endParaRPr lang="ru-UA" sz="3600" dirty="0"/>
          </a:p>
          <a:p>
            <a:r>
              <a:rPr lang="uk" sz="3600" b="1" dirty="0"/>
              <a:t>Джордж Вашингтон </a:t>
            </a:r>
          </a:p>
          <a:p>
            <a:r>
              <a:rPr lang="uk" sz="3600" b="1" dirty="0"/>
              <a:t>Джек Уелч</a:t>
            </a:r>
            <a:endParaRPr lang="ru-UA" sz="3600" dirty="0"/>
          </a:p>
          <a:p>
            <a:r>
              <a:rPr lang="uk" sz="3600" b="1" dirty="0"/>
              <a:t>Стів Джобс </a:t>
            </a:r>
          </a:p>
          <a:p>
            <a:r>
              <a:rPr lang="uk" sz="3600" b="1" dirty="0"/>
              <a:t>Білл Гейтс</a:t>
            </a:r>
            <a:endParaRPr lang="ru-UA" sz="3600" dirty="0"/>
          </a:p>
          <a:p>
            <a:r>
              <a:rPr lang="uk" sz="3600" b="1" dirty="0"/>
              <a:t>Білл Хайбелс          </a:t>
            </a:r>
          </a:p>
          <a:p>
            <a:endParaRPr lang="uk" sz="3600" b="1" dirty="0"/>
          </a:p>
          <a:p>
            <a:endParaRPr lang="uk" sz="3600" b="1" dirty="0"/>
          </a:p>
          <a:p>
            <a:endParaRPr lang="uk" sz="3600" b="1" dirty="0"/>
          </a:p>
          <a:p>
            <a:endParaRPr lang="uk" sz="3600" b="1" dirty="0"/>
          </a:p>
          <a:p>
            <a:r>
              <a:rPr lang="uk" sz="3600" b="1" dirty="0"/>
              <a:t>Рік Уоррен</a:t>
            </a:r>
            <a:endParaRPr lang="ru-UA" sz="3600" dirty="0"/>
          </a:p>
          <a:p>
            <a:r>
              <a:rPr lang="uk" sz="3600" b="1" dirty="0"/>
              <a:t>Джон Вуден </a:t>
            </a:r>
            <a:r>
              <a:rPr lang="uk-UA" sz="3600" b="1" dirty="0"/>
              <a:t>                 </a:t>
            </a:r>
            <a:r>
              <a:rPr lang="uk" sz="3600" b="1" dirty="0"/>
              <a:t>Піт Керрол</a:t>
            </a:r>
            <a:endParaRPr lang="ru-UA" sz="3600" dirty="0"/>
          </a:p>
          <a:p>
            <a:r>
              <a:rPr lang="uk" sz="3600" b="1" dirty="0"/>
              <a:t>Мати Тереза </a:t>
            </a:r>
          </a:p>
          <a:p>
            <a:r>
              <a:rPr lang="uk" sz="3600" b="1" dirty="0"/>
              <a:t>​​Мішель Рі</a:t>
            </a:r>
            <a:endParaRPr lang="ru-UA" sz="3600" dirty="0"/>
          </a:p>
          <a:p>
            <a:r>
              <a:rPr lang="uk" sz="3600" b="1"/>
              <a:t>Мері Барра</a:t>
            </a:r>
          </a:p>
          <a:p>
            <a:r>
              <a:rPr lang="uk" sz="3600" b="1"/>
              <a:t>Мартін </a:t>
            </a:r>
            <a:r>
              <a:rPr lang="uk" sz="3600" b="1" dirty="0"/>
              <a:t>Лютер Кінг</a:t>
            </a:r>
            <a:endParaRPr lang="ru-UA" sz="3600" dirty="0"/>
          </a:p>
          <a:p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083A0C-E4A0-4780-A625-DB26F138F890}"/>
              </a:ext>
            </a:extLst>
          </p:cNvPr>
          <p:cNvSpPr txBox="1"/>
          <p:nvPr/>
        </p:nvSpPr>
        <p:spPr>
          <a:xfrm>
            <a:off x="1379299" y="191899"/>
            <a:ext cx="6385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4000" b="1" u="sng" dirty="0"/>
              <a:t>Хто є </a:t>
            </a:r>
            <a:r>
              <a:rPr lang="uk-UA" sz="4000" b="1" u="sng" dirty="0"/>
              <a:t>ефективним</a:t>
            </a:r>
            <a:r>
              <a:rPr lang="uk" sz="4000" b="1" u="sng" dirty="0"/>
              <a:t> лідером?</a:t>
            </a:r>
            <a:endParaRPr lang="ru-UA" sz="4000" u="sng" dirty="0"/>
          </a:p>
        </p:txBody>
      </p:sp>
    </p:spTree>
    <p:extLst>
      <p:ext uri="{BB962C8B-B14F-4D97-AF65-F5344CB8AC3E}">
        <p14:creationId xmlns:p14="http://schemas.microsoft.com/office/powerpoint/2010/main" val="189427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4DF08-C100-4926-9C8F-B16ADBA9CF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2571C3-C619-40BD-AC14-26E825783A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5646f33-f6ff-4721-bb2b-e35215f11779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D76CFC-8D84-434E-BC2E-F946226B2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239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27</cp:revision>
  <dcterms:created xsi:type="dcterms:W3CDTF">2016-06-07T16:48:26Z</dcterms:created>
  <dcterms:modified xsi:type="dcterms:W3CDTF">2023-03-11T20:28:15Z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