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4" r:id="rId20"/>
    <p:sldId id="305" r:id="rId21"/>
    <p:sldId id="306" r:id="rId22"/>
    <p:sldId id="308" r:id="rId23"/>
    <p:sldId id="307" r:id="rId24"/>
  </p:sldIdLst>
  <p:sldSz cx="9144000" cy="6858000" type="screen4x3"/>
  <p:notesSz cx="7010400" cy="9372600"/>
  <p:defaultTextStyle>
    <a:defPPr>
      <a:defRPr lang="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8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94660"/>
  </p:normalViewPr>
  <p:slideViewPr>
    <p:cSldViewPr>
      <p:cViewPr varScale="1">
        <p:scale>
          <a:sx n="80" d="100"/>
          <a:sy n="80" d="100"/>
        </p:scale>
        <p:origin x="78" y="6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8313"/>
          </a:xfrm>
          <a:prstGeom prst="rect">
            <a:avLst/>
          </a:prstGeom>
        </p:spPr>
        <p:txBody>
          <a:bodyPr vert="horz" lIns="91440" tIns="45720" rIns="91440" bIns="45720" rtlCol="0"/>
          <a:lstStyle>
            <a:lvl1pPr algn="r">
              <a:defRPr sz="1200"/>
            </a:lvl1pPr>
          </a:lstStyle>
          <a:p>
            <a:fld id="{904C7E10-770B-41D4-BE36-9066DADF2589}" type="datetimeFigureOut">
              <a:rPr lang="en-US" smtClean="0"/>
              <a:pPr/>
              <a:t>3/18/2023</a:t>
            </a:fld>
            <a:endParaRPr lang="en-US"/>
          </a:p>
        </p:txBody>
      </p:sp>
      <p:sp>
        <p:nvSpPr>
          <p:cNvPr id="4" name="Footer Placeholder 3"/>
          <p:cNvSpPr>
            <a:spLocks noGrp="1"/>
          </p:cNvSpPr>
          <p:nvPr>
            <p:ph type="ftr" sz="quarter" idx="2"/>
          </p:nvPr>
        </p:nvSpPr>
        <p:spPr>
          <a:xfrm>
            <a:off x="0" y="8902700"/>
            <a:ext cx="3038475"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902700"/>
            <a:ext cx="3038475" cy="468313"/>
          </a:xfrm>
          <a:prstGeom prst="rect">
            <a:avLst/>
          </a:prstGeom>
        </p:spPr>
        <p:txBody>
          <a:bodyPr vert="horz" lIns="91440" tIns="45720" rIns="91440" bIns="45720" rtlCol="0" anchor="b"/>
          <a:lstStyle>
            <a:lvl1pPr algn="r">
              <a:defRPr sz="1200"/>
            </a:lvl1pPr>
          </a:lstStyle>
          <a:p>
            <a:fld id="{0D7F7710-4808-4C44-981F-005AC4F65CF8}" type="slidenum">
              <a:rPr lang="en-US" smtClean="0"/>
              <a:pPr/>
              <a:t>‹#›</a:t>
            </a:fld>
            <a:endParaRPr lang="en-US"/>
          </a:p>
        </p:txBody>
      </p:sp>
    </p:spTree>
    <p:extLst>
      <p:ext uri="{BB962C8B-B14F-4D97-AF65-F5344CB8AC3E}">
        <p14:creationId xmlns:p14="http://schemas.microsoft.com/office/powerpoint/2010/main" val="3476259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idx="1"/>
          </p:nvPr>
        </p:nvSpPr>
        <p:spPr>
          <a:xfrm>
            <a:off x="3970938" y="0"/>
            <a:ext cx="3037840" cy="468630"/>
          </a:xfrm>
          <a:prstGeom prst="rect">
            <a:avLst/>
          </a:prstGeom>
        </p:spPr>
        <p:txBody>
          <a:bodyPr vert="horz" lIns="93616" tIns="46808" rIns="93616" bIns="46808" rtlCol="0"/>
          <a:lstStyle>
            <a:lvl1pPr algn="r">
              <a:defRPr sz="1200"/>
            </a:lvl1pPr>
          </a:lstStyle>
          <a:p>
            <a:fld id="{74C88FC9-998E-4050-8995-CDFBC81B7FEF}" type="datetimeFigureOut">
              <a:rPr lang="en-US" smtClean="0"/>
              <a:pPr/>
              <a:t>3/18/2023</a:t>
            </a:fld>
            <a:endParaRPr lang="en-US"/>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3616" tIns="46808" rIns="93616" bIns="46808" rtlCol="0" anchor="ctr"/>
          <a:lstStyle/>
          <a:p>
            <a:endParaRPr lang="en-US"/>
          </a:p>
        </p:txBody>
      </p:sp>
      <p:sp>
        <p:nvSpPr>
          <p:cNvPr id="5" name="Notes Placeholder 4"/>
          <p:cNvSpPr>
            <a:spLocks noGrp="1"/>
          </p:cNvSpPr>
          <p:nvPr>
            <p:ph type="body" sz="quarter" idx="3"/>
          </p:nvPr>
        </p:nvSpPr>
        <p:spPr>
          <a:xfrm>
            <a:off x="701040" y="4451985"/>
            <a:ext cx="5608320" cy="4217670"/>
          </a:xfrm>
          <a:prstGeom prst="rect">
            <a:avLst/>
          </a:prstGeom>
        </p:spPr>
        <p:txBody>
          <a:bodyPr vert="horz" lIns="93616" tIns="46808" rIns="93616" bIns="46808" rtlCol="0"/>
          <a:lstStyle/>
          <a:p>
            <a:pPr lvl="0"/>
            <a:r>
              <a:rPr lang="uk"/>
              <a:t>Натисніть, щоб змінити основні стилі тексту</a:t>
            </a:r>
          </a:p>
          <a:p>
            <a:pPr lvl="1"/>
            <a:r>
              <a:rPr lang="uk"/>
              <a:t>Другий рівень</a:t>
            </a:r>
          </a:p>
          <a:p>
            <a:pPr lvl="2"/>
            <a:r>
              <a:rPr lang="uk"/>
              <a:t>Третій рівень</a:t>
            </a:r>
          </a:p>
          <a:p>
            <a:pPr lvl="3"/>
            <a:r>
              <a:rPr lang="uk"/>
              <a:t>Четвертий рівень</a:t>
            </a:r>
          </a:p>
          <a:p>
            <a:pPr lvl="4"/>
            <a:r>
              <a:rPr lang="uk"/>
              <a:t>П'ятий рівень</a:t>
            </a:r>
            <a:endParaRPr lang="en-US"/>
          </a:p>
        </p:txBody>
      </p:sp>
      <p:sp>
        <p:nvSpPr>
          <p:cNvPr id="6" name="Footer Placeholder 5"/>
          <p:cNvSpPr>
            <a:spLocks noGrp="1"/>
          </p:cNvSpPr>
          <p:nvPr>
            <p:ph type="ftr" sz="quarter" idx="4"/>
          </p:nvPr>
        </p:nvSpPr>
        <p:spPr>
          <a:xfrm>
            <a:off x="0" y="8902343"/>
            <a:ext cx="3037840" cy="468630"/>
          </a:xfrm>
          <a:prstGeom prst="rect">
            <a:avLst/>
          </a:prstGeom>
        </p:spPr>
        <p:txBody>
          <a:bodyPr vert="horz" lIns="93616" tIns="46808" rIns="93616" bIns="4680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02343"/>
            <a:ext cx="3037840" cy="468630"/>
          </a:xfrm>
          <a:prstGeom prst="rect">
            <a:avLst/>
          </a:prstGeom>
        </p:spPr>
        <p:txBody>
          <a:bodyPr vert="horz" lIns="93616" tIns="46808" rIns="93616" bIns="46808" rtlCol="0" anchor="b"/>
          <a:lstStyle>
            <a:lvl1pPr algn="r">
              <a:defRPr sz="1200"/>
            </a:lvl1pPr>
          </a:lstStyle>
          <a:p>
            <a:fld id="{B1592305-7CE4-47AA-9A7E-0FA34748F225}" type="slidenum">
              <a:rPr lang="en-US" smtClean="0"/>
              <a:pPr/>
              <a:t>‹#›</a:t>
            </a:fld>
            <a:endParaRPr lang="en-US"/>
          </a:p>
        </p:txBody>
      </p:sp>
    </p:spTree>
    <p:extLst>
      <p:ext uri="{BB962C8B-B14F-4D97-AF65-F5344CB8AC3E}">
        <p14:creationId xmlns:p14="http://schemas.microsoft.com/office/powerpoint/2010/main" val="3979765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C2787E-5FD9-46F1-A275-EE1EFDEF8490}" type="datetimeFigureOut">
              <a:rPr lang="en-US" smtClean="0"/>
              <a:pPr/>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p14="http://schemas.microsoft.com/office/powerpoint/2010/main" val="2246875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2787E-5FD9-46F1-A275-EE1EFDEF8490}" type="datetimeFigureOut">
              <a:rPr lang="en-US" smtClean="0"/>
              <a:pPr/>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p14="http://schemas.microsoft.com/office/powerpoint/2010/main" val="3343542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2787E-5FD9-46F1-A275-EE1EFDEF8490}" type="datetimeFigureOut">
              <a:rPr lang="en-US" smtClean="0"/>
              <a:pPr/>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p14="http://schemas.microsoft.com/office/powerpoint/2010/main" val="204889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2787E-5FD9-46F1-A275-EE1EFDEF8490}" type="datetimeFigureOut">
              <a:rPr lang="en-US" smtClean="0"/>
              <a:pPr/>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p14="http://schemas.microsoft.com/office/powerpoint/2010/main" val="123334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C2787E-5FD9-46F1-A275-EE1EFDEF8490}" type="datetimeFigureOut">
              <a:rPr lang="en-US" smtClean="0"/>
              <a:pPr/>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p14="http://schemas.microsoft.com/office/powerpoint/2010/main" val="2387035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C2787E-5FD9-46F1-A275-EE1EFDEF8490}" type="datetimeFigureOut">
              <a:rPr lang="en-US" smtClean="0"/>
              <a:pPr/>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p14="http://schemas.microsoft.com/office/powerpoint/2010/main" val="56060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C2787E-5FD9-46F1-A275-EE1EFDEF8490}" type="datetimeFigureOut">
              <a:rPr lang="en-US" smtClean="0"/>
              <a:pPr/>
              <a:t>3/18/2023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p14="http://schemas.microsoft.com/office/powerpoint/2010/main" val="18892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C2787E-5FD9-46F1-A275-EE1EFDEF8490}" type="datetimeFigureOut">
              <a:rPr lang="en-US" smtClean="0"/>
              <a:pPr/>
              <a:t>3/18/2023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p14="http://schemas.microsoft.com/office/powerpoint/2010/main" val="397757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2787E-5FD9-46F1-A275-EE1EFDEF8490}" type="datetimeFigureOut">
              <a:rPr lang="en-US" smtClean="0"/>
              <a:pPr/>
              <a:t>3/18/2023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p14="http://schemas.microsoft.com/office/powerpoint/2010/main" val="291667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C2787E-5FD9-46F1-A275-EE1EFDEF8490}" type="datetimeFigureOut">
              <a:rPr lang="en-US" smtClean="0"/>
              <a:pPr/>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p14="http://schemas.microsoft.com/office/powerpoint/2010/main" val="1281119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C2787E-5FD9-46F1-A275-EE1EFDEF8490}" type="datetimeFigureOut">
              <a:rPr lang="en-US" smtClean="0"/>
              <a:pPr/>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p14="http://schemas.microsoft.com/office/powerpoint/2010/main" val="259313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
              <a:t>Натисніть, щоб змінити стиль основного заголовка</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
              <a:t>Натисніть, щоб змінити основні стилі тексту</a:t>
            </a:r>
          </a:p>
          <a:p>
            <a:pPr lvl="1"/>
            <a:r>
              <a:rPr lang="uk"/>
              <a:t>Другий рівень</a:t>
            </a:r>
          </a:p>
          <a:p>
            <a:pPr lvl="2"/>
            <a:r>
              <a:rPr lang="uk"/>
              <a:t>Третій рівень</a:t>
            </a:r>
          </a:p>
          <a:p>
            <a:pPr lvl="3"/>
            <a:r>
              <a:rPr lang="uk"/>
              <a:t>Четвертий рівень</a:t>
            </a:r>
          </a:p>
          <a:p>
            <a:pPr lvl="4"/>
            <a:r>
              <a:rPr lang="uk"/>
              <a:t>П'ятий рівень</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2787E-5FD9-46F1-A275-EE1EFDEF8490}" type="datetimeFigureOut">
              <a:rPr lang="en-US" smtClean="0"/>
              <a:pPr/>
              <a:t>3/18/2023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51937-32CB-4BCF-AD86-9997CD9CE952}" type="slidenum">
              <a:rPr lang="en-US" smtClean="0"/>
              <a:pPr/>
              <a:t>‹#›</a:t>
            </a:fld>
            <a:endParaRPr lang="en-US"/>
          </a:p>
        </p:txBody>
      </p:sp>
    </p:spTree>
    <p:extLst>
      <p:ext uri="{BB962C8B-B14F-4D97-AF65-F5344CB8AC3E}">
        <p14:creationId xmlns:p14="http://schemas.microsoft.com/office/powerpoint/2010/main" val="346355811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486400" y="4876800"/>
            <a:ext cx="3276600" cy="1569660"/>
          </a:xfrm>
          <a:prstGeom prst="rect">
            <a:avLst/>
          </a:prstGeom>
          <a:noFill/>
        </p:spPr>
        <p:txBody>
          <a:bodyPr wrap="square" rtlCol="0">
            <a:spAutoFit/>
          </a:bodyPr>
          <a:lstStyle/>
          <a:p>
            <a:pPr algn="r"/>
            <a:r>
              <a:rPr lang="uk" sz="3200" b="1" dirty="0">
                <a:solidFill>
                  <a:srgbClr val="FF0000"/>
                </a:solidFill>
                <a:effectLst/>
                <a:latin typeface="avenir"/>
                <a:ea typeface="Times New Roman" panose="02020603050405020304" pitchFamily="18" charset="0"/>
                <a:cs typeface="Times New Roman" panose="02020603050405020304" pitchFamily="18" charset="0"/>
              </a:rPr>
              <a:t>Індикатор типу особистості Майєрс-Бріггс</a:t>
            </a:r>
            <a:endParaRPr lang="en-US" sz="6000" b="1" dirty="0">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2590800" y="228600"/>
            <a:ext cx="3362587" cy="1077218"/>
          </a:xfrm>
          <a:prstGeom prst="rect">
            <a:avLst/>
          </a:prstGeom>
          <a:noFill/>
        </p:spPr>
        <p:txBody>
          <a:bodyPr wrap="none" rtlCol="0">
            <a:spAutoFit/>
          </a:bodyPr>
          <a:lstStyle/>
          <a:p>
            <a:r>
              <a:rPr lang="uk" sz="3200" b="1" dirty="0">
                <a:solidFill>
                  <a:srgbClr val="FF0000"/>
                </a:solidFill>
              </a:rPr>
              <a:t>«Вчис</a:t>
            </a:r>
            <a:r>
              <a:rPr lang="uk-UA" sz="3200" b="1" dirty="0">
                <a:solidFill>
                  <a:srgbClr val="FF0000"/>
                </a:solidFill>
              </a:rPr>
              <a:t>ь</a:t>
            </a:r>
            <a:r>
              <a:rPr lang="uk" sz="3200" b="1" dirty="0">
                <a:solidFill>
                  <a:srgbClr val="FF0000"/>
                </a:solidFill>
              </a:rPr>
              <a:t> керувати»</a:t>
            </a:r>
          </a:p>
          <a:p>
            <a:pPr algn="ctr"/>
            <a:r>
              <a:rPr lang="uk" sz="3200" b="1" dirty="0">
                <a:solidFill>
                  <a:srgbClr val="FF0000"/>
                </a:solidFill>
              </a:rPr>
              <a:t>Відео 7 </a:t>
            </a:r>
            <a:r>
              <a:rPr lang="uk" b="1" dirty="0"/>
              <a:t>)</a:t>
            </a:r>
            <a:endParaRPr lang="en-US" b="1" dirty="0"/>
          </a:p>
        </p:txBody>
      </p:sp>
    </p:spTree>
    <p:extLst>
      <p:ext uri="{BB962C8B-B14F-4D97-AF65-F5344CB8AC3E}">
        <p14:creationId xmlns:p14="http://schemas.microsoft.com/office/powerpoint/2010/main" val="148412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1AB3FCD-6889-26C2-AD32-E17529FFB53B}"/>
              </a:ext>
            </a:extLst>
          </p:cNvPr>
          <p:cNvSpPr txBox="1">
            <a:spLocks noGrp="1"/>
          </p:cNvSpPr>
          <p:nvPr>
            <p:ph type="title"/>
          </p:nvPr>
        </p:nvSpPr>
        <p:spPr>
          <a:xfrm>
            <a:off x="457200" y="522973"/>
            <a:ext cx="8229600" cy="646331"/>
          </a:xfrm>
          <a:prstGeom prst="rect">
            <a:avLst/>
          </a:prstGeom>
          <a:noFill/>
        </p:spPr>
        <p:txBody>
          <a:bodyPr wrap="square" rtlCol="0">
            <a:spAutoFit/>
          </a:bodyPr>
          <a:lstStyle/>
          <a:p>
            <a:pPr algn="ctr"/>
            <a:r>
              <a:rPr lang="uk" sz="3600" b="1" dirty="0">
                <a:effectLst/>
                <a:latin typeface="avenir"/>
                <a:ea typeface="Times New Roman" panose="02020603050405020304" pitchFamily="18" charset="0"/>
                <a:cs typeface="Times New Roman" panose="02020603050405020304" pitchFamily="18" charset="0"/>
              </a:rPr>
              <a:t>16 типів особистості</a:t>
            </a:r>
            <a:endParaRPr lang="en-US" sz="4400" b="1" dirty="0">
              <a:effectLst>
                <a:outerShdw blurRad="38100" dist="38100" dir="2700000" algn="tl">
                  <a:srgbClr val="000000">
                    <a:alpha val="43137"/>
                  </a:srgbClr>
                </a:outerShdw>
              </a:effectLst>
            </a:endParaRPr>
          </a:p>
        </p:txBody>
      </p:sp>
      <p:sp>
        <p:nvSpPr>
          <p:cNvPr id="5" name="Объект 2">
            <a:extLst>
              <a:ext uri="{FF2B5EF4-FFF2-40B4-BE49-F238E27FC236}">
                <a16:creationId xmlns:a16="http://schemas.microsoft.com/office/drawing/2014/main" id="{EE1E1560-8905-4537-EC7A-4352B20FB324}"/>
              </a:ext>
            </a:extLst>
          </p:cNvPr>
          <p:cNvSpPr txBox="1">
            <a:spLocks/>
          </p:cNvSpPr>
          <p:nvPr/>
        </p:nvSpPr>
        <p:spPr>
          <a:xfrm>
            <a:off x="685800" y="2209800"/>
            <a:ext cx="8229600" cy="3581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uk-UA" sz="4800" dirty="0"/>
          </a:p>
        </p:txBody>
      </p:sp>
      <p:sp>
        <p:nvSpPr>
          <p:cNvPr id="7" name="Объект 2">
            <a:extLst>
              <a:ext uri="{FF2B5EF4-FFF2-40B4-BE49-F238E27FC236}">
                <a16:creationId xmlns:a16="http://schemas.microsoft.com/office/drawing/2014/main" id="{0891924E-0A55-FECB-E40D-FCA6D5EAE67C}"/>
              </a:ext>
            </a:extLst>
          </p:cNvPr>
          <p:cNvSpPr txBox="1">
            <a:spLocks/>
          </p:cNvSpPr>
          <p:nvPr/>
        </p:nvSpPr>
        <p:spPr>
          <a:xfrm>
            <a:off x="152400" y="1770737"/>
            <a:ext cx="6719047" cy="40070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7000"/>
              </a:lnSpc>
              <a:spcBef>
                <a:spcPts val="600"/>
              </a:spcBef>
              <a:spcAft>
                <a:spcPts val="600"/>
              </a:spcAft>
            </a:pPr>
            <a:r>
              <a:rPr lang="uk" sz="2800" dirty="0">
                <a:effectLst/>
                <a:latin typeface="Fira Sans" panose="020B0503050000020004" pitchFamily="34" charset="0"/>
                <a:ea typeface="Times New Roman" panose="02020603050405020304" pitchFamily="18" charset="0"/>
                <a:cs typeface="Times New Roman" panose="02020603050405020304" pitchFamily="18" charset="0"/>
              </a:rPr>
              <a:t>Прагматики</a:t>
            </a:r>
          </a:p>
          <a:p>
            <a:pPr marL="0" indent="0">
              <a:lnSpc>
                <a:spcPct val="107000"/>
              </a:lnSpc>
              <a:spcBef>
                <a:spcPts val="600"/>
              </a:spcBef>
              <a:spcAft>
                <a:spcPts val="600"/>
              </a:spcAft>
              <a:buNone/>
            </a:pPr>
            <a:r>
              <a:rPr lang="uk" sz="2000" dirty="0">
                <a:effectLst/>
                <a:latin typeface="Fira Sans" panose="020B0503050000020004" pitchFamily="34" charset="0"/>
                <a:ea typeface="Calibri" panose="020F0502020204030204" pitchFamily="34" charset="0"/>
                <a:cs typeface="Times New Roman" panose="02020603050405020304" pitchFamily="18" charset="0"/>
              </a:rPr>
              <a:t>     </a:t>
            </a:r>
            <a:r>
              <a:rPr lang="uk" sz="2000" b="1" dirty="0">
                <a:latin typeface="Fira Sans" panose="020B0503050000020004" pitchFamily="34" charset="0"/>
                <a:ea typeface="Calibri" panose="020F0502020204030204" pitchFamily="34" charset="0"/>
                <a:cs typeface="Times New Roman" panose="02020603050405020304" pitchFamily="18" charset="0"/>
              </a:rPr>
              <a:t>в)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ESTP: екстраверт,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сенсорик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 логік,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ірраціонал</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             </a:t>
            </a:r>
            <a:r>
              <a:rPr lang="uk" sz="2000" dirty="0">
                <a:effectLst/>
                <a:latin typeface="Fira Sans" panose="020B0503050000020004" pitchFamily="34" charset="0"/>
                <a:ea typeface="Calibri" panose="020F0502020204030204" pitchFamily="34" charset="0"/>
                <a:cs typeface="Times New Roman" panose="02020603050405020304" pitchFamily="18" charset="0"/>
              </a:rPr>
              <a:t>        </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8729541-5853-8E3A-7C37-3E9ADA6D9B99}"/>
              </a:ext>
            </a:extLst>
          </p:cNvPr>
          <p:cNvSpPr txBox="1"/>
          <p:nvPr/>
        </p:nvSpPr>
        <p:spPr>
          <a:xfrm>
            <a:off x="779529" y="2971800"/>
            <a:ext cx="5716764" cy="2554545"/>
          </a:xfrm>
          <a:prstGeom prst="rect">
            <a:avLst/>
          </a:prstGeom>
          <a:noFill/>
        </p:spPr>
        <p:txBody>
          <a:bodyPr wrap="square" rtlCol="0">
            <a:spAutoFit/>
          </a:bodyPr>
          <a:lstStyle/>
          <a:p>
            <a:r>
              <a:rPr lang="uk-UA" sz="2000" dirty="0"/>
              <a:t>Така особистість досягає перемоги за будь-яку ціну. Перешкоди тільки посилюють її прагнення до досягнення мети. Він прагне до керівних позицій і не вміє підкорятися. Зазвичай розробляє конкретний план дій і чітко його дотримується.</a:t>
            </a:r>
          </a:p>
          <a:p>
            <a:endParaRPr lang="uk-UA" sz="2000" dirty="0"/>
          </a:p>
          <a:p>
            <a:r>
              <a:rPr lang="uk-UA" sz="2000" dirty="0"/>
              <a:t>Люди цього типу орієнтовані на швидке вирішення завдань. </a:t>
            </a:r>
          </a:p>
        </p:txBody>
      </p:sp>
      <p:pic>
        <p:nvPicPr>
          <p:cNvPr id="2" name="Рисунок 1">
            <a:extLst>
              <a:ext uri="{FF2B5EF4-FFF2-40B4-BE49-F238E27FC236}">
                <a16:creationId xmlns:a16="http://schemas.microsoft.com/office/drawing/2014/main" id="{14F3E56F-E0B7-4B4F-8BBC-73B16D1691FB}"/>
              </a:ext>
            </a:extLst>
          </p:cNvPr>
          <p:cNvPicPr>
            <a:picLocks noChangeAspect="1"/>
          </p:cNvPicPr>
          <p:nvPr/>
        </p:nvPicPr>
        <p:blipFill>
          <a:blip r:embed="rId2"/>
          <a:stretch>
            <a:fillRect/>
          </a:stretch>
        </p:blipFill>
        <p:spPr>
          <a:xfrm>
            <a:off x="6618354" y="1904999"/>
            <a:ext cx="2390775" cy="4191000"/>
          </a:xfrm>
          <a:prstGeom prst="rect">
            <a:avLst/>
          </a:prstGeom>
        </p:spPr>
      </p:pic>
    </p:spTree>
    <p:extLst>
      <p:ext uri="{BB962C8B-B14F-4D97-AF65-F5344CB8AC3E}">
        <p14:creationId xmlns:p14="http://schemas.microsoft.com/office/powerpoint/2010/main" val="570313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1AB3FCD-6889-26C2-AD32-E17529FFB53B}"/>
              </a:ext>
            </a:extLst>
          </p:cNvPr>
          <p:cNvSpPr txBox="1">
            <a:spLocks noGrp="1"/>
          </p:cNvSpPr>
          <p:nvPr>
            <p:ph type="title"/>
          </p:nvPr>
        </p:nvSpPr>
        <p:spPr>
          <a:xfrm>
            <a:off x="457200" y="522973"/>
            <a:ext cx="8229600" cy="646331"/>
          </a:xfrm>
          <a:prstGeom prst="rect">
            <a:avLst/>
          </a:prstGeom>
          <a:noFill/>
        </p:spPr>
        <p:txBody>
          <a:bodyPr wrap="square" rtlCol="0">
            <a:spAutoFit/>
          </a:bodyPr>
          <a:lstStyle/>
          <a:p>
            <a:pPr algn="ctr"/>
            <a:r>
              <a:rPr lang="uk" sz="3600" b="1" dirty="0">
                <a:effectLst/>
                <a:latin typeface="avenir"/>
                <a:ea typeface="Times New Roman" panose="02020603050405020304" pitchFamily="18" charset="0"/>
                <a:cs typeface="Times New Roman" panose="02020603050405020304" pitchFamily="18" charset="0"/>
              </a:rPr>
              <a:t>16 типів особистості</a:t>
            </a:r>
            <a:endParaRPr lang="en-US" sz="4400" b="1" dirty="0">
              <a:effectLst>
                <a:outerShdw blurRad="38100" dist="38100" dir="2700000" algn="tl">
                  <a:srgbClr val="000000">
                    <a:alpha val="43137"/>
                  </a:srgbClr>
                </a:outerShdw>
              </a:effectLst>
            </a:endParaRPr>
          </a:p>
        </p:txBody>
      </p:sp>
      <p:sp>
        <p:nvSpPr>
          <p:cNvPr id="5" name="Объект 2">
            <a:extLst>
              <a:ext uri="{FF2B5EF4-FFF2-40B4-BE49-F238E27FC236}">
                <a16:creationId xmlns:a16="http://schemas.microsoft.com/office/drawing/2014/main" id="{EE1E1560-8905-4537-EC7A-4352B20FB324}"/>
              </a:ext>
            </a:extLst>
          </p:cNvPr>
          <p:cNvSpPr txBox="1">
            <a:spLocks/>
          </p:cNvSpPr>
          <p:nvPr/>
        </p:nvSpPr>
        <p:spPr>
          <a:xfrm>
            <a:off x="685800" y="2209800"/>
            <a:ext cx="8229600" cy="3581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uk-UA" sz="4800" dirty="0"/>
          </a:p>
        </p:txBody>
      </p:sp>
      <p:sp>
        <p:nvSpPr>
          <p:cNvPr id="7" name="Объект 2">
            <a:extLst>
              <a:ext uri="{FF2B5EF4-FFF2-40B4-BE49-F238E27FC236}">
                <a16:creationId xmlns:a16="http://schemas.microsoft.com/office/drawing/2014/main" id="{0891924E-0A55-FECB-E40D-FCA6D5EAE67C}"/>
              </a:ext>
            </a:extLst>
          </p:cNvPr>
          <p:cNvSpPr txBox="1">
            <a:spLocks/>
          </p:cNvSpPr>
          <p:nvPr/>
        </p:nvSpPr>
        <p:spPr>
          <a:xfrm>
            <a:off x="152400" y="1770737"/>
            <a:ext cx="6719047" cy="40070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7000"/>
              </a:lnSpc>
              <a:spcBef>
                <a:spcPts val="600"/>
              </a:spcBef>
              <a:spcAft>
                <a:spcPts val="600"/>
              </a:spcAft>
            </a:pPr>
            <a:r>
              <a:rPr lang="uk" sz="2800" dirty="0">
                <a:effectLst/>
                <a:latin typeface="Fira Sans" panose="020B0503050000020004" pitchFamily="34" charset="0"/>
                <a:ea typeface="Times New Roman" panose="02020603050405020304" pitchFamily="18" charset="0"/>
                <a:cs typeface="Times New Roman" panose="02020603050405020304" pitchFamily="18" charset="0"/>
              </a:rPr>
              <a:t>Прагматики</a:t>
            </a:r>
          </a:p>
          <a:p>
            <a:pPr marL="0" indent="0">
              <a:lnSpc>
                <a:spcPct val="107000"/>
              </a:lnSpc>
              <a:spcBef>
                <a:spcPts val="600"/>
              </a:spcBef>
              <a:spcAft>
                <a:spcPts val="600"/>
              </a:spcAft>
              <a:buNone/>
            </a:pPr>
            <a:r>
              <a:rPr lang="uk" sz="2000" dirty="0">
                <a:effectLst/>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Calibri" panose="020F0502020204030204" pitchFamily="34" charset="0"/>
                <a:cs typeface="Times New Roman" panose="02020603050405020304" pitchFamily="18" charset="0"/>
              </a:rPr>
              <a:t>г </a:t>
            </a:r>
            <a:r>
              <a:rPr lang="uk" sz="2000" b="1" dirty="0">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ISTP: інтроверт,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сенсорик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 логік,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ірраціонал</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8729541-5853-8E3A-7C37-3E9ADA6D9B99}"/>
              </a:ext>
            </a:extLst>
          </p:cNvPr>
          <p:cNvSpPr txBox="1"/>
          <p:nvPr/>
        </p:nvSpPr>
        <p:spPr>
          <a:xfrm>
            <a:off x="718336" y="2971800"/>
            <a:ext cx="5716764" cy="2308324"/>
          </a:xfrm>
          <a:prstGeom prst="rect">
            <a:avLst/>
          </a:prstGeom>
          <a:noFill/>
        </p:spPr>
        <p:txBody>
          <a:bodyPr wrap="square" rtlCol="0">
            <a:spAutoFit/>
          </a:bodyPr>
          <a:lstStyle/>
          <a:p>
            <a:r>
              <a:rPr lang="uk-UA" dirty="0"/>
              <a:t>Він пізнає світ через відчуття. За натурою </a:t>
            </a:r>
            <a:r>
              <a:rPr lang="uk-UA" dirty="0" err="1"/>
              <a:t>емпат</a:t>
            </a:r>
            <a:r>
              <a:rPr lang="uk-UA" dirty="0"/>
              <a:t>, але зосереджений здебільшого на собі. Його здатність об'єктивно ухвалювати рішення й аналізувати свідчить про технічний склад розуму. Завжди вкладається в дедлайни (терміни відведені для  виконання завдання), але іноді може вчинити </a:t>
            </a:r>
            <a:r>
              <a:rPr lang="uk-UA" dirty="0" err="1"/>
              <a:t>непередбачувано</a:t>
            </a:r>
            <a:r>
              <a:rPr lang="uk-UA" dirty="0"/>
              <a:t>. </a:t>
            </a:r>
          </a:p>
          <a:p>
            <a:endParaRPr lang="uk-UA" dirty="0"/>
          </a:p>
          <a:p>
            <a:r>
              <a:rPr lang="uk-UA" dirty="0"/>
              <a:t>Люди цього типу – технічні фахівці.</a:t>
            </a:r>
          </a:p>
        </p:txBody>
      </p:sp>
      <p:pic>
        <p:nvPicPr>
          <p:cNvPr id="2" name="Рисунок 1">
            <a:extLst>
              <a:ext uri="{FF2B5EF4-FFF2-40B4-BE49-F238E27FC236}">
                <a16:creationId xmlns:a16="http://schemas.microsoft.com/office/drawing/2014/main" id="{36A199D9-FE22-40CC-AC13-5ECBBAC8021A}"/>
              </a:ext>
            </a:extLst>
          </p:cNvPr>
          <p:cNvPicPr>
            <a:picLocks noChangeAspect="1"/>
          </p:cNvPicPr>
          <p:nvPr/>
        </p:nvPicPr>
        <p:blipFill>
          <a:blip r:embed="rId2"/>
          <a:stretch>
            <a:fillRect/>
          </a:stretch>
        </p:blipFill>
        <p:spPr>
          <a:xfrm>
            <a:off x="6557161" y="1626356"/>
            <a:ext cx="2390775" cy="4295775"/>
          </a:xfrm>
          <a:prstGeom prst="rect">
            <a:avLst/>
          </a:prstGeom>
        </p:spPr>
      </p:pic>
    </p:spTree>
    <p:extLst>
      <p:ext uri="{BB962C8B-B14F-4D97-AF65-F5344CB8AC3E}">
        <p14:creationId xmlns:p14="http://schemas.microsoft.com/office/powerpoint/2010/main" val="813284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1AB3FCD-6889-26C2-AD32-E17529FFB53B}"/>
              </a:ext>
            </a:extLst>
          </p:cNvPr>
          <p:cNvSpPr txBox="1">
            <a:spLocks noGrp="1"/>
          </p:cNvSpPr>
          <p:nvPr>
            <p:ph type="title"/>
          </p:nvPr>
        </p:nvSpPr>
        <p:spPr>
          <a:xfrm>
            <a:off x="457200" y="522973"/>
            <a:ext cx="8229600" cy="646331"/>
          </a:xfrm>
          <a:prstGeom prst="rect">
            <a:avLst/>
          </a:prstGeom>
          <a:noFill/>
        </p:spPr>
        <p:txBody>
          <a:bodyPr wrap="square" rtlCol="0">
            <a:spAutoFit/>
          </a:bodyPr>
          <a:lstStyle/>
          <a:p>
            <a:pPr algn="ctr"/>
            <a:r>
              <a:rPr lang="uk" sz="3600" b="1" dirty="0">
                <a:effectLst/>
                <a:latin typeface="avenir"/>
                <a:ea typeface="Times New Roman" panose="02020603050405020304" pitchFamily="18" charset="0"/>
                <a:cs typeface="Times New Roman" panose="02020603050405020304" pitchFamily="18" charset="0"/>
              </a:rPr>
              <a:t>16 типів особистості</a:t>
            </a:r>
            <a:endParaRPr lang="en-US" sz="4400" b="1" dirty="0">
              <a:effectLst>
                <a:outerShdw blurRad="38100" dist="38100" dir="2700000" algn="tl">
                  <a:srgbClr val="000000">
                    <a:alpha val="43137"/>
                  </a:srgbClr>
                </a:outerShdw>
              </a:effectLst>
            </a:endParaRPr>
          </a:p>
        </p:txBody>
      </p:sp>
      <p:sp>
        <p:nvSpPr>
          <p:cNvPr id="5" name="Объект 2">
            <a:extLst>
              <a:ext uri="{FF2B5EF4-FFF2-40B4-BE49-F238E27FC236}">
                <a16:creationId xmlns:a16="http://schemas.microsoft.com/office/drawing/2014/main" id="{EE1E1560-8905-4537-EC7A-4352B20FB324}"/>
              </a:ext>
            </a:extLst>
          </p:cNvPr>
          <p:cNvSpPr txBox="1">
            <a:spLocks/>
          </p:cNvSpPr>
          <p:nvPr/>
        </p:nvSpPr>
        <p:spPr>
          <a:xfrm>
            <a:off x="685800" y="2209800"/>
            <a:ext cx="8229600" cy="3581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uk-UA" sz="4800" dirty="0"/>
          </a:p>
        </p:txBody>
      </p:sp>
      <p:sp>
        <p:nvSpPr>
          <p:cNvPr id="7" name="Объект 2">
            <a:extLst>
              <a:ext uri="{FF2B5EF4-FFF2-40B4-BE49-F238E27FC236}">
                <a16:creationId xmlns:a16="http://schemas.microsoft.com/office/drawing/2014/main" id="{0891924E-0A55-FECB-E40D-FCA6D5EAE67C}"/>
              </a:ext>
            </a:extLst>
          </p:cNvPr>
          <p:cNvSpPr txBox="1">
            <a:spLocks/>
          </p:cNvSpPr>
          <p:nvPr/>
        </p:nvSpPr>
        <p:spPr>
          <a:xfrm>
            <a:off x="152400" y="1770737"/>
            <a:ext cx="6719047" cy="40070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7000"/>
              </a:lnSpc>
              <a:spcBef>
                <a:spcPts val="600"/>
              </a:spcBef>
              <a:spcAft>
                <a:spcPts val="600"/>
              </a:spcAft>
            </a:pPr>
            <a:r>
              <a:rPr lang="uk" sz="2800" dirty="0">
                <a:effectLst/>
                <a:latin typeface="Fira Sans" panose="020B0503050000020004" pitchFamily="34" charset="0"/>
                <a:ea typeface="Times New Roman" panose="02020603050405020304" pitchFamily="18" charset="0"/>
                <a:cs typeface="Times New Roman" panose="02020603050405020304" pitchFamily="18" charset="0"/>
              </a:rPr>
              <a:t>ВИХОВ</a:t>
            </a:r>
            <a:r>
              <a:rPr lang="uk-UA" sz="2800" dirty="0">
                <a:effectLst/>
                <a:latin typeface="Fira Sans" panose="020B0503050000020004" pitchFamily="34" charset="0"/>
                <a:ea typeface="Times New Roman" panose="02020603050405020304" pitchFamily="18" charset="0"/>
                <a:cs typeface="Times New Roman" panose="02020603050405020304" pitchFamily="18" charset="0"/>
              </a:rPr>
              <a:t>АТЕЛІ</a:t>
            </a:r>
            <a:endParaRPr lang="uk" sz="2800" dirty="0">
              <a:effectLst/>
              <a:latin typeface="Fira Sans" panose="020B0503050000020004" pitchFamily="34" charset="0"/>
              <a:ea typeface="Times New Roman" panose="02020603050405020304" pitchFamily="18" charset="0"/>
              <a:cs typeface="Times New Roman" panose="02020603050405020304" pitchFamily="18" charset="0"/>
            </a:endParaRPr>
          </a:p>
          <a:p>
            <a:pPr marL="0" indent="0">
              <a:lnSpc>
                <a:spcPct val="107000"/>
              </a:lnSpc>
              <a:spcBef>
                <a:spcPts val="600"/>
              </a:spcBef>
              <a:spcAft>
                <a:spcPts val="600"/>
              </a:spcAft>
              <a:buNone/>
            </a:pPr>
            <a:r>
              <a:rPr lang="uk" sz="2000" dirty="0">
                <a:effectLst/>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Calibri" panose="020F0502020204030204" pitchFamily="34" charset="0"/>
                <a:cs typeface="Times New Roman" panose="02020603050405020304" pitchFamily="18" charset="0"/>
              </a:rPr>
              <a:t>а </a:t>
            </a:r>
            <a:r>
              <a:rPr lang="uk" sz="2000" b="1" dirty="0">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ESFJ: екстраверт,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сенсорик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 етик,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раціонал</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8729541-5853-8E3A-7C37-3E9ADA6D9B99}"/>
              </a:ext>
            </a:extLst>
          </p:cNvPr>
          <p:cNvSpPr txBox="1"/>
          <p:nvPr/>
        </p:nvSpPr>
        <p:spPr>
          <a:xfrm>
            <a:off x="805369" y="2890742"/>
            <a:ext cx="5716764" cy="2031325"/>
          </a:xfrm>
          <a:prstGeom prst="rect">
            <a:avLst/>
          </a:prstGeom>
          <a:noFill/>
        </p:spPr>
        <p:txBody>
          <a:bodyPr wrap="square" rtlCol="0">
            <a:spAutoFit/>
          </a:bodyPr>
          <a:lstStyle/>
          <a:p>
            <a:r>
              <a:rPr lang="uk-UA" dirty="0"/>
              <a:t>Співробітник із такою комбінацією вміє впливати на людей, піклується і схильний жертвувати собою заради іншого. Він уміє легко налагодити зв'язок з ким завгодно і повернути ситуацію в потрібне для себе річище. </a:t>
            </a:r>
          </a:p>
          <a:p>
            <a:endParaRPr lang="uk-UA" dirty="0"/>
          </a:p>
          <a:p>
            <a:r>
              <a:rPr lang="uk-UA" dirty="0"/>
              <a:t>Люди цього типу віддають перевагу догляду за людьми.</a:t>
            </a:r>
          </a:p>
        </p:txBody>
      </p:sp>
      <p:pic>
        <p:nvPicPr>
          <p:cNvPr id="6" name="Рисунок 5">
            <a:extLst>
              <a:ext uri="{FF2B5EF4-FFF2-40B4-BE49-F238E27FC236}">
                <a16:creationId xmlns:a16="http://schemas.microsoft.com/office/drawing/2014/main" id="{EDEDF202-0827-7633-CD23-90529BE4ABFF}"/>
              </a:ext>
            </a:extLst>
          </p:cNvPr>
          <p:cNvPicPr>
            <a:picLocks noChangeAspect="1"/>
          </p:cNvPicPr>
          <p:nvPr/>
        </p:nvPicPr>
        <p:blipFill>
          <a:blip r:embed="rId2"/>
          <a:stretch>
            <a:fillRect/>
          </a:stretch>
        </p:blipFill>
        <p:spPr>
          <a:xfrm>
            <a:off x="6697318" y="1770737"/>
            <a:ext cx="2383248" cy="4303400"/>
          </a:xfrm>
          <a:prstGeom prst="rect">
            <a:avLst/>
          </a:prstGeom>
        </p:spPr>
      </p:pic>
      <p:pic>
        <p:nvPicPr>
          <p:cNvPr id="2" name="Рисунок 1">
            <a:extLst>
              <a:ext uri="{FF2B5EF4-FFF2-40B4-BE49-F238E27FC236}">
                <a16:creationId xmlns:a16="http://schemas.microsoft.com/office/drawing/2014/main" id="{5D22EE57-E198-4F24-8681-1C8E0136CB20}"/>
              </a:ext>
            </a:extLst>
          </p:cNvPr>
          <p:cNvPicPr>
            <a:picLocks noChangeAspect="1"/>
          </p:cNvPicPr>
          <p:nvPr/>
        </p:nvPicPr>
        <p:blipFill>
          <a:blip r:embed="rId3"/>
          <a:stretch>
            <a:fillRect/>
          </a:stretch>
        </p:blipFill>
        <p:spPr>
          <a:xfrm>
            <a:off x="6674504" y="1712637"/>
            <a:ext cx="2428875" cy="4419600"/>
          </a:xfrm>
          <a:prstGeom prst="rect">
            <a:avLst/>
          </a:prstGeom>
        </p:spPr>
      </p:pic>
    </p:spTree>
    <p:extLst>
      <p:ext uri="{BB962C8B-B14F-4D97-AF65-F5344CB8AC3E}">
        <p14:creationId xmlns:p14="http://schemas.microsoft.com/office/powerpoint/2010/main" val="264743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1AB3FCD-6889-26C2-AD32-E17529FFB53B}"/>
              </a:ext>
            </a:extLst>
          </p:cNvPr>
          <p:cNvSpPr txBox="1">
            <a:spLocks noGrp="1"/>
          </p:cNvSpPr>
          <p:nvPr>
            <p:ph type="title"/>
          </p:nvPr>
        </p:nvSpPr>
        <p:spPr>
          <a:xfrm>
            <a:off x="457200" y="522973"/>
            <a:ext cx="8229600" cy="646331"/>
          </a:xfrm>
          <a:prstGeom prst="rect">
            <a:avLst/>
          </a:prstGeom>
          <a:noFill/>
        </p:spPr>
        <p:txBody>
          <a:bodyPr wrap="square" rtlCol="0">
            <a:spAutoFit/>
          </a:bodyPr>
          <a:lstStyle/>
          <a:p>
            <a:pPr algn="ctr"/>
            <a:r>
              <a:rPr lang="uk" sz="3600" b="1" dirty="0">
                <a:effectLst/>
                <a:latin typeface="avenir"/>
                <a:ea typeface="Times New Roman" panose="02020603050405020304" pitchFamily="18" charset="0"/>
                <a:cs typeface="Times New Roman" panose="02020603050405020304" pitchFamily="18" charset="0"/>
              </a:rPr>
              <a:t>16 типів особистості</a:t>
            </a:r>
            <a:endParaRPr lang="en-US" sz="4400" b="1" dirty="0">
              <a:effectLst>
                <a:outerShdw blurRad="38100" dist="38100" dir="2700000" algn="tl">
                  <a:srgbClr val="000000">
                    <a:alpha val="43137"/>
                  </a:srgbClr>
                </a:outerShdw>
              </a:effectLst>
            </a:endParaRPr>
          </a:p>
        </p:txBody>
      </p:sp>
      <p:sp>
        <p:nvSpPr>
          <p:cNvPr id="5" name="Объект 2">
            <a:extLst>
              <a:ext uri="{FF2B5EF4-FFF2-40B4-BE49-F238E27FC236}">
                <a16:creationId xmlns:a16="http://schemas.microsoft.com/office/drawing/2014/main" id="{EE1E1560-8905-4537-EC7A-4352B20FB324}"/>
              </a:ext>
            </a:extLst>
          </p:cNvPr>
          <p:cNvSpPr txBox="1">
            <a:spLocks/>
          </p:cNvSpPr>
          <p:nvPr/>
        </p:nvSpPr>
        <p:spPr>
          <a:xfrm>
            <a:off x="685800" y="2209800"/>
            <a:ext cx="8229600" cy="3581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uk-UA" sz="4800" dirty="0"/>
          </a:p>
        </p:txBody>
      </p:sp>
      <p:sp>
        <p:nvSpPr>
          <p:cNvPr id="7" name="Объект 2">
            <a:extLst>
              <a:ext uri="{FF2B5EF4-FFF2-40B4-BE49-F238E27FC236}">
                <a16:creationId xmlns:a16="http://schemas.microsoft.com/office/drawing/2014/main" id="{0891924E-0A55-FECB-E40D-FCA6D5EAE67C}"/>
              </a:ext>
            </a:extLst>
          </p:cNvPr>
          <p:cNvSpPr txBox="1">
            <a:spLocks/>
          </p:cNvSpPr>
          <p:nvPr/>
        </p:nvSpPr>
        <p:spPr>
          <a:xfrm>
            <a:off x="152400" y="1770737"/>
            <a:ext cx="6719047" cy="40070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7000"/>
              </a:lnSpc>
              <a:spcBef>
                <a:spcPts val="600"/>
              </a:spcBef>
              <a:spcAft>
                <a:spcPts val="600"/>
              </a:spcAft>
            </a:pPr>
            <a:r>
              <a:rPr lang="uk" sz="2800" dirty="0">
                <a:latin typeface="Fira Sans" panose="020B0503050000020004" pitchFamily="34" charset="0"/>
                <a:ea typeface="Times New Roman" panose="02020603050405020304" pitchFamily="18" charset="0"/>
                <a:cs typeface="Times New Roman" panose="02020603050405020304" pitchFamily="18" charset="0"/>
              </a:rPr>
              <a:t>ВИХОВ</a:t>
            </a:r>
            <a:r>
              <a:rPr lang="uk-UA" sz="2800" dirty="0">
                <a:latin typeface="Fira Sans" panose="020B0503050000020004" pitchFamily="34" charset="0"/>
                <a:ea typeface="Times New Roman" panose="02020603050405020304" pitchFamily="18" charset="0"/>
                <a:cs typeface="Times New Roman" panose="02020603050405020304" pitchFamily="18" charset="0"/>
              </a:rPr>
              <a:t>АТЕЛІ</a:t>
            </a:r>
            <a:endParaRPr lang="uk" sz="2800" dirty="0">
              <a:effectLst/>
              <a:latin typeface="Fira Sans" panose="020B0503050000020004" pitchFamily="34" charset="0"/>
              <a:ea typeface="Times New Roman" panose="02020603050405020304" pitchFamily="18" charset="0"/>
              <a:cs typeface="Times New Roman" panose="02020603050405020304" pitchFamily="18" charset="0"/>
            </a:endParaRPr>
          </a:p>
          <a:p>
            <a:pPr marL="0" indent="0">
              <a:lnSpc>
                <a:spcPct val="107000"/>
              </a:lnSpc>
              <a:spcBef>
                <a:spcPts val="600"/>
              </a:spcBef>
              <a:spcAft>
                <a:spcPts val="600"/>
              </a:spcAft>
              <a:buNone/>
            </a:pPr>
            <a:r>
              <a:rPr lang="uk" sz="2000" dirty="0">
                <a:effectLst/>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Calibri" panose="020F0502020204030204" pitchFamily="34" charset="0"/>
                <a:cs typeface="Times New Roman" panose="02020603050405020304" pitchFamily="18" charset="0"/>
              </a:rPr>
              <a:t>б </a:t>
            </a:r>
            <a:r>
              <a:rPr lang="uk" sz="2000" b="1" dirty="0">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ISFJ: інтроверт,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сенсорик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 етик,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раціонал</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8729541-5853-8E3A-7C37-3E9ADA6D9B99}"/>
              </a:ext>
            </a:extLst>
          </p:cNvPr>
          <p:cNvSpPr txBox="1"/>
          <p:nvPr/>
        </p:nvSpPr>
        <p:spPr>
          <a:xfrm>
            <a:off x="813559" y="3048000"/>
            <a:ext cx="5716764" cy="2031325"/>
          </a:xfrm>
          <a:prstGeom prst="rect">
            <a:avLst/>
          </a:prstGeom>
          <a:noFill/>
        </p:spPr>
        <p:txBody>
          <a:bodyPr wrap="square" rtlCol="0">
            <a:spAutoFit/>
          </a:bodyPr>
          <a:lstStyle/>
          <a:p>
            <a:r>
              <a:rPr lang="uk-UA" dirty="0"/>
              <a:t>Цей співробітник схильний аналізувати себе та інших, розпізнає фальш і тримає психологічну дистанцію. Він старанний, турботливий, служить іншим. Сили та енергію черпає з внутрішніх ресурсів і завжди покладається винятково на власний досвід.</a:t>
            </a:r>
          </a:p>
          <a:p>
            <a:endParaRPr lang="uk-UA" dirty="0"/>
          </a:p>
          <a:p>
            <a:r>
              <a:rPr lang="uk-UA" dirty="0"/>
              <a:t>Люди цього типу – помічники. </a:t>
            </a:r>
          </a:p>
        </p:txBody>
      </p:sp>
      <p:pic>
        <p:nvPicPr>
          <p:cNvPr id="6" name="Рисунок 5">
            <a:extLst>
              <a:ext uri="{FF2B5EF4-FFF2-40B4-BE49-F238E27FC236}">
                <a16:creationId xmlns:a16="http://schemas.microsoft.com/office/drawing/2014/main" id="{EDEDF202-0827-7633-CD23-90529BE4ABFF}"/>
              </a:ext>
            </a:extLst>
          </p:cNvPr>
          <p:cNvPicPr>
            <a:picLocks noChangeAspect="1"/>
          </p:cNvPicPr>
          <p:nvPr/>
        </p:nvPicPr>
        <p:blipFill>
          <a:blip r:embed="rId2"/>
          <a:stretch>
            <a:fillRect/>
          </a:stretch>
        </p:blipFill>
        <p:spPr>
          <a:xfrm>
            <a:off x="6697318" y="1770737"/>
            <a:ext cx="2383248" cy="4303400"/>
          </a:xfrm>
          <a:prstGeom prst="rect">
            <a:avLst/>
          </a:prstGeom>
        </p:spPr>
      </p:pic>
      <p:pic>
        <p:nvPicPr>
          <p:cNvPr id="10" name="Рисунок 9">
            <a:extLst>
              <a:ext uri="{FF2B5EF4-FFF2-40B4-BE49-F238E27FC236}">
                <a16:creationId xmlns:a16="http://schemas.microsoft.com/office/drawing/2014/main" id="{CFFB8AE8-0809-9B91-E974-2EFD4096A783}"/>
              </a:ext>
            </a:extLst>
          </p:cNvPr>
          <p:cNvPicPr>
            <a:picLocks noChangeAspect="1"/>
          </p:cNvPicPr>
          <p:nvPr/>
        </p:nvPicPr>
        <p:blipFill>
          <a:blip r:embed="rId3"/>
          <a:stretch>
            <a:fillRect/>
          </a:stretch>
        </p:blipFill>
        <p:spPr>
          <a:xfrm>
            <a:off x="6668595" y="1702012"/>
            <a:ext cx="2403006" cy="4440850"/>
          </a:xfrm>
          <a:prstGeom prst="rect">
            <a:avLst/>
          </a:prstGeom>
        </p:spPr>
      </p:pic>
      <p:pic>
        <p:nvPicPr>
          <p:cNvPr id="2" name="Рисунок 1">
            <a:extLst>
              <a:ext uri="{FF2B5EF4-FFF2-40B4-BE49-F238E27FC236}">
                <a16:creationId xmlns:a16="http://schemas.microsoft.com/office/drawing/2014/main" id="{64349040-E1B1-47F2-A689-01DA1C88D533}"/>
              </a:ext>
            </a:extLst>
          </p:cNvPr>
          <p:cNvPicPr>
            <a:picLocks noChangeAspect="1"/>
          </p:cNvPicPr>
          <p:nvPr/>
        </p:nvPicPr>
        <p:blipFill>
          <a:blip r:embed="rId4"/>
          <a:stretch>
            <a:fillRect/>
          </a:stretch>
        </p:blipFill>
        <p:spPr>
          <a:xfrm>
            <a:off x="6668595" y="1654536"/>
            <a:ext cx="2408605" cy="4488325"/>
          </a:xfrm>
          <a:prstGeom prst="rect">
            <a:avLst/>
          </a:prstGeom>
        </p:spPr>
      </p:pic>
    </p:spTree>
    <p:extLst>
      <p:ext uri="{BB962C8B-B14F-4D97-AF65-F5344CB8AC3E}">
        <p14:creationId xmlns:p14="http://schemas.microsoft.com/office/powerpoint/2010/main" val="244692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1AB3FCD-6889-26C2-AD32-E17529FFB53B}"/>
              </a:ext>
            </a:extLst>
          </p:cNvPr>
          <p:cNvSpPr txBox="1">
            <a:spLocks noGrp="1"/>
          </p:cNvSpPr>
          <p:nvPr>
            <p:ph type="title"/>
          </p:nvPr>
        </p:nvSpPr>
        <p:spPr>
          <a:xfrm>
            <a:off x="457200" y="522973"/>
            <a:ext cx="8229600" cy="646331"/>
          </a:xfrm>
          <a:prstGeom prst="rect">
            <a:avLst/>
          </a:prstGeom>
          <a:noFill/>
        </p:spPr>
        <p:txBody>
          <a:bodyPr wrap="square" rtlCol="0">
            <a:spAutoFit/>
          </a:bodyPr>
          <a:lstStyle/>
          <a:p>
            <a:pPr algn="ctr"/>
            <a:r>
              <a:rPr lang="uk" sz="3600" b="1" dirty="0">
                <a:effectLst/>
                <a:latin typeface="avenir"/>
                <a:ea typeface="Times New Roman" panose="02020603050405020304" pitchFamily="18" charset="0"/>
                <a:cs typeface="Times New Roman" panose="02020603050405020304" pitchFamily="18" charset="0"/>
              </a:rPr>
              <a:t>16 типів особистості</a:t>
            </a:r>
            <a:endParaRPr lang="en-US" sz="4400" b="1" dirty="0">
              <a:effectLst>
                <a:outerShdw blurRad="38100" dist="38100" dir="2700000" algn="tl">
                  <a:srgbClr val="000000">
                    <a:alpha val="43137"/>
                  </a:srgbClr>
                </a:outerShdw>
              </a:effectLst>
            </a:endParaRPr>
          </a:p>
        </p:txBody>
      </p:sp>
      <p:sp>
        <p:nvSpPr>
          <p:cNvPr id="5" name="Объект 2">
            <a:extLst>
              <a:ext uri="{FF2B5EF4-FFF2-40B4-BE49-F238E27FC236}">
                <a16:creationId xmlns:a16="http://schemas.microsoft.com/office/drawing/2014/main" id="{EE1E1560-8905-4537-EC7A-4352B20FB324}"/>
              </a:ext>
            </a:extLst>
          </p:cNvPr>
          <p:cNvSpPr txBox="1">
            <a:spLocks/>
          </p:cNvSpPr>
          <p:nvPr/>
        </p:nvSpPr>
        <p:spPr>
          <a:xfrm>
            <a:off x="685800" y="2209800"/>
            <a:ext cx="8229600" cy="3581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uk-UA" sz="4800" dirty="0"/>
          </a:p>
        </p:txBody>
      </p:sp>
      <p:sp>
        <p:nvSpPr>
          <p:cNvPr id="7" name="Объект 2">
            <a:extLst>
              <a:ext uri="{FF2B5EF4-FFF2-40B4-BE49-F238E27FC236}">
                <a16:creationId xmlns:a16="http://schemas.microsoft.com/office/drawing/2014/main" id="{0891924E-0A55-FECB-E40D-FCA6D5EAE67C}"/>
              </a:ext>
            </a:extLst>
          </p:cNvPr>
          <p:cNvSpPr txBox="1">
            <a:spLocks/>
          </p:cNvSpPr>
          <p:nvPr/>
        </p:nvSpPr>
        <p:spPr>
          <a:xfrm>
            <a:off x="152400" y="1770737"/>
            <a:ext cx="6719047" cy="40070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7000"/>
              </a:lnSpc>
              <a:spcBef>
                <a:spcPts val="600"/>
              </a:spcBef>
              <a:spcAft>
                <a:spcPts val="600"/>
              </a:spcAft>
            </a:pPr>
            <a:r>
              <a:rPr lang="uk" sz="2800" dirty="0">
                <a:latin typeface="Fira Sans" panose="020B0503050000020004" pitchFamily="34" charset="0"/>
                <a:ea typeface="Times New Roman" panose="02020603050405020304" pitchFamily="18" charset="0"/>
                <a:cs typeface="Times New Roman" panose="02020603050405020304" pitchFamily="18" charset="0"/>
              </a:rPr>
              <a:t>ВИХОВ</a:t>
            </a:r>
            <a:r>
              <a:rPr lang="uk-UA" sz="2800" dirty="0">
                <a:latin typeface="Fira Sans" panose="020B0503050000020004" pitchFamily="34" charset="0"/>
                <a:ea typeface="Times New Roman" panose="02020603050405020304" pitchFamily="18" charset="0"/>
                <a:cs typeface="Times New Roman" panose="02020603050405020304" pitchFamily="18" charset="0"/>
              </a:rPr>
              <a:t>АТЕЛІ</a:t>
            </a:r>
            <a:endParaRPr lang="uk" sz="2800" dirty="0">
              <a:effectLst/>
              <a:latin typeface="Fira Sans" panose="020B0503050000020004" pitchFamily="34" charset="0"/>
              <a:ea typeface="Times New Roman" panose="02020603050405020304" pitchFamily="18" charset="0"/>
              <a:cs typeface="Times New Roman" panose="02020603050405020304" pitchFamily="18" charset="0"/>
            </a:endParaRPr>
          </a:p>
          <a:p>
            <a:pPr marL="0" indent="0">
              <a:lnSpc>
                <a:spcPct val="107000"/>
              </a:lnSpc>
              <a:spcBef>
                <a:spcPts val="600"/>
              </a:spcBef>
              <a:spcAft>
                <a:spcPts val="600"/>
              </a:spcAft>
              <a:buNone/>
            </a:pPr>
            <a:r>
              <a:rPr lang="uk" sz="2000" dirty="0">
                <a:effectLst/>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Calibri" panose="020F0502020204030204" pitchFamily="34" charset="0"/>
                <a:cs typeface="Times New Roman" panose="02020603050405020304" pitchFamily="18" charset="0"/>
              </a:rPr>
              <a:t>в </a:t>
            </a:r>
            <a:r>
              <a:rPr lang="uk" sz="2000" b="1" dirty="0">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ESFP: екстраверт,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сенсорик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 етик,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ірраціонал</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8729541-5853-8E3A-7C37-3E9ADA6D9B99}"/>
              </a:ext>
            </a:extLst>
          </p:cNvPr>
          <p:cNvSpPr txBox="1"/>
          <p:nvPr/>
        </p:nvSpPr>
        <p:spPr>
          <a:xfrm>
            <a:off x="824353" y="2934291"/>
            <a:ext cx="5716764" cy="2862322"/>
          </a:xfrm>
          <a:prstGeom prst="rect">
            <a:avLst/>
          </a:prstGeom>
          <a:noFill/>
        </p:spPr>
        <p:txBody>
          <a:bodyPr wrap="square" rtlCol="0">
            <a:spAutoFit/>
          </a:bodyPr>
          <a:lstStyle/>
          <a:p>
            <a:r>
              <a:rPr lang="uk-UA" dirty="0"/>
              <a:t>Визначає слабкі місця людей, що допомагає йому маніпулювати і керувати. Він керується власними інтересами у спілкуванні з людьми і «живе сьогоденням». Така людина часто не доводить розпочате до кінця, прагне негайних результатів. Але водночас орієнтується на гармонійні взаємини з оточенням. </a:t>
            </a:r>
          </a:p>
          <a:p>
            <a:endParaRPr lang="uk-UA" dirty="0"/>
          </a:p>
          <a:p>
            <a:r>
              <a:rPr lang="uk-UA" dirty="0"/>
              <a:t>Людей цього типу можна назвати «конферансьє» – вони добре організовують заходи та обслуговують клієнтів.</a:t>
            </a:r>
          </a:p>
        </p:txBody>
      </p:sp>
      <p:pic>
        <p:nvPicPr>
          <p:cNvPr id="2" name="Рисунок 1">
            <a:extLst>
              <a:ext uri="{FF2B5EF4-FFF2-40B4-BE49-F238E27FC236}">
                <a16:creationId xmlns:a16="http://schemas.microsoft.com/office/drawing/2014/main" id="{2172AC00-F02E-4163-84D5-6D4D4BD04F71}"/>
              </a:ext>
            </a:extLst>
          </p:cNvPr>
          <p:cNvPicPr>
            <a:picLocks noChangeAspect="1"/>
          </p:cNvPicPr>
          <p:nvPr/>
        </p:nvPicPr>
        <p:blipFill>
          <a:blip r:embed="rId2"/>
          <a:stretch>
            <a:fillRect/>
          </a:stretch>
        </p:blipFill>
        <p:spPr>
          <a:xfrm>
            <a:off x="6594540" y="1600200"/>
            <a:ext cx="2486025" cy="4419600"/>
          </a:xfrm>
          <a:prstGeom prst="rect">
            <a:avLst/>
          </a:prstGeom>
        </p:spPr>
      </p:pic>
    </p:spTree>
    <p:extLst>
      <p:ext uri="{BB962C8B-B14F-4D97-AF65-F5344CB8AC3E}">
        <p14:creationId xmlns:p14="http://schemas.microsoft.com/office/powerpoint/2010/main" val="678507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1AB3FCD-6889-26C2-AD32-E17529FFB53B}"/>
              </a:ext>
            </a:extLst>
          </p:cNvPr>
          <p:cNvSpPr txBox="1">
            <a:spLocks noGrp="1"/>
          </p:cNvSpPr>
          <p:nvPr>
            <p:ph type="title"/>
          </p:nvPr>
        </p:nvSpPr>
        <p:spPr>
          <a:xfrm>
            <a:off x="457200" y="522973"/>
            <a:ext cx="8229600" cy="646331"/>
          </a:xfrm>
          <a:prstGeom prst="rect">
            <a:avLst/>
          </a:prstGeom>
          <a:noFill/>
        </p:spPr>
        <p:txBody>
          <a:bodyPr wrap="square" rtlCol="0">
            <a:spAutoFit/>
          </a:bodyPr>
          <a:lstStyle/>
          <a:p>
            <a:pPr algn="ctr"/>
            <a:r>
              <a:rPr lang="uk" sz="3600" b="1" dirty="0">
                <a:effectLst/>
                <a:latin typeface="avenir"/>
                <a:ea typeface="Times New Roman" panose="02020603050405020304" pitchFamily="18" charset="0"/>
                <a:cs typeface="Times New Roman" panose="02020603050405020304" pitchFamily="18" charset="0"/>
              </a:rPr>
              <a:t>16 типів особистості</a:t>
            </a:r>
            <a:endParaRPr lang="en-US" sz="4400" b="1" dirty="0">
              <a:effectLst>
                <a:outerShdw blurRad="38100" dist="38100" dir="2700000" algn="tl">
                  <a:srgbClr val="000000">
                    <a:alpha val="43137"/>
                  </a:srgbClr>
                </a:outerShdw>
              </a:effectLst>
            </a:endParaRPr>
          </a:p>
        </p:txBody>
      </p:sp>
      <p:sp>
        <p:nvSpPr>
          <p:cNvPr id="5" name="Объект 2">
            <a:extLst>
              <a:ext uri="{FF2B5EF4-FFF2-40B4-BE49-F238E27FC236}">
                <a16:creationId xmlns:a16="http://schemas.microsoft.com/office/drawing/2014/main" id="{EE1E1560-8905-4537-EC7A-4352B20FB324}"/>
              </a:ext>
            </a:extLst>
          </p:cNvPr>
          <p:cNvSpPr txBox="1">
            <a:spLocks/>
          </p:cNvSpPr>
          <p:nvPr/>
        </p:nvSpPr>
        <p:spPr>
          <a:xfrm>
            <a:off x="685800" y="2209800"/>
            <a:ext cx="8229600" cy="3581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uk-UA" sz="4800" dirty="0"/>
          </a:p>
        </p:txBody>
      </p:sp>
      <p:sp>
        <p:nvSpPr>
          <p:cNvPr id="7" name="Объект 2">
            <a:extLst>
              <a:ext uri="{FF2B5EF4-FFF2-40B4-BE49-F238E27FC236}">
                <a16:creationId xmlns:a16="http://schemas.microsoft.com/office/drawing/2014/main" id="{0891924E-0A55-FECB-E40D-FCA6D5EAE67C}"/>
              </a:ext>
            </a:extLst>
          </p:cNvPr>
          <p:cNvSpPr txBox="1">
            <a:spLocks/>
          </p:cNvSpPr>
          <p:nvPr/>
        </p:nvSpPr>
        <p:spPr>
          <a:xfrm>
            <a:off x="152400" y="1770737"/>
            <a:ext cx="6719047" cy="40070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7000"/>
              </a:lnSpc>
              <a:spcBef>
                <a:spcPts val="600"/>
              </a:spcBef>
              <a:spcAft>
                <a:spcPts val="600"/>
              </a:spcAft>
            </a:pPr>
            <a:r>
              <a:rPr lang="uk" sz="2800" dirty="0">
                <a:latin typeface="Fira Sans" panose="020B0503050000020004" pitchFamily="34" charset="0"/>
                <a:ea typeface="Times New Roman" panose="02020603050405020304" pitchFamily="18" charset="0"/>
                <a:cs typeface="Times New Roman" panose="02020603050405020304" pitchFamily="18" charset="0"/>
              </a:rPr>
              <a:t>ВИХОВ</a:t>
            </a:r>
            <a:r>
              <a:rPr lang="uk-UA" sz="2800" dirty="0">
                <a:latin typeface="Fira Sans" panose="020B0503050000020004" pitchFamily="34" charset="0"/>
                <a:ea typeface="Times New Roman" panose="02020603050405020304" pitchFamily="18" charset="0"/>
                <a:cs typeface="Times New Roman" panose="02020603050405020304" pitchFamily="18" charset="0"/>
              </a:rPr>
              <a:t>АТЕЛІ</a:t>
            </a:r>
            <a:endParaRPr lang="uk" sz="2800" dirty="0">
              <a:latin typeface="Fira Sans" panose="020B0503050000020004" pitchFamily="34" charset="0"/>
              <a:ea typeface="Times New Roman" panose="02020603050405020304" pitchFamily="18" charset="0"/>
              <a:cs typeface="Times New Roman" panose="02020603050405020304" pitchFamily="18" charset="0"/>
            </a:endParaRPr>
          </a:p>
          <a:p>
            <a:pPr marL="0" indent="0">
              <a:lnSpc>
                <a:spcPct val="107000"/>
              </a:lnSpc>
              <a:spcBef>
                <a:spcPts val="600"/>
              </a:spcBef>
              <a:spcAft>
                <a:spcPts val="600"/>
              </a:spcAft>
              <a:buNone/>
            </a:pPr>
            <a:r>
              <a:rPr lang="uk" sz="2000" dirty="0">
                <a:effectLst/>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Calibri" panose="020F0502020204030204" pitchFamily="34" charset="0"/>
                <a:cs typeface="Times New Roman" panose="02020603050405020304" pitchFamily="18" charset="0"/>
              </a:rPr>
              <a:t>г </a:t>
            </a:r>
            <a:r>
              <a:rPr lang="uk" sz="2000" b="1" dirty="0">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ISFP: інтроверт, сенсорик , етик, ірраціонал</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8729541-5853-8E3A-7C37-3E9ADA6D9B99}"/>
              </a:ext>
            </a:extLst>
          </p:cNvPr>
          <p:cNvSpPr txBox="1"/>
          <p:nvPr/>
        </p:nvSpPr>
        <p:spPr>
          <a:xfrm>
            <a:off x="824353" y="2934291"/>
            <a:ext cx="5716764" cy="2585323"/>
          </a:xfrm>
          <a:prstGeom prst="rect">
            <a:avLst/>
          </a:prstGeom>
          <a:noFill/>
        </p:spPr>
        <p:txBody>
          <a:bodyPr wrap="square" rtlCol="0">
            <a:spAutoFit/>
          </a:bodyPr>
          <a:lstStyle/>
          <a:p>
            <a:r>
              <a:rPr lang="uk-UA" dirty="0"/>
              <a:t>Вміє насолоджуватися життям в умовах одноманітності та рутини. Відмінно взаємодіє з людьми, уникає конфліктів. Любить відчувати свою значущість і допомагати. Така людина не прагне керувати іншими або переробити їх, вона поважає їхній простір і вимагає цього ж до себе. За натурою є приземленим практиком, на якого можна покластися. </a:t>
            </a:r>
          </a:p>
          <a:p>
            <a:endParaRPr lang="uk-UA" dirty="0"/>
          </a:p>
          <a:p>
            <a:r>
              <a:rPr lang="uk-UA" dirty="0"/>
              <a:t>Люди цього типу – «уважні ремісники».</a:t>
            </a:r>
          </a:p>
        </p:txBody>
      </p:sp>
      <p:pic>
        <p:nvPicPr>
          <p:cNvPr id="2" name="Рисунок 1">
            <a:extLst>
              <a:ext uri="{FF2B5EF4-FFF2-40B4-BE49-F238E27FC236}">
                <a16:creationId xmlns:a16="http://schemas.microsoft.com/office/drawing/2014/main" id="{EAD9711C-632D-4C8E-A044-4DC3E4533968}"/>
              </a:ext>
            </a:extLst>
          </p:cNvPr>
          <p:cNvPicPr>
            <a:picLocks noChangeAspect="1"/>
          </p:cNvPicPr>
          <p:nvPr/>
        </p:nvPicPr>
        <p:blipFill>
          <a:blip r:embed="rId2"/>
          <a:stretch>
            <a:fillRect/>
          </a:stretch>
        </p:blipFill>
        <p:spPr>
          <a:xfrm>
            <a:off x="6541117" y="1464431"/>
            <a:ext cx="2476500" cy="4619625"/>
          </a:xfrm>
          <a:prstGeom prst="rect">
            <a:avLst/>
          </a:prstGeom>
        </p:spPr>
      </p:pic>
    </p:spTree>
    <p:extLst>
      <p:ext uri="{BB962C8B-B14F-4D97-AF65-F5344CB8AC3E}">
        <p14:creationId xmlns:p14="http://schemas.microsoft.com/office/powerpoint/2010/main" val="2212759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1AB3FCD-6889-26C2-AD32-E17529FFB53B}"/>
              </a:ext>
            </a:extLst>
          </p:cNvPr>
          <p:cNvSpPr txBox="1">
            <a:spLocks noGrp="1"/>
          </p:cNvSpPr>
          <p:nvPr>
            <p:ph type="title"/>
          </p:nvPr>
        </p:nvSpPr>
        <p:spPr>
          <a:xfrm>
            <a:off x="457200" y="522973"/>
            <a:ext cx="8229600" cy="646331"/>
          </a:xfrm>
          <a:prstGeom prst="rect">
            <a:avLst/>
          </a:prstGeom>
          <a:noFill/>
        </p:spPr>
        <p:txBody>
          <a:bodyPr wrap="square" rtlCol="0">
            <a:spAutoFit/>
          </a:bodyPr>
          <a:lstStyle/>
          <a:p>
            <a:pPr algn="ctr"/>
            <a:r>
              <a:rPr lang="uk" sz="3600" b="1" dirty="0">
                <a:effectLst/>
                <a:latin typeface="avenir"/>
                <a:ea typeface="Times New Roman" panose="02020603050405020304" pitchFamily="18" charset="0"/>
                <a:cs typeface="Times New Roman" panose="02020603050405020304" pitchFamily="18" charset="0"/>
              </a:rPr>
              <a:t>16 типів особистості</a:t>
            </a:r>
            <a:endParaRPr lang="en-US" sz="4400" b="1" dirty="0">
              <a:effectLst>
                <a:outerShdw blurRad="38100" dist="38100" dir="2700000" algn="tl">
                  <a:srgbClr val="000000">
                    <a:alpha val="43137"/>
                  </a:srgbClr>
                </a:outerShdw>
              </a:effectLst>
            </a:endParaRPr>
          </a:p>
        </p:txBody>
      </p:sp>
      <p:sp>
        <p:nvSpPr>
          <p:cNvPr id="5" name="Объект 2">
            <a:extLst>
              <a:ext uri="{FF2B5EF4-FFF2-40B4-BE49-F238E27FC236}">
                <a16:creationId xmlns:a16="http://schemas.microsoft.com/office/drawing/2014/main" id="{EE1E1560-8905-4537-EC7A-4352B20FB324}"/>
              </a:ext>
            </a:extLst>
          </p:cNvPr>
          <p:cNvSpPr txBox="1">
            <a:spLocks/>
          </p:cNvSpPr>
          <p:nvPr/>
        </p:nvSpPr>
        <p:spPr>
          <a:xfrm>
            <a:off x="685800" y="2209800"/>
            <a:ext cx="8229600" cy="3581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uk-UA" sz="4800" dirty="0"/>
          </a:p>
        </p:txBody>
      </p:sp>
      <p:sp>
        <p:nvSpPr>
          <p:cNvPr id="7" name="Объект 2">
            <a:extLst>
              <a:ext uri="{FF2B5EF4-FFF2-40B4-BE49-F238E27FC236}">
                <a16:creationId xmlns:a16="http://schemas.microsoft.com/office/drawing/2014/main" id="{0891924E-0A55-FECB-E40D-FCA6D5EAE67C}"/>
              </a:ext>
            </a:extLst>
          </p:cNvPr>
          <p:cNvSpPr txBox="1">
            <a:spLocks/>
          </p:cNvSpPr>
          <p:nvPr/>
        </p:nvSpPr>
        <p:spPr>
          <a:xfrm>
            <a:off x="152400" y="1770737"/>
            <a:ext cx="6719047" cy="40070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7000"/>
              </a:lnSpc>
              <a:spcBef>
                <a:spcPts val="600"/>
              </a:spcBef>
              <a:spcAft>
                <a:spcPts val="600"/>
              </a:spcAft>
            </a:pPr>
            <a:r>
              <a:rPr lang="uk" sz="2800" dirty="0">
                <a:effectLst/>
                <a:latin typeface="Fira Sans" panose="020B0503050000020004" pitchFamily="34" charset="0"/>
                <a:ea typeface="Times New Roman" panose="02020603050405020304" pitchFamily="18" charset="0"/>
                <a:cs typeface="Times New Roman" panose="02020603050405020304" pitchFamily="18" charset="0"/>
              </a:rPr>
              <a:t>ТЕОРЕТИКИ</a:t>
            </a:r>
          </a:p>
          <a:p>
            <a:pPr marL="0" indent="0">
              <a:lnSpc>
                <a:spcPct val="107000"/>
              </a:lnSpc>
              <a:spcBef>
                <a:spcPts val="600"/>
              </a:spcBef>
              <a:spcAft>
                <a:spcPts val="600"/>
              </a:spcAft>
              <a:buNone/>
            </a:pPr>
            <a:r>
              <a:rPr lang="uk" sz="2000" dirty="0">
                <a:effectLst/>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Calibri" panose="020F0502020204030204" pitchFamily="34" charset="0"/>
                <a:cs typeface="Times New Roman" panose="02020603050405020304" pitchFamily="18" charset="0"/>
              </a:rPr>
              <a:t>а </a:t>
            </a:r>
            <a:r>
              <a:rPr lang="uk" sz="2000" b="1" dirty="0">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ENTJ: екстраверт,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інтуїт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 логік,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раціонал</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8729541-5853-8E3A-7C37-3E9ADA6D9B99}"/>
              </a:ext>
            </a:extLst>
          </p:cNvPr>
          <p:cNvSpPr txBox="1"/>
          <p:nvPr/>
        </p:nvSpPr>
        <p:spPr>
          <a:xfrm>
            <a:off x="824353" y="2934291"/>
            <a:ext cx="5716764" cy="2308324"/>
          </a:xfrm>
          <a:prstGeom prst="rect">
            <a:avLst/>
          </a:prstGeom>
          <a:noFill/>
        </p:spPr>
        <p:txBody>
          <a:bodyPr wrap="square" rtlCol="0">
            <a:spAutoFit/>
          </a:bodyPr>
          <a:lstStyle/>
          <a:p>
            <a:r>
              <a:rPr lang="uk-UA" dirty="0"/>
              <a:t>Співробітник легко захоплюється, йде на ризик, покладається на інтуїцію. Він без побоювань впроваджує нові технології, здатний глибоко аналізувати себе і світ. </a:t>
            </a:r>
          </a:p>
          <a:p>
            <a:endParaRPr lang="uk-UA" dirty="0"/>
          </a:p>
          <a:p>
            <a:r>
              <a:rPr lang="uk-UA" dirty="0"/>
              <a:t>Життя для такої людини – боротьба, у якій вона почувається «як риба в воді». Вона відкрита до нових можливостей, але має потребу в контролі. </a:t>
            </a:r>
          </a:p>
        </p:txBody>
      </p:sp>
      <p:pic>
        <p:nvPicPr>
          <p:cNvPr id="2" name="Рисунок 1">
            <a:extLst>
              <a:ext uri="{FF2B5EF4-FFF2-40B4-BE49-F238E27FC236}">
                <a16:creationId xmlns:a16="http://schemas.microsoft.com/office/drawing/2014/main" id="{20FB8DD4-1129-4C08-86CD-0A5B0C53A094}"/>
              </a:ext>
            </a:extLst>
          </p:cNvPr>
          <p:cNvPicPr>
            <a:picLocks noChangeAspect="1"/>
          </p:cNvPicPr>
          <p:nvPr/>
        </p:nvPicPr>
        <p:blipFill>
          <a:blip r:embed="rId2"/>
          <a:stretch>
            <a:fillRect/>
          </a:stretch>
        </p:blipFill>
        <p:spPr>
          <a:xfrm>
            <a:off x="6341895" y="1395519"/>
            <a:ext cx="2709863" cy="4959561"/>
          </a:xfrm>
          <a:prstGeom prst="rect">
            <a:avLst/>
          </a:prstGeom>
        </p:spPr>
      </p:pic>
    </p:spTree>
    <p:extLst>
      <p:ext uri="{BB962C8B-B14F-4D97-AF65-F5344CB8AC3E}">
        <p14:creationId xmlns:p14="http://schemas.microsoft.com/office/powerpoint/2010/main" val="4055687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1AB3FCD-6889-26C2-AD32-E17529FFB53B}"/>
              </a:ext>
            </a:extLst>
          </p:cNvPr>
          <p:cNvSpPr txBox="1">
            <a:spLocks noGrp="1"/>
          </p:cNvSpPr>
          <p:nvPr>
            <p:ph type="title"/>
          </p:nvPr>
        </p:nvSpPr>
        <p:spPr>
          <a:xfrm>
            <a:off x="457200" y="522973"/>
            <a:ext cx="8229600" cy="646331"/>
          </a:xfrm>
          <a:prstGeom prst="rect">
            <a:avLst/>
          </a:prstGeom>
          <a:noFill/>
        </p:spPr>
        <p:txBody>
          <a:bodyPr wrap="square" rtlCol="0">
            <a:spAutoFit/>
          </a:bodyPr>
          <a:lstStyle/>
          <a:p>
            <a:pPr algn="ctr"/>
            <a:r>
              <a:rPr lang="uk" sz="3600" b="1" dirty="0">
                <a:effectLst/>
                <a:latin typeface="avenir"/>
                <a:ea typeface="Times New Roman" panose="02020603050405020304" pitchFamily="18" charset="0"/>
                <a:cs typeface="Times New Roman" panose="02020603050405020304" pitchFamily="18" charset="0"/>
              </a:rPr>
              <a:t>16 типів особистості</a:t>
            </a:r>
            <a:endParaRPr lang="en-US" sz="4400" b="1" dirty="0">
              <a:effectLst>
                <a:outerShdw blurRad="38100" dist="38100" dir="2700000" algn="tl">
                  <a:srgbClr val="000000">
                    <a:alpha val="43137"/>
                  </a:srgbClr>
                </a:outerShdw>
              </a:effectLst>
            </a:endParaRPr>
          </a:p>
        </p:txBody>
      </p:sp>
      <p:sp>
        <p:nvSpPr>
          <p:cNvPr id="5" name="Объект 2">
            <a:extLst>
              <a:ext uri="{FF2B5EF4-FFF2-40B4-BE49-F238E27FC236}">
                <a16:creationId xmlns:a16="http://schemas.microsoft.com/office/drawing/2014/main" id="{EE1E1560-8905-4537-EC7A-4352B20FB324}"/>
              </a:ext>
            </a:extLst>
          </p:cNvPr>
          <p:cNvSpPr txBox="1">
            <a:spLocks/>
          </p:cNvSpPr>
          <p:nvPr/>
        </p:nvSpPr>
        <p:spPr>
          <a:xfrm>
            <a:off x="685800" y="2209800"/>
            <a:ext cx="8229600" cy="3581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uk-UA" sz="4800" dirty="0"/>
          </a:p>
        </p:txBody>
      </p:sp>
      <p:sp>
        <p:nvSpPr>
          <p:cNvPr id="7" name="Объект 2">
            <a:extLst>
              <a:ext uri="{FF2B5EF4-FFF2-40B4-BE49-F238E27FC236}">
                <a16:creationId xmlns:a16="http://schemas.microsoft.com/office/drawing/2014/main" id="{0891924E-0A55-FECB-E40D-FCA6D5EAE67C}"/>
              </a:ext>
            </a:extLst>
          </p:cNvPr>
          <p:cNvSpPr txBox="1">
            <a:spLocks/>
          </p:cNvSpPr>
          <p:nvPr/>
        </p:nvSpPr>
        <p:spPr>
          <a:xfrm>
            <a:off x="152400" y="1770737"/>
            <a:ext cx="6719047" cy="40070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7000"/>
              </a:lnSpc>
              <a:spcBef>
                <a:spcPts val="600"/>
              </a:spcBef>
              <a:spcAft>
                <a:spcPts val="600"/>
              </a:spcAft>
            </a:pPr>
            <a:r>
              <a:rPr lang="uk" sz="2800" dirty="0">
                <a:effectLst/>
                <a:latin typeface="Fira Sans" panose="020B0503050000020004" pitchFamily="34" charset="0"/>
                <a:ea typeface="Times New Roman" panose="02020603050405020304" pitchFamily="18" charset="0"/>
                <a:cs typeface="Times New Roman" panose="02020603050405020304" pitchFamily="18" charset="0"/>
              </a:rPr>
              <a:t>ТЕОРЕТИКИ</a:t>
            </a:r>
          </a:p>
          <a:p>
            <a:pPr marL="0" indent="0">
              <a:lnSpc>
                <a:spcPct val="107000"/>
              </a:lnSpc>
              <a:spcBef>
                <a:spcPts val="600"/>
              </a:spcBef>
              <a:spcAft>
                <a:spcPts val="600"/>
              </a:spcAft>
              <a:buNone/>
            </a:pPr>
            <a:r>
              <a:rPr lang="uk" sz="2000" dirty="0">
                <a:effectLst/>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Calibri" panose="020F0502020204030204" pitchFamily="34" charset="0"/>
                <a:cs typeface="Times New Roman" panose="02020603050405020304" pitchFamily="18" charset="0"/>
              </a:rPr>
              <a:t>б </a:t>
            </a:r>
            <a:r>
              <a:rPr lang="uk" sz="2000" b="1" dirty="0">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INTJ: інтроверт,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інтуїт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 логік,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раціонал</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8729541-5853-8E3A-7C37-3E9ADA6D9B99}"/>
              </a:ext>
            </a:extLst>
          </p:cNvPr>
          <p:cNvSpPr txBox="1"/>
          <p:nvPr/>
        </p:nvSpPr>
        <p:spPr>
          <a:xfrm>
            <a:off x="824353" y="2934291"/>
            <a:ext cx="5500247" cy="2308324"/>
          </a:xfrm>
          <a:prstGeom prst="rect">
            <a:avLst/>
          </a:prstGeom>
          <a:noFill/>
        </p:spPr>
        <p:txBody>
          <a:bodyPr wrap="square" rtlCol="0">
            <a:spAutoFit/>
          </a:bodyPr>
          <a:lstStyle/>
          <a:p>
            <a:r>
              <a:rPr lang="uk-UA" dirty="0"/>
              <a:t>Вміє виділяти головне, говорить чітко і по суті, практик. Ця людина любить удосконалити все, що вона робить, прагне реалізувати завдання якомога краще. Вона не любить порожніх розмов, тому уникає великих галасливих компаній і важко йде на контакт із людьми. </a:t>
            </a:r>
          </a:p>
          <a:p>
            <a:endParaRPr lang="uk-UA" dirty="0"/>
          </a:p>
          <a:p>
            <a:r>
              <a:rPr lang="uk-UA" dirty="0"/>
              <a:t>Люди цього типу – «стратегічні виконавці». </a:t>
            </a:r>
          </a:p>
        </p:txBody>
      </p:sp>
      <p:pic>
        <p:nvPicPr>
          <p:cNvPr id="2" name="Рисунок 1">
            <a:extLst>
              <a:ext uri="{FF2B5EF4-FFF2-40B4-BE49-F238E27FC236}">
                <a16:creationId xmlns:a16="http://schemas.microsoft.com/office/drawing/2014/main" id="{7F77AD22-565C-43E0-8292-FAAC3DE70691}"/>
              </a:ext>
            </a:extLst>
          </p:cNvPr>
          <p:cNvPicPr>
            <a:picLocks noChangeAspect="1"/>
          </p:cNvPicPr>
          <p:nvPr/>
        </p:nvPicPr>
        <p:blipFill>
          <a:blip r:embed="rId2"/>
          <a:stretch>
            <a:fillRect/>
          </a:stretch>
        </p:blipFill>
        <p:spPr>
          <a:xfrm>
            <a:off x="6324600" y="1365786"/>
            <a:ext cx="2690813" cy="4969241"/>
          </a:xfrm>
          <a:prstGeom prst="rect">
            <a:avLst/>
          </a:prstGeom>
        </p:spPr>
      </p:pic>
    </p:spTree>
    <p:extLst>
      <p:ext uri="{BB962C8B-B14F-4D97-AF65-F5344CB8AC3E}">
        <p14:creationId xmlns:p14="http://schemas.microsoft.com/office/powerpoint/2010/main" val="1179924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1AB3FCD-6889-26C2-AD32-E17529FFB53B}"/>
              </a:ext>
            </a:extLst>
          </p:cNvPr>
          <p:cNvSpPr txBox="1">
            <a:spLocks noGrp="1"/>
          </p:cNvSpPr>
          <p:nvPr>
            <p:ph type="title"/>
          </p:nvPr>
        </p:nvSpPr>
        <p:spPr>
          <a:xfrm>
            <a:off x="457200" y="522973"/>
            <a:ext cx="8229600" cy="646331"/>
          </a:xfrm>
          <a:prstGeom prst="rect">
            <a:avLst/>
          </a:prstGeom>
          <a:noFill/>
        </p:spPr>
        <p:txBody>
          <a:bodyPr wrap="square" rtlCol="0">
            <a:spAutoFit/>
          </a:bodyPr>
          <a:lstStyle/>
          <a:p>
            <a:pPr algn="ctr"/>
            <a:r>
              <a:rPr lang="uk" sz="3600" b="1" dirty="0">
                <a:effectLst/>
                <a:latin typeface="avenir"/>
                <a:ea typeface="Times New Roman" panose="02020603050405020304" pitchFamily="18" charset="0"/>
                <a:cs typeface="Times New Roman" panose="02020603050405020304" pitchFamily="18" charset="0"/>
              </a:rPr>
              <a:t>16 типів особистості</a:t>
            </a:r>
            <a:endParaRPr lang="en-US" sz="4400" b="1" dirty="0">
              <a:effectLst>
                <a:outerShdw blurRad="38100" dist="38100" dir="2700000" algn="tl">
                  <a:srgbClr val="000000">
                    <a:alpha val="43137"/>
                  </a:srgbClr>
                </a:outerShdw>
              </a:effectLst>
            </a:endParaRPr>
          </a:p>
        </p:txBody>
      </p:sp>
      <p:sp>
        <p:nvSpPr>
          <p:cNvPr id="5" name="Объект 2">
            <a:extLst>
              <a:ext uri="{FF2B5EF4-FFF2-40B4-BE49-F238E27FC236}">
                <a16:creationId xmlns:a16="http://schemas.microsoft.com/office/drawing/2014/main" id="{EE1E1560-8905-4537-EC7A-4352B20FB324}"/>
              </a:ext>
            </a:extLst>
          </p:cNvPr>
          <p:cNvSpPr txBox="1">
            <a:spLocks/>
          </p:cNvSpPr>
          <p:nvPr/>
        </p:nvSpPr>
        <p:spPr>
          <a:xfrm>
            <a:off x="685800" y="2209800"/>
            <a:ext cx="8229600" cy="3581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uk-UA" sz="4800" dirty="0"/>
          </a:p>
        </p:txBody>
      </p:sp>
      <p:sp>
        <p:nvSpPr>
          <p:cNvPr id="7" name="Объект 2">
            <a:extLst>
              <a:ext uri="{FF2B5EF4-FFF2-40B4-BE49-F238E27FC236}">
                <a16:creationId xmlns:a16="http://schemas.microsoft.com/office/drawing/2014/main" id="{0891924E-0A55-FECB-E40D-FCA6D5EAE67C}"/>
              </a:ext>
            </a:extLst>
          </p:cNvPr>
          <p:cNvSpPr txBox="1">
            <a:spLocks/>
          </p:cNvSpPr>
          <p:nvPr/>
        </p:nvSpPr>
        <p:spPr>
          <a:xfrm>
            <a:off x="152400" y="1770737"/>
            <a:ext cx="6719047" cy="40070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7000"/>
              </a:lnSpc>
              <a:spcBef>
                <a:spcPts val="600"/>
              </a:spcBef>
              <a:spcAft>
                <a:spcPts val="600"/>
              </a:spcAft>
            </a:pPr>
            <a:r>
              <a:rPr lang="uk" sz="2800" dirty="0">
                <a:effectLst/>
                <a:latin typeface="Fira Sans" panose="020B0503050000020004" pitchFamily="34" charset="0"/>
                <a:ea typeface="Times New Roman" panose="02020603050405020304" pitchFamily="18" charset="0"/>
                <a:cs typeface="Times New Roman" panose="02020603050405020304" pitchFamily="18" charset="0"/>
              </a:rPr>
              <a:t>ТЕОРЕТИКИ</a:t>
            </a:r>
          </a:p>
          <a:p>
            <a:pPr marL="0" indent="0">
              <a:lnSpc>
                <a:spcPct val="107000"/>
              </a:lnSpc>
              <a:spcBef>
                <a:spcPts val="600"/>
              </a:spcBef>
              <a:spcAft>
                <a:spcPts val="600"/>
              </a:spcAft>
              <a:buNone/>
            </a:pPr>
            <a:r>
              <a:rPr lang="uk" sz="2000" dirty="0">
                <a:effectLst/>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Calibri" panose="020F0502020204030204" pitchFamily="34" charset="0"/>
                <a:cs typeface="Times New Roman" panose="02020603050405020304" pitchFamily="18" charset="0"/>
              </a:rPr>
              <a:t>в </a:t>
            </a:r>
            <a:r>
              <a:rPr lang="uk" sz="2000" b="1" dirty="0">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ENTP: екстраверт,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інтуїт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 логік,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ірраціонал</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8729541-5853-8E3A-7C37-3E9ADA6D9B99}"/>
              </a:ext>
            </a:extLst>
          </p:cNvPr>
          <p:cNvSpPr txBox="1"/>
          <p:nvPr/>
        </p:nvSpPr>
        <p:spPr>
          <a:xfrm>
            <a:off x="824353" y="2934291"/>
            <a:ext cx="5500247" cy="2308324"/>
          </a:xfrm>
          <a:prstGeom prst="rect">
            <a:avLst/>
          </a:prstGeom>
          <a:noFill/>
        </p:spPr>
        <p:txBody>
          <a:bodyPr wrap="square" rtlCol="0">
            <a:spAutoFit/>
          </a:bodyPr>
          <a:lstStyle/>
          <a:p>
            <a:r>
              <a:rPr lang="uk-UA" dirty="0"/>
              <a:t>Винахідливий, ініціативний і такий, що пристосовується, – так можна охарактеризувати цього фахівця. Він той самий генератор ідей, першопроходець, який терпіти не може рутину. Постійний рух та інтуїтивне ухвалення рішень – його постійні супутники. </a:t>
            </a:r>
          </a:p>
          <a:p>
            <a:endParaRPr lang="uk-UA" dirty="0"/>
          </a:p>
          <a:p>
            <a:r>
              <a:rPr lang="uk-UA" dirty="0"/>
              <a:t>Людей цього типу можна назвати «винахідниками». </a:t>
            </a:r>
          </a:p>
        </p:txBody>
      </p:sp>
      <p:pic>
        <p:nvPicPr>
          <p:cNvPr id="2" name="Рисунок 1">
            <a:extLst>
              <a:ext uri="{FF2B5EF4-FFF2-40B4-BE49-F238E27FC236}">
                <a16:creationId xmlns:a16="http://schemas.microsoft.com/office/drawing/2014/main" id="{AF97BB8F-E166-49C2-80CA-EF7ADCA40024}"/>
              </a:ext>
            </a:extLst>
          </p:cNvPr>
          <p:cNvPicPr>
            <a:picLocks noChangeAspect="1"/>
          </p:cNvPicPr>
          <p:nvPr/>
        </p:nvPicPr>
        <p:blipFill>
          <a:blip r:embed="rId2"/>
          <a:stretch>
            <a:fillRect/>
          </a:stretch>
        </p:blipFill>
        <p:spPr>
          <a:xfrm>
            <a:off x="6439090" y="1524000"/>
            <a:ext cx="2552700" cy="4619625"/>
          </a:xfrm>
          <a:prstGeom prst="rect">
            <a:avLst/>
          </a:prstGeom>
        </p:spPr>
      </p:pic>
    </p:spTree>
    <p:extLst>
      <p:ext uri="{BB962C8B-B14F-4D97-AF65-F5344CB8AC3E}">
        <p14:creationId xmlns:p14="http://schemas.microsoft.com/office/powerpoint/2010/main" val="3889910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1AB3FCD-6889-26C2-AD32-E17529FFB53B}"/>
              </a:ext>
            </a:extLst>
          </p:cNvPr>
          <p:cNvSpPr txBox="1">
            <a:spLocks noGrp="1"/>
          </p:cNvSpPr>
          <p:nvPr>
            <p:ph type="title"/>
          </p:nvPr>
        </p:nvSpPr>
        <p:spPr>
          <a:xfrm>
            <a:off x="457200" y="522973"/>
            <a:ext cx="8229600" cy="646331"/>
          </a:xfrm>
          <a:prstGeom prst="rect">
            <a:avLst/>
          </a:prstGeom>
          <a:noFill/>
        </p:spPr>
        <p:txBody>
          <a:bodyPr wrap="square" rtlCol="0">
            <a:spAutoFit/>
          </a:bodyPr>
          <a:lstStyle/>
          <a:p>
            <a:pPr algn="ctr"/>
            <a:r>
              <a:rPr lang="uk" sz="3600" b="1" dirty="0">
                <a:effectLst/>
                <a:latin typeface="avenir"/>
                <a:ea typeface="Times New Roman" panose="02020603050405020304" pitchFamily="18" charset="0"/>
                <a:cs typeface="Times New Roman" panose="02020603050405020304" pitchFamily="18" charset="0"/>
              </a:rPr>
              <a:t>16 типів особистості</a:t>
            </a:r>
            <a:endParaRPr lang="en-US" sz="4400" b="1" dirty="0">
              <a:effectLst>
                <a:outerShdw blurRad="38100" dist="38100" dir="2700000" algn="tl">
                  <a:srgbClr val="000000">
                    <a:alpha val="43137"/>
                  </a:srgbClr>
                </a:outerShdw>
              </a:effectLst>
            </a:endParaRPr>
          </a:p>
        </p:txBody>
      </p:sp>
      <p:sp>
        <p:nvSpPr>
          <p:cNvPr id="5" name="Объект 2">
            <a:extLst>
              <a:ext uri="{FF2B5EF4-FFF2-40B4-BE49-F238E27FC236}">
                <a16:creationId xmlns:a16="http://schemas.microsoft.com/office/drawing/2014/main" id="{EE1E1560-8905-4537-EC7A-4352B20FB324}"/>
              </a:ext>
            </a:extLst>
          </p:cNvPr>
          <p:cNvSpPr txBox="1">
            <a:spLocks/>
          </p:cNvSpPr>
          <p:nvPr/>
        </p:nvSpPr>
        <p:spPr>
          <a:xfrm>
            <a:off x="685800" y="2209800"/>
            <a:ext cx="8229600" cy="3581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uk-UA" sz="4800" dirty="0"/>
          </a:p>
        </p:txBody>
      </p:sp>
      <p:sp>
        <p:nvSpPr>
          <p:cNvPr id="7" name="Объект 2">
            <a:extLst>
              <a:ext uri="{FF2B5EF4-FFF2-40B4-BE49-F238E27FC236}">
                <a16:creationId xmlns:a16="http://schemas.microsoft.com/office/drawing/2014/main" id="{0891924E-0A55-FECB-E40D-FCA6D5EAE67C}"/>
              </a:ext>
            </a:extLst>
          </p:cNvPr>
          <p:cNvSpPr txBox="1">
            <a:spLocks/>
          </p:cNvSpPr>
          <p:nvPr/>
        </p:nvSpPr>
        <p:spPr>
          <a:xfrm>
            <a:off x="152400" y="1770737"/>
            <a:ext cx="6719047" cy="40070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7000"/>
              </a:lnSpc>
              <a:spcBef>
                <a:spcPts val="600"/>
              </a:spcBef>
              <a:spcAft>
                <a:spcPts val="600"/>
              </a:spcAft>
            </a:pPr>
            <a:r>
              <a:rPr lang="uk" sz="2800" dirty="0">
                <a:effectLst/>
                <a:latin typeface="Fira Sans" panose="020B0503050000020004" pitchFamily="34" charset="0"/>
                <a:ea typeface="Times New Roman" panose="02020603050405020304" pitchFamily="18" charset="0"/>
                <a:cs typeface="Times New Roman" panose="02020603050405020304" pitchFamily="18" charset="0"/>
              </a:rPr>
              <a:t>ТЕОРЕТИКИ</a:t>
            </a:r>
          </a:p>
          <a:p>
            <a:pPr marL="0" indent="0">
              <a:lnSpc>
                <a:spcPct val="107000"/>
              </a:lnSpc>
              <a:spcBef>
                <a:spcPts val="600"/>
              </a:spcBef>
              <a:spcAft>
                <a:spcPts val="600"/>
              </a:spcAft>
              <a:buNone/>
            </a:pPr>
            <a:r>
              <a:rPr lang="uk" sz="2000" dirty="0">
                <a:effectLst/>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Calibri" panose="020F0502020204030204" pitchFamily="34" charset="0"/>
                <a:cs typeface="Times New Roman" panose="02020603050405020304" pitchFamily="18" charset="0"/>
              </a:rPr>
              <a:t>г </a:t>
            </a:r>
            <a:r>
              <a:rPr lang="uk" sz="2000" b="1" dirty="0">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INTP: інтроверт,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інтуїт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 логік,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ірраціонал</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8729541-5853-8E3A-7C37-3E9ADA6D9B99}"/>
              </a:ext>
            </a:extLst>
          </p:cNvPr>
          <p:cNvSpPr txBox="1"/>
          <p:nvPr/>
        </p:nvSpPr>
        <p:spPr>
          <a:xfrm>
            <a:off x="824353" y="2934291"/>
            <a:ext cx="5500247" cy="2308324"/>
          </a:xfrm>
          <a:prstGeom prst="rect">
            <a:avLst/>
          </a:prstGeom>
          <a:noFill/>
        </p:spPr>
        <p:txBody>
          <a:bodyPr wrap="square" rtlCol="0">
            <a:spAutoFit/>
          </a:bodyPr>
          <a:lstStyle/>
          <a:p>
            <a:r>
              <a:rPr lang="uk-UA" dirty="0"/>
              <a:t>Цей співробітник – справжній ерудит, який має філософський склад розуму. Він аналізує свої рішення, прагне </a:t>
            </a:r>
            <a:r>
              <a:rPr lang="uk-UA" dirty="0" err="1"/>
              <a:t>обʼєктивности</a:t>
            </a:r>
            <a:r>
              <a:rPr lang="uk-UA" dirty="0"/>
              <a:t> та </a:t>
            </a:r>
            <a:r>
              <a:rPr lang="uk-UA" dirty="0" err="1"/>
              <a:t>неупереджености</a:t>
            </a:r>
            <a:r>
              <a:rPr lang="uk-UA" dirty="0"/>
              <a:t>. Бурхливі прояви емоцій – це не про нього. З іншого боку, він відчуває напругу через велику кількість аналізованих даних та їхню мінливість. </a:t>
            </a:r>
          </a:p>
          <a:p>
            <a:endParaRPr lang="uk-UA" dirty="0"/>
          </a:p>
          <a:p>
            <a:r>
              <a:rPr lang="uk-UA" dirty="0"/>
              <a:t>Люди цього типу – «незалежні вчені». </a:t>
            </a:r>
          </a:p>
        </p:txBody>
      </p:sp>
      <p:pic>
        <p:nvPicPr>
          <p:cNvPr id="2" name="Рисунок 1">
            <a:extLst>
              <a:ext uri="{FF2B5EF4-FFF2-40B4-BE49-F238E27FC236}">
                <a16:creationId xmlns:a16="http://schemas.microsoft.com/office/drawing/2014/main" id="{D7A78011-15E5-4AB7-B17F-AAC4FD9C5F09}"/>
              </a:ext>
            </a:extLst>
          </p:cNvPr>
          <p:cNvPicPr>
            <a:picLocks noChangeAspect="1"/>
          </p:cNvPicPr>
          <p:nvPr/>
        </p:nvPicPr>
        <p:blipFill>
          <a:blip r:embed="rId2"/>
          <a:stretch>
            <a:fillRect/>
          </a:stretch>
        </p:blipFill>
        <p:spPr>
          <a:xfrm>
            <a:off x="6446921" y="1591577"/>
            <a:ext cx="2552700" cy="4743450"/>
          </a:xfrm>
          <a:prstGeom prst="rect">
            <a:avLst/>
          </a:prstGeom>
        </p:spPr>
      </p:pic>
    </p:spTree>
    <p:extLst>
      <p:ext uri="{BB962C8B-B14F-4D97-AF65-F5344CB8AC3E}">
        <p14:creationId xmlns:p14="http://schemas.microsoft.com/office/powerpoint/2010/main" val="4003772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7EF17A2-599F-8E66-E94D-F981653E0CAD}"/>
              </a:ext>
            </a:extLst>
          </p:cNvPr>
          <p:cNvSpPr>
            <a:spLocks noGrp="1"/>
          </p:cNvSpPr>
          <p:nvPr>
            <p:ph idx="1"/>
          </p:nvPr>
        </p:nvSpPr>
        <p:spPr>
          <a:xfrm>
            <a:off x="457200" y="1600201"/>
            <a:ext cx="8229600" cy="685800"/>
          </a:xfrm>
        </p:spPr>
        <p:txBody>
          <a:bodyPr>
            <a:normAutofit/>
          </a:bodyPr>
          <a:lstStyle/>
          <a:p>
            <a:pPr marL="0" indent="0">
              <a:buNone/>
            </a:pPr>
            <a:r>
              <a:rPr lang="uk" sz="2800" dirty="0">
                <a:effectLst/>
                <a:latin typeface="Times New Roman" panose="02020603050405020304" pitchFamily="18" charset="0"/>
                <a:ea typeface="Calibri" panose="020F0502020204030204" pitchFamily="34" charset="0"/>
              </a:rPr>
              <a:t>Особистість створюється безліччю різних </a:t>
            </a:r>
            <a:r>
              <a:rPr lang="uk-UA" sz="2800" dirty="0">
                <a:effectLst/>
                <a:latin typeface="Times New Roman" panose="02020603050405020304" pitchFamily="18" charset="0"/>
                <a:ea typeface="Calibri" panose="020F0502020204030204" pitchFamily="34" charset="0"/>
              </a:rPr>
              <a:t>чинників</a:t>
            </a:r>
            <a:r>
              <a:rPr lang="uk" sz="2800" dirty="0">
                <a:effectLst/>
                <a:latin typeface="Times New Roman" panose="02020603050405020304" pitchFamily="18" charset="0"/>
                <a:ea typeface="Calibri" panose="020F0502020204030204" pitchFamily="34" charset="0"/>
              </a:rPr>
              <a:t>:</a:t>
            </a:r>
          </a:p>
          <a:p>
            <a:pPr marL="0" indent="0">
              <a:buNone/>
            </a:pPr>
            <a:endParaRPr lang="uk-UA" sz="4400" dirty="0"/>
          </a:p>
        </p:txBody>
      </p:sp>
      <p:sp>
        <p:nvSpPr>
          <p:cNvPr id="4" name="Заголовок 3">
            <a:extLst>
              <a:ext uri="{FF2B5EF4-FFF2-40B4-BE49-F238E27FC236}">
                <a16:creationId xmlns:a16="http://schemas.microsoft.com/office/drawing/2014/main" id="{41AB3FCD-6889-26C2-AD32-E17529FFB53B}"/>
              </a:ext>
            </a:extLst>
          </p:cNvPr>
          <p:cNvSpPr txBox="1">
            <a:spLocks noGrp="1"/>
          </p:cNvSpPr>
          <p:nvPr>
            <p:ph type="title"/>
          </p:nvPr>
        </p:nvSpPr>
        <p:spPr>
          <a:xfrm>
            <a:off x="457200" y="245974"/>
            <a:ext cx="8229600" cy="1200329"/>
          </a:xfrm>
          <a:prstGeom prst="rect">
            <a:avLst/>
          </a:prstGeom>
          <a:noFill/>
        </p:spPr>
        <p:txBody>
          <a:bodyPr wrap="square" rtlCol="0">
            <a:spAutoFit/>
          </a:bodyPr>
          <a:lstStyle/>
          <a:p>
            <a:pPr algn="ctr"/>
            <a:r>
              <a:rPr lang="uk" sz="3600" b="1" dirty="0">
                <a:effectLst/>
                <a:latin typeface="avenir"/>
                <a:ea typeface="Times New Roman" panose="02020603050405020304" pitchFamily="18" charset="0"/>
                <a:cs typeface="Times New Roman" panose="02020603050405020304" pitchFamily="18" charset="0"/>
              </a:rPr>
              <a:t>Індикатор типу особистості                   Майєрс- Бріггс</a:t>
            </a:r>
            <a:endParaRPr lang="en-US" sz="4400" b="1" dirty="0">
              <a:effectLst>
                <a:outerShdw blurRad="38100" dist="38100" dir="2700000" algn="tl">
                  <a:srgbClr val="000000">
                    <a:alpha val="43137"/>
                  </a:srgbClr>
                </a:outerShdw>
              </a:effectLst>
            </a:endParaRPr>
          </a:p>
        </p:txBody>
      </p:sp>
      <p:sp>
        <p:nvSpPr>
          <p:cNvPr id="5" name="Объект 2">
            <a:extLst>
              <a:ext uri="{FF2B5EF4-FFF2-40B4-BE49-F238E27FC236}">
                <a16:creationId xmlns:a16="http://schemas.microsoft.com/office/drawing/2014/main" id="{EE1E1560-8905-4537-EC7A-4352B20FB324}"/>
              </a:ext>
            </a:extLst>
          </p:cNvPr>
          <p:cNvSpPr txBox="1">
            <a:spLocks/>
          </p:cNvSpPr>
          <p:nvPr/>
        </p:nvSpPr>
        <p:spPr>
          <a:xfrm>
            <a:off x="685800" y="2209800"/>
            <a:ext cx="8229600" cy="3581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uk-UA" sz="2000" dirty="0">
                <a:latin typeface="Times New Roman" panose="02020603050405020304" pitchFamily="18" charset="0"/>
                <a:ea typeface="Calibri" panose="020F0502020204030204" pitchFamily="34" charset="0"/>
              </a:rPr>
              <a:t>ваше </a:t>
            </a:r>
            <a:r>
              <a:rPr lang="uk" sz="2000" dirty="0">
                <a:effectLst/>
                <a:latin typeface="Times New Roman" panose="02020603050405020304" pitchFamily="18" charset="0"/>
                <a:ea typeface="Calibri" panose="020F0502020204030204" pitchFamily="34" charset="0"/>
              </a:rPr>
              <a:t>оточенн</a:t>
            </a:r>
            <a:r>
              <a:rPr lang="uk-UA" sz="2000" dirty="0">
                <a:effectLst/>
                <a:latin typeface="Times New Roman" panose="02020603050405020304" pitchFamily="18" charset="0"/>
                <a:ea typeface="Calibri" panose="020F0502020204030204" pitchFamily="34" charset="0"/>
              </a:rPr>
              <a:t>я</a:t>
            </a:r>
            <a:endParaRPr lang="uk" sz="2000" dirty="0">
              <a:effectLst/>
              <a:latin typeface="Times New Roman" panose="02020603050405020304" pitchFamily="18" charset="0"/>
              <a:ea typeface="Calibri" panose="020F0502020204030204" pitchFamily="34" charset="0"/>
            </a:endParaRPr>
          </a:p>
          <a:p>
            <a:r>
              <a:rPr lang="uk" sz="2000" dirty="0">
                <a:effectLst/>
                <a:latin typeface="Times New Roman" panose="02020603050405020304" pitchFamily="18" charset="0"/>
                <a:ea typeface="Calibri" panose="020F0502020204030204" pitchFamily="34" charset="0"/>
              </a:rPr>
              <a:t>де ви виросли</a:t>
            </a:r>
          </a:p>
          <a:p>
            <a:r>
              <a:rPr lang="uk" sz="2000" dirty="0">
                <a:effectLst/>
                <a:latin typeface="Times New Roman" panose="02020603050405020304" pitchFamily="18" charset="0"/>
                <a:ea typeface="Calibri" panose="020F0502020204030204" pitchFamily="34" charset="0"/>
              </a:rPr>
              <a:t>як ви </a:t>
            </a:r>
            <a:r>
              <a:rPr lang="uk-UA" sz="2000" dirty="0">
                <a:effectLst/>
                <a:latin typeface="Times New Roman" panose="02020603050405020304" pitchFamily="18" charset="0"/>
                <a:ea typeface="Calibri" panose="020F0502020204030204" pitchFamily="34" charset="0"/>
              </a:rPr>
              <a:t>з</a:t>
            </a:r>
            <a:r>
              <a:rPr lang="uk" sz="2000" dirty="0">
                <a:effectLst/>
                <a:latin typeface="Times New Roman" panose="02020603050405020304" pitchFamily="18" charset="0"/>
                <a:ea typeface="Calibri" panose="020F0502020204030204" pitchFamily="34" charset="0"/>
              </a:rPr>
              <a:t>рос</a:t>
            </a:r>
            <a:r>
              <a:rPr lang="uk-UA" sz="2000" dirty="0">
                <a:effectLst/>
                <a:latin typeface="Times New Roman" panose="02020603050405020304" pitchFamily="18" charset="0"/>
                <a:ea typeface="Calibri" panose="020F0502020204030204" pitchFamily="34" charset="0"/>
              </a:rPr>
              <a:t>тали</a:t>
            </a:r>
            <a:endParaRPr lang="uk" sz="2000" dirty="0">
              <a:effectLst/>
              <a:latin typeface="Times New Roman" panose="02020603050405020304" pitchFamily="18" charset="0"/>
              <a:ea typeface="Calibri" panose="020F0502020204030204" pitchFamily="34" charset="0"/>
            </a:endParaRPr>
          </a:p>
          <a:p>
            <a:r>
              <a:rPr lang="uk" sz="2000" dirty="0">
                <a:latin typeface="Times New Roman" panose="02020603050405020304" pitchFamily="18" charset="0"/>
                <a:ea typeface="Calibri" panose="020F0502020204030204" pitchFamily="34" charset="0"/>
              </a:rPr>
              <a:t>в</a:t>
            </a:r>
            <a:r>
              <a:rPr lang="uk" sz="2000" dirty="0">
                <a:effectLst/>
                <a:latin typeface="Times New Roman" panose="02020603050405020304" pitchFamily="18" charset="0"/>
                <a:ea typeface="Calibri" panose="020F0502020204030204" pitchFamily="34" charset="0"/>
              </a:rPr>
              <a:t> якій сім'ї</a:t>
            </a:r>
            <a:endParaRPr lang="uk-UA" sz="4800" dirty="0"/>
          </a:p>
        </p:txBody>
      </p:sp>
      <p:sp>
        <p:nvSpPr>
          <p:cNvPr id="7" name="Объект 2">
            <a:extLst>
              <a:ext uri="{FF2B5EF4-FFF2-40B4-BE49-F238E27FC236}">
                <a16:creationId xmlns:a16="http://schemas.microsoft.com/office/drawing/2014/main" id="{0891924E-0A55-FECB-E40D-FCA6D5EAE67C}"/>
              </a:ext>
            </a:extLst>
          </p:cNvPr>
          <p:cNvSpPr txBox="1">
            <a:spLocks/>
          </p:cNvSpPr>
          <p:nvPr/>
        </p:nvSpPr>
        <p:spPr>
          <a:xfrm>
            <a:off x="462455" y="4000499"/>
            <a:ext cx="82296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uk" sz="2400" dirty="0">
                <a:effectLst/>
                <a:latin typeface="avenir"/>
                <a:ea typeface="Times New Roman" panose="02020603050405020304" pitchFamily="18" charset="0"/>
                <a:cs typeface="Times New Roman" panose="02020603050405020304" pitchFamily="18" charset="0"/>
              </a:rPr>
              <a:t>Індикатор типу особистості Майєрс- Бріггс вимірює характер особи за шкалою: інтроверт – екстраверт, сенсорність (відчуття) – інтуїція, мислення – почуття, судження – сприйняття.</a:t>
            </a:r>
            <a:endParaRPr lang="uk-UA" sz="2400" dirty="0"/>
          </a:p>
        </p:txBody>
      </p:sp>
    </p:spTree>
    <p:extLst>
      <p:ext uri="{BB962C8B-B14F-4D97-AF65-F5344CB8AC3E}">
        <p14:creationId xmlns:p14="http://schemas.microsoft.com/office/powerpoint/2010/main" val="1806193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1AB3FCD-6889-26C2-AD32-E17529FFB53B}"/>
              </a:ext>
            </a:extLst>
          </p:cNvPr>
          <p:cNvSpPr txBox="1">
            <a:spLocks noGrp="1"/>
          </p:cNvSpPr>
          <p:nvPr>
            <p:ph type="title"/>
          </p:nvPr>
        </p:nvSpPr>
        <p:spPr>
          <a:xfrm>
            <a:off x="457200" y="522973"/>
            <a:ext cx="8229600" cy="646331"/>
          </a:xfrm>
          <a:prstGeom prst="rect">
            <a:avLst/>
          </a:prstGeom>
          <a:noFill/>
        </p:spPr>
        <p:txBody>
          <a:bodyPr wrap="square" rtlCol="0">
            <a:spAutoFit/>
          </a:bodyPr>
          <a:lstStyle/>
          <a:p>
            <a:pPr algn="ctr"/>
            <a:r>
              <a:rPr lang="uk" sz="3600" b="1" dirty="0">
                <a:effectLst/>
                <a:latin typeface="avenir"/>
                <a:ea typeface="Times New Roman" panose="02020603050405020304" pitchFamily="18" charset="0"/>
                <a:cs typeface="Times New Roman" panose="02020603050405020304" pitchFamily="18" charset="0"/>
              </a:rPr>
              <a:t>16 типів особистості</a:t>
            </a:r>
            <a:endParaRPr lang="en-US" sz="4400" b="1" dirty="0">
              <a:effectLst>
                <a:outerShdw blurRad="38100" dist="38100" dir="2700000" algn="tl">
                  <a:srgbClr val="000000">
                    <a:alpha val="43137"/>
                  </a:srgbClr>
                </a:outerShdw>
              </a:effectLst>
            </a:endParaRPr>
          </a:p>
        </p:txBody>
      </p:sp>
      <p:sp>
        <p:nvSpPr>
          <p:cNvPr id="5" name="Объект 2">
            <a:extLst>
              <a:ext uri="{FF2B5EF4-FFF2-40B4-BE49-F238E27FC236}">
                <a16:creationId xmlns:a16="http://schemas.microsoft.com/office/drawing/2014/main" id="{EE1E1560-8905-4537-EC7A-4352B20FB324}"/>
              </a:ext>
            </a:extLst>
          </p:cNvPr>
          <p:cNvSpPr txBox="1">
            <a:spLocks/>
          </p:cNvSpPr>
          <p:nvPr/>
        </p:nvSpPr>
        <p:spPr>
          <a:xfrm>
            <a:off x="685800" y="2209800"/>
            <a:ext cx="8229600" cy="3581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uk-UA" sz="4800" dirty="0"/>
          </a:p>
        </p:txBody>
      </p:sp>
      <p:sp>
        <p:nvSpPr>
          <p:cNvPr id="7" name="Объект 2">
            <a:extLst>
              <a:ext uri="{FF2B5EF4-FFF2-40B4-BE49-F238E27FC236}">
                <a16:creationId xmlns:a16="http://schemas.microsoft.com/office/drawing/2014/main" id="{0891924E-0A55-FECB-E40D-FCA6D5EAE67C}"/>
              </a:ext>
            </a:extLst>
          </p:cNvPr>
          <p:cNvSpPr txBox="1">
            <a:spLocks/>
          </p:cNvSpPr>
          <p:nvPr/>
        </p:nvSpPr>
        <p:spPr>
          <a:xfrm>
            <a:off x="152400" y="1770737"/>
            <a:ext cx="6719047" cy="40070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7000"/>
              </a:lnSpc>
              <a:spcBef>
                <a:spcPts val="600"/>
              </a:spcBef>
              <a:spcAft>
                <a:spcPts val="600"/>
              </a:spcAft>
            </a:pPr>
            <a:r>
              <a:rPr lang="uk" sz="2800" dirty="0">
                <a:effectLst/>
                <a:latin typeface="Fira Sans" panose="020B0503050000020004" pitchFamily="34" charset="0"/>
                <a:ea typeface="Times New Roman" panose="02020603050405020304" pitchFamily="18" charset="0"/>
                <a:cs typeface="Times New Roman" panose="02020603050405020304" pitchFamily="18" charset="0"/>
              </a:rPr>
              <a:t>ЕМПАТИ</a:t>
            </a:r>
          </a:p>
          <a:p>
            <a:pPr marL="0" indent="0">
              <a:lnSpc>
                <a:spcPct val="107000"/>
              </a:lnSpc>
              <a:spcBef>
                <a:spcPts val="600"/>
              </a:spcBef>
              <a:spcAft>
                <a:spcPts val="600"/>
              </a:spcAft>
              <a:buNone/>
            </a:pPr>
            <a:r>
              <a:rPr lang="uk" sz="2000" dirty="0">
                <a:effectLst/>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Calibri" panose="020F0502020204030204" pitchFamily="34" charset="0"/>
                <a:cs typeface="Times New Roman" panose="02020603050405020304" pitchFamily="18" charset="0"/>
              </a:rPr>
              <a:t>а </a:t>
            </a:r>
            <a:r>
              <a:rPr lang="uk" sz="2000" b="1" dirty="0">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ENFJ: екстраверт,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інтуїт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 етик,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раціонал</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8729541-5853-8E3A-7C37-3E9ADA6D9B99}"/>
              </a:ext>
            </a:extLst>
          </p:cNvPr>
          <p:cNvSpPr txBox="1"/>
          <p:nvPr/>
        </p:nvSpPr>
        <p:spPr>
          <a:xfrm>
            <a:off x="824353" y="2934291"/>
            <a:ext cx="5500247" cy="2308324"/>
          </a:xfrm>
          <a:prstGeom prst="rect">
            <a:avLst/>
          </a:prstGeom>
          <a:noFill/>
        </p:spPr>
        <p:txBody>
          <a:bodyPr wrap="square" rtlCol="0">
            <a:spAutoFit/>
          </a:bodyPr>
          <a:lstStyle/>
          <a:p>
            <a:r>
              <a:rPr lang="uk-UA" dirty="0"/>
              <a:t>Такий співробітник емоційний і </a:t>
            </a:r>
            <a:r>
              <a:rPr lang="uk-UA" dirty="0" err="1"/>
              <a:t>емпатичний</a:t>
            </a:r>
            <a:r>
              <a:rPr lang="uk-UA" dirty="0"/>
              <a:t>. Його міміка яскраво виражена, а сам він красномовний. Схильний до самоорганізації, саме тому його фантазії та ідеї реалізуються. Він інтуїтивно відчуває, який потрібно зробити вибір в тій чи іншій ситуації. </a:t>
            </a:r>
          </a:p>
          <a:p>
            <a:endParaRPr lang="uk-UA" dirty="0"/>
          </a:p>
          <a:p>
            <a:r>
              <a:rPr lang="uk-UA" dirty="0"/>
              <a:t>Людей цього типу можна назвати «</a:t>
            </a:r>
            <a:r>
              <a:rPr lang="uk-UA" dirty="0" err="1"/>
              <a:t>надхненними</a:t>
            </a:r>
            <a:r>
              <a:rPr lang="uk-UA" dirty="0"/>
              <a:t> гідами». </a:t>
            </a:r>
          </a:p>
        </p:txBody>
      </p:sp>
      <p:pic>
        <p:nvPicPr>
          <p:cNvPr id="2" name="Рисунок 1">
            <a:extLst>
              <a:ext uri="{FF2B5EF4-FFF2-40B4-BE49-F238E27FC236}">
                <a16:creationId xmlns:a16="http://schemas.microsoft.com/office/drawing/2014/main" id="{A2E2E5A6-B4BC-4054-9E7B-565007E5A2AC}"/>
              </a:ext>
            </a:extLst>
          </p:cNvPr>
          <p:cNvPicPr>
            <a:picLocks noChangeAspect="1"/>
          </p:cNvPicPr>
          <p:nvPr/>
        </p:nvPicPr>
        <p:blipFill>
          <a:blip r:embed="rId2"/>
          <a:stretch>
            <a:fillRect/>
          </a:stretch>
        </p:blipFill>
        <p:spPr>
          <a:xfrm>
            <a:off x="6253914" y="1526406"/>
            <a:ext cx="2733675" cy="4800600"/>
          </a:xfrm>
          <a:prstGeom prst="rect">
            <a:avLst/>
          </a:prstGeom>
        </p:spPr>
      </p:pic>
    </p:spTree>
    <p:extLst>
      <p:ext uri="{BB962C8B-B14F-4D97-AF65-F5344CB8AC3E}">
        <p14:creationId xmlns:p14="http://schemas.microsoft.com/office/powerpoint/2010/main" val="3854576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1AB3FCD-6889-26C2-AD32-E17529FFB53B}"/>
              </a:ext>
            </a:extLst>
          </p:cNvPr>
          <p:cNvSpPr txBox="1">
            <a:spLocks noGrp="1"/>
          </p:cNvSpPr>
          <p:nvPr>
            <p:ph type="title"/>
          </p:nvPr>
        </p:nvSpPr>
        <p:spPr>
          <a:xfrm>
            <a:off x="457200" y="522973"/>
            <a:ext cx="8229600" cy="646331"/>
          </a:xfrm>
          <a:prstGeom prst="rect">
            <a:avLst/>
          </a:prstGeom>
          <a:noFill/>
        </p:spPr>
        <p:txBody>
          <a:bodyPr wrap="square" rtlCol="0">
            <a:spAutoFit/>
          </a:bodyPr>
          <a:lstStyle/>
          <a:p>
            <a:pPr algn="ctr"/>
            <a:r>
              <a:rPr lang="uk" sz="3600" b="1" dirty="0">
                <a:effectLst/>
                <a:latin typeface="avenir"/>
                <a:ea typeface="Times New Roman" panose="02020603050405020304" pitchFamily="18" charset="0"/>
                <a:cs typeface="Times New Roman" panose="02020603050405020304" pitchFamily="18" charset="0"/>
              </a:rPr>
              <a:t>16 типів особистості</a:t>
            </a:r>
            <a:endParaRPr lang="en-US" sz="4400" b="1" dirty="0">
              <a:effectLst>
                <a:outerShdw blurRad="38100" dist="38100" dir="2700000" algn="tl">
                  <a:srgbClr val="000000">
                    <a:alpha val="43137"/>
                  </a:srgbClr>
                </a:outerShdw>
              </a:effectLst>
            </a:endParaRPr>
          </a:p>
        </p:txBody>
      </p:sp>
      <p:sp>
        <p:nvSpPr>
          <p:cNvPr id="5" name="Объект 2">
            <a:extLst>
              <a:ext uri="{FF2B5EF4-FFF2-40B4-BE49-F238E27FC236}">
                <a16:creationId xmlns:a16="http://schemas.microsoft.com/office/drawing/2014/main" id="{EE1E1560-8905-4537-EC7A-4352B20FB324}"/>
              </a:ext>
            </a:extLst>
          </p:cNvPr>
          <p:cNvSpPr txBox="1">
            <a:spLocks/>
          </p:cNvSpPr>
          <p:nvPr/>
        </p:nvSpPr>
        <p:spPr>
          <a:xfrm>
            <a:off x="685800" y="2209800"/>
            <a:ext cx="8229600" cy="3581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uk-UA" sz="4800" dirty="0"/>
          </a:p>
        </p:txBody>
      </p:sp>
      <p:sp>
        <p:nvSpPr>
          <p:cNvPr id="7" name="Объект 2">
            <a:extLst>
              <a:ext uri="{FF2B5EF4-FFF2-40B4-BE49-F238E27FC236}">
                <a16:creationId xmlns:a16="http://schemas.microsoft.com/office/drawing/2014/main" id="{0891924E-0A55-FECB-E40D-FCA6D5EAE67C}"/>
              </a:ext>
            </a:extLst>
          </p:cNvPr>
          <p:cNvSpPr txBox="1">
            <a:spLocks/>
          </p:cNvSpPr>
          <p:nvPr/>
        </p:nvSpPr>
        <p:spPr>
          <a:xfrm>
            <a:off x="152400" y="1770737"/>
            <a:ext cx="6719047" cy="40070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7000"/>
              </a:lnSpc>
              <a:spcBef>
                <a:spcPts val="600"/>
              </a:spcBef>
              <a:spcAft>
                <a:spcPts val="600"/>
              </a:spcAft>
            </a:pPr>
            <a:r>
              <a:rPr lang="uk" sz="2800" dirty="0">
                <a:effectLst/>
                <a:latin typeface="Fira Sans" panose="020B0503050000020004" pitchFamily="34" charset="0"/>
                <a:ea typeface="Times New Roman" panose="02020603050405020304" pitchFamily="18" charset="0"/>
                <a:cs typeface="Times New Roman" panose="02020603050405020304" pitchFamily="18" charset="0"/>
              </a:rPr>
              <a:t>ЕМПАТИ</a:t>
            </a:r>
          </a:p>
          <a:p>
            <a:pPr marL="0" indent="0">
              <a:lnSpc>
                <a:spcPct val="107000"/>
              </a:lnSpc>
              <a:spcBef>
                <a:spcPts val="600"/>
              </a:spcBef>
              <a:spcAft>
                <a:spcPts val="600"/>
              </a:spcAft>
              <a:buNone/>
            </a:pPr>
            <a:r>
              <a:rPr lang="uk" sz="2000" dirty="0">
                <a:effectLst/>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Calibri" panose="020F0502020204030204" pitchFamily="34" charset="0"/>
                <a:cs typeface="Times New Roman" panose="02020603050405020304" pitchFamily="18" charset="0"/>
              </a:rPr>
              <a:t>б </a:t>
            </a:r>
            <a:r>
              <a:rPr lang="uk" sz="2000" b="1" dirty="0">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INFJ: інтроверт,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інтуїт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 етик,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раціонал</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8729541-5853-8E3A-7C37-3E9ADA6D9B99}"/>
              </a:ext>
            </a:extLst>
          </p:cNvPr>
          <p:cNvSpPr txBox="1"/>
          <p:nvPr/>
        </p:nvSpPr>
        <p:spPr>
          <a:xfrm>
            <a:off x="824353" y="2934291"/>
            <a:ext cx="5500247" cy="2308324"/>
          </a:xfrm>
          <a:prstGeom prst="rect">
            <a:avLst/>
          </a:prstGeom>
          <a:noFill/>
        </p:spPr>
        <p:txBody>
          <a:bodyPr wrap="square" rtlCol="0">
            <a:spAutoFit/>
          </a:bodyPr>
          <a:lstStyle/>
          <a:p>
            <a:r>
              <a:rPr lang="uk-UA" dirty="0"/>
              <a:t>Про таких людей кажуть «йому можна довіряти». Він дуже чутливий, надає великого значення стосункам між людьми, вміє давати цінні поради та «відкривати інших». Розвинена інтуїція забезпечує не тільки нескінченний потік ідей, а й допомагає організовувати себе. </a:t>
            </a:r>
          </a:p>
          <a:p>
            <a:endParaRPr lang="uk-UA" dirty="0"/>
          </a:p>
          <a:p>
            <a:r>
              <a:rPr lang="uk-UA" dirty="0"/>
              <a:t>Люди цього типу – порадники. </a:t>
            </a:r>
          </a:p>
        </p:txBody>
      </p:sp>
      <p:pic>
        <p:nvPicPr>
          <p:cNvPr id="2" name="Рисунок 1">
            <a:extLst>
              <a:ext uri="{FF2B5EF4-FFF2-40B4-BE49-F238E27FC236}">
                <a16:creationId xmlns:a16="http://schemas.microsoft.com/office/drawing/2014/main" id="{062F349F-A50F-4212-9E21-A57C99CB3A92}"/>
              </a:ext>
            </a:extLst>
          </p:cNvPr>
          <p:cNvPicPr>
            <a:picLocks noChangeAspect="1"/>
          </p:cNvPicPr>
          <p:nvPr/>
        </p:nvPicPr>
        <p:blipFill>
          <a:blip r:embed="rId2"/>
          <a:stretch>
            <a:fillRect/>
          </a:stretch>
        </p:blipFill>
        <p:spPr>
          <a:xfrm>
            <a:off x="6362700" y="1354894"/>
            <a:ext cx="2628900" cy="4838700"/>
          </a:xfrm>
          <a:prstGeom prst="rect">
            <a:avLst/>
          </a:prstGeom>
        </p:spPr>
      </p:pic>
    </p:spTree>
    <p:extLst>
      <p:ext uri="{BB962C8B-B14F-4D97-AF65-F5344CB8AC3E}">
        <p14:creationId xmlns:p14="http://schemas.microsoft.com/office/powerpoint/2010/main" val="2365024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1AB3FCD-6889-26C2-AD32-E17529FFB53B}"/>
              </a:ext>
            </a:extLst>
          </p:cNvPr>
          <p:cNvSpPr txBox="1">
            <a:spLocks noGrp="1"/>
          </p:cNvSpPr>
          <p:nvPr>
            <p:ph type="title"/>
          </p:nvPr>
        </p:nvSpPr>
        <p:spPr>
          <a:xfrm>
            <a:off x="457200" y="522973"/>
            <a:ext cx="8229600" cy="646331"/>
          </a:xfrm>
          <a:prstGeom prst="rect">
            <a:avLst/>
          </a:prstGeom>
          <a:noFill/>
        </p:spPr>
        <p:txBody>
          <a:bodyPr wrap="square" rtlCol="0">
            <a:spAutoFit/>
          </a:bodyPr>
          <a:lstStyle/>
          <a:p>
            <a:pPr algn="ctr"/>
            <a:r>
              <a:rPr lang="uk" sz="3600" b="1" dirty="0">
                <a:effectLst/>
                <a:latin typeface="avenir"/>
                <a:ea typeface="Times New Roman" panose="02020603050405020304" pitchFamily="18" charset="0"/>
                <a:cs typeface="Times New Roman" panose="02020603050405020304" pitchFamily="18" charset="0"/>
              </a:rPr>
              <a:t>16 типів особистості</a:t>
            </a:r>
            <a:endParaRPr lang="en-US" sz="4400" b="1" dirty="0">
              <a:effectLst>
                <a:outerShdw blurRad="38100" dist="38100" dir="2700000" algn="tl">
                  <a:srgbClr val="000000">
                    <a:alpha val="43137"/>
                  </a:srgbClr>
                </a:outerShdw>
              </a:effectLst>
            </a:endParaRPr>
          </a:p>
        </p:txBody>
      </p:sp>
      <p:sp>
        <p:nvSpPr>
          <p:cNvPr id="5" name="Объект 2">
            <a:extLst>
              <a:ext uri="{FF2B5EF4-FFF2-40B4-BE49-F238E27FC236}">
                <a16:creationId xmlns:a16="http://schemas.microsoft.com/office/drawing/2014/main" id="{EE1E1560-8905-4537-EC7A-4352B20FB324}"/>
              </a:ext>
            </a:extLst>
          </p:cNvPr>
          <p:cNvSpPr txBox="1">
            <a:spLocks/>
          </p:cNvSpPr>
          <p:nvPr/>
        </p:nvSpPr>
        <p:spPr>
          <a:xfrm>
            <a:off x="685800" y="2209800"/>
            <a:ext cx="8229600" cy="3581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uk-UA" sz="4800" dirty="0"/>
          </a:p>
        </p:txBody>
      </p:sp>
      <p:sp>
        <p:nvSpPr>
          <p:cNvPr id="7" name="Объект 2">
            <a:extLst>
              <a:ext uri="{FF2B5EF4-FFF2-40B4-BE49-F238E27FC236}">
                <a16:creationId xmlns:a16="http://schemas.microsoft.com/office/drawing/2014/main" id="{0891924E-0A55-FECB-E40D-FCA6D5EAE67C}"/>
              </a:ext>
            </a:extLst>
          </p:cNvPr>
          <p:cNvSpPr txBox="1">
            <a:spLocks/>
          </p:cNvSpPr>
          <p:nvPr/>
        </p:nvSpPr>
        <p:spPr>
          <a:xfrm>
            <a:off x="152400" y="1770737"/>
            <a:ext cx="6719047" cy="40070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7000"/>
              </a:lnSpc>
              <a:spcBef>
                <a:spcPts val="600"/>
              </a:spcBef>
              <a:spcAft>
                <a:spcPts val="600"/>
              </a:spcAft>
            </a:pPr>
            <a:r>
              <a:rPr lang="uk" sz="2800" dirty="0">
                <a:effectLst/>
                <a:latin typeface="Fira Sans" panose="020B0503050000020004" pitchFamily="34" charset="0"/>
                <a:ea typeface="Times New Roman" panose="02020603050405020304" pitchFamily="18" charset="0"/>
                <a:cs typeface="Times New Roman" panose="02020603050405020304" pitchFamily="18" charset="0"/>
              </a:rPr>
              <a:t>ЕМПАТИ</a:t>
            </a:r>
          </a:p>
          <a:p>
            <a:pPr marL="0" indent="0">
              <a:lnSpc>
                <a:spcPct val="107000"/>
              </a:lnSpc>
              <a:spcBef>
                <a:spcPts val="600"/>
              </a:spcBef>
              <a:spcAft>
                <a:spcPts val="600"/>
              </a:spcAft>
              <a:buNone/>
            </a:pPr>
            <a:r>
              <a:rPr lang="uk" sz="2000" dirty="0">
                <a:effectLst/>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Calibri" panose="020F0502020204030204" pitchFamily="34" charset="0"/>
                <a:cs typeface="Times New Roman" panose="02020603050405020304" pitchFamily="18" charset="0"/>
              </a:rPr>
              <a:t> </a:t>
            </a:r>
            <a:r>
              <a:rPr lang="uk" sz="2000" b="1" dirty="0">
                <a:latin typeface="Fira Sans" panose="020B0503050000020004" pitchFamily="34" charset="0"/>
                <a:ea typeface="Calibri" panose="020F0502020204030204" pitchFamily="34" charset="0"/>
                <a:cs typeface="Times New Roman" panose="02020603050405020304" pitchFamily="18" charset="0"/>
              </a:rPr>
              <a:t>в)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ENFP: екстраверт,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інтуїт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 етик,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ірраціонал</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8729541-5853-8E3A-7C37-3E9ADA6D9B99}"/>
              </a:ext>
            </a:extLst>
          </p:cNvPr>
          <p:cNvSpPr txBox="1"/>
          <p:nvPr/>
        </p:nvSpPr>
        <p:spPr>
          <a:xfrm>
            <a:off x="824353" y="2934291"/>
            <a:ext cx="5500247" cy="2031325"/>
          </a:xfrm>
          <a:prstGeom prst="rect">
            <a:avLst/>
          </a:prstGeom>
          <a:noFill/>
        </p:spPr>
        <p:txBody>
          <a:bodyPr wrap="square" rtlCol="0">
            <a:spAutoFit/>
          </a:bodyPr>
          <a:lstStyle/>
          <a:p>
            <a:r>
              <a:rPr lang="uk-UA" dirty="0"/>
              <a:t>Творча людина і фантазер. Комбінація якостей дає йому змогу ефективно співпрацювати з іншими людьми, бути відкритим і товариським. А ще брати участь у різних заходах, </a:t>
            </a:r>
            <a:r>
              <a:rPr lang="uk-UA" dirty="0" err="1"/>
              <a:t>розвʼязувати</a:t>
            </a:r>
            <a:r>
              <a:rPr lang="uk-UA" dirty="0"/>
              <a:t> питання, що виникли, і бути гнучким.</a:t>
            </a:r>
          </a:p>
          <a:p>
            <a:endParaRPr lang="uk-UA" dirty="0"/>
          </a:p>
          <a:p>
            <a:r>
              <a:rPr lang="uk-UA" dirty="0"/>
              <a:t>Люди цього типу – покровителі. </a:t>
            </a:r>
          </a:p>
        </p:txBody>
      </p:sp>
      <p:pic>
        <p:nvPicPr>
          <p:cNvPr id="2" name="Рисунок 1">
            <a:extLst>
              <a:ext uri="{FF2B5EF4-FFF2-40B4-BE49-F238E27FC236}">
                <a16:creationId xmlns:a16="http://schemas.microsoft.com/office/drawing/2014/main" id="{AF72D58F-962C-4C4D-A17C-5604E00F3507}"/>
              </a:ext>
            </a:extLst>
          </p:cNvPr>
          <p:cNvPicPr>
            <a:picLocks noChangeAspect="1"/>
          </p:cNvPicPr>
          <p:nvPr/>
        </p:nvPicPr>
        <p:blipFill>
          <a:blip r:embed="rId2"/>
          <a:stretch>
            <a:fillRect/>
          </a:stretch>
        </p:blipFill>
        <p:spPr>
          <a:xfrm>
            <a:off x="6238875" y="1169304"/>
            <a:ext cx="2752725" cy="4981575"/>
          </a:xfrm>
          <a:prstGeom prst="rect">
            <a:avLst/>
          </a:prstGeom>
        </p:spPr>
      </p:pic>
    </p:spTree>
    <p:extLst>
      <p:ext uri="{BB962C8B-B14F-4D97-AF65-F5344CB8AC3E}">
        <p14:creationId xmlns:p14="http://schemas.microsoft.com/office/powerpoint/2010/main" val="438524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1AB3FCD-6889-26C2-AD32-E17529FFB53B}"/>
              </a:ext>
            </a:extLst>
          </p:cNvPr>
          <p:cNvSpPr txBox="1">
            <a:spLocks noGrp="1"/>
          </p:cNvSpPr>
          <p:nvPr>
            <p:ph type="title"/>
          </p:nvPr>
        </p:nvSpPr>
        <p:spPr>
          <a:xfrm>
            <a:off x="457200" y="522973"/>
            <a:ext cx="8229600" cy="646331"/>
          </a:xfrm>
          <a:prstGeom prst="rect">
            <a:avLst/>
          </a:prstGeom>
          <a:noFill/>
        </p:spPr>
        <p:txBody>
          <a:bodyPr wrap="square" rtlCol="0">
            <a:spAutoFit/>
          </a:bodyPr>
          <a:lstStyle/>
          <a:p>
            <a:pPr algn="ctr"/>
            <a:r>
              <a:rPr lang="uk" sz="3600" b="1" dirty="0">
                <a:effectLst/>
                <a:latin typeface="avenir"/>
                <a:ea typeface="Times New Roman" panose="02020603050405020304" pitchFamily="18" charset="0"/>
                <a:cs typeface="Times New Roman" panose="02020603050405020304" pitchFamily="18" charset="0"/>
              </a:rPr>
              <a:t>16 типів особистості</a:t>
            </a:r>
            <a:endParaRPr lang="en-US" sz="4400" b="1" dirty="0">
              <a:effectLst>
                <a:outerShdw blurRad="38100" dist="38100" dir="2700000" algn="tl">
                  <a:srgbClr val="000000">
                    <a:alpha val="43137"/>
                  </a:srgbClr>
                </a:outerShdw>
              </a:effectLst>
            </a:endParaRPr>
          </a:p>
        </p:txBody>
      </p:sp>
      <p:sp>
        <p:nvSpPr>
          <p:cNvPr id="5" name="Объект 2">
            <a:extLst>
              <a:ext uri="{FF2B5EF4-FFF2-40B4-BE49-F238E27FC236}">
                <a16:creationId xmlns:a16="http://schemas.microsoft.com/office/drawing/2014/main" id="{EE1E1560-8905-4537-EC7A-4352B20FB324}"/>
              </a:ext>
            </a:extLst>
          </p:cNvPr>
          <p:cNvSpPr txBox="1">
            <a:spLocks/>
          </p:cNvSpPr>
          <p:nvPr/>
        </p:nvSpPr>
        <p:spPr>
          <a:xfrm>
            <a:off x="685800" y="2209800"/>
            <a:ext cx="8229600" cy="3581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uk-UA" sz="4800" dirty="0"/>
          </a:p>
        </p:txBody>
      </p:sp>
      <p:sp>
        <p:nvSpPr>
          <p:cNvPr id="7" name="Объект 2">
            <a:extLst>
              <a:ext uri="{FF2B5EF4-FFF2-40B4-BE49-F238E27FC236}">
                <a16:creationId xmlns:a16="http://schemas.microsoft.com/office/drawing/2014/main" id="{0891924E-0A55-FECB-E40D-FCA6D5EAE67C}"/>
              </a:ext>
            </a:extLst>
          </p:cNvPr>
          <p:cNvSpPr txBox="1">
            <a:spLocks/>
          </p:cNvSpPr>
          <p:nvPr/>
        </p:nvSpPr>
        <p:spPr>
          <a:xfrm>
            <a:off x="152400" y="1770737"/>
            <a:ext cx="6719047" cy="40070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7000"/>
              </a:lnSpc>
              <a:spcBef>
                <a:spcPts val="600"/>
              </a:spcBef>
              <a:spcAft>
                <a:spcPts val="600"/>
              </a:spcAft>
            </a:pPr>
            <a:r>
              <a:rPr lang="uk" sz="2800" dirty="0">
                <a:effectLst/>
                <a:latin typeface="Fira Sans" panose="020B0503050000020004" pitchFamily="34" charset="0"/>
                <a:ea typeface="Times New Roman" panose="02020603050405020304" pitchFamily="18" charset="0"/>
                <a:cs typeface="Times New Roman" panose="02020603050405020304" pitchFamily="18" charset="0"/>
              </a:rPr>
              <a:t>ЕМПАТИ</a:t>
            </a:r>
          </a:p>
          <a:p>
            <a:pPr marL="0" indent="0">
              <a:lnSpc>
                <a:spcPct val="107000"/>
              </a:lnSpc>
              <a:spcBef>
                <a:spcPts val="600"/>
              </a:spcBef>
              <a:spcAft>
                <a:spcPts val="600"/>
              </a:spcAft>
              <a:buNone/>
            </a:pPr>
            <a:r>
              <a:rPr lang="uk" sz="2000" dirty="0">
                <a:effectLst/>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Calibri" panose="020F0502020204030204" pitchFamily="34" charset="0"/>
                <a:cs typeface="Times New Roman" panose="02020603050405020304" pitchFamily="18" charset="0"/>
              </a:rPr>
              <a:t>г </a:t>
            </a:r>
            <a:r>
              <a:rPr lang="uk" sz="2000" b="1" dirty="0">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INFP: інтроверт,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інтуїт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 етик,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ірраціонал</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8729541-5853-8E3A-7C37-3E9ADA6D9B99}"/>
              </a:ext>
            </a:extLst>
          </p:cNvPr>
          <p:cNvSpPr txBox="1"/>
          <p:nvPr/>
        </p:nvSpPr>
        <p:spPr>
          <a:xfrm>
            <a:off x="824353" y="2934291"/>
            <a:ext cx="5500247" cy="2308324"/>
          </a:xfrm>
          <a:prstGeom prst="rect">
            <a:avLst/>
          </a:prstGeom>
          <a:noFill/>
        </p:spPr>
        <p:txBody>
          <a:bodyPr wrap="square" rtlCol="0">
            <a:spAutoFit/>
          </a:bodyPr>
          <a:lstStyle/>
          <a:p>
            <a:r>
              <a:rPr lang="uk-UA" dirty="0"/>
              <a:t>Ця людина – чутливий лірик, який відмінно розбирається в людях і привертає їх до себе. Вона має гарне почуття гумору і надає великого значення зовнішньому вигляду. Прагне до самопізнання, жити в гармонії із самим собою і приносити користь ближнім.</a:t>
            </a:r>
          </a:p>
          <a:p>
            <a:endParaRPr lang="uk-UA" dirty="0"/>
          </a:p>
          <a:p>
            <a:r>
              <a:rPr lang="uk-UA" dirty="0"/>
              <a:t>Люди цього типу – креативні індивідуалісти. </a:t>
            </a:r>
          </a:p>
        </p:txBody>
      </p:sp>
      <p:pic>
        <p:nvPicPr>
          <p:cNvPr id="2" name="Рисунок 1">
            <a:extLst>
              <a:ext uri="{FF2B5EF4-FFF2-40B4-BE49-F238E27FC236}">
                <a16:creationId xmlns:a16="http://schemas.microsoft.com/office/drawing/2014/main" id="{FA4BD4C0-B11B-4A65-A7B9-B724C5D45B29}"/>
              </a:ext>
            </a:extLst>
          </p:cNvPr>
          <p:cNvPicPr>
            <a:picLocks noChangeAspect="1"/>
          </p:cNvPicPr>
          <p:nvPr/>
        </p:nvPicPr>
        <p:blipFill>
          <a:blip r:embed="rId2"/>
          <a:stretch>
            <a:fillRect/>
          </a:stretch>
        </p:blipFill>
        <p:spPr>
          <a:xfrm>
            <a:off x="6382441" y="1293294"/>
            <a:ext cx="2695575" cy="4981575"/>
          </a:xfrm>
          <a:prstGeom prst="rect">
            <a:avLst/>
          </a:prstGeom>
        </p:spPr>
      </p:pic>
    </p:spTree>
    <p:extLst>
      <p:ext uri="{BB962C8B-B14F-4D97-AF65-F5344CB8AC3E}">
        <p14:creationId xmlns:p14="http://schemas.microsoft.com/office/powerpoint/2010/main" val="227097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7EF17A2-599F-8E66-E94D-F981653E0CAD}"/>
              </a:ext>
            </a:extLst>
          </p:cNvPr>
          <p:cNvSpPr>
            <a:spLocks noGrp="1"/>
          </p:cNvSpPr>
          <p:nvPr>
            <p:ph idx="1"/>
          </p:nvPr>
        </p:nvSpPr>
        <p:spPr>
          <a:xfrm>
            <a:off x="265386" y="1866900"/>
            <a:ext cx="8686800" cy="685800"/>
          </a:xfrm>
        </p:spPr>
        <p:txBody>
          <a:bodyPr>
            <a:noAutofit/>
          </a:bodyPr>
          <a:lstStyle/>
          <a:p>
            <a:pPr marL="0" indent="0">
              <a:buNone/>
            </a:pPr>
            <a:r>
              <a:rPr lang="uk" b="1" dirty="0"/>
              <a:t>1.</a:t>
            </a:r>
            <a:r>
              <a:rPr lang="uk" dirty="0"/>
              <a:t> </a:t>
            </a:r>
            <a:r>
              <a:rPr lang="uk" b="1" dirty="0">
                <a:effectLst/>
                <a:latin typeface="avenir"/>
                <a:ea typeface="Times New Roman" panose="02020603050405020304" pitchFamily="18" charset="0"/>
                <a:cs typeface="Times New Roman" panose="02020603050405020304" pitchFamily="18" charset="0"/>
              </a:rPr>
              <a:t>«Улюблений світ» - інтроверт чи екстраверт</a:t>
            </a:r>
            <a:endParaRPr lang="uk-UA" dirty="0"/>
          </a:p>
        </p:txBody>
      </p:sp>
      <p:sp>
        <p:nvSpPr>
          <p:cNvPr id="4" name="Заголовок 3">
            <a:extLst>
              <a:ext uri="{FF2B5EF4-FFF2-40B4-BE49-F238E27FC236}">
                <a16:creationId xmlns:a16="http://schemas.microsoft.com/office/drawing/2014/main" id="{41AB3FCD-6889-26C2-AD32-E17529FFB53B}"/>
              </a:ext>
            </a:extLst>
          </p:cNvPr>
          <p:cNvSpPr txBox="1">
            <a:spLocks noGrp="1"/>
          </p:cNvSpPr>
          <p:nvPr>
            <p:ph type="title"/>
          </p:nvPr>
        </p:nvSpPr>
        <p:spPr>
          <a:xfrm>
            <a:off x="457200" y="245974"/>
            <a:ext cx="8229600" cy="1200329"/>
          </a:xfrm>
          <a:prstGeom prst="rect">
            <a:avLst/>
          </a:prstGeom>
          <a:noFill/>
        </p:spPr>
        <p:txBody>
          <a:bodyPr wrap="square" rtlCol="0">
            <a:spAutoFit/>
          </a:bodyPr>
          <a:lstStyle/>
          <a:p>
            <a:pPr algn="ctr"/>
            <a:r>
              <a:rPr lang="uk" sz="3600" b="1" dirty="0">
                <a:effectLst/>
                <a:latin typeface="avenir"/>
                <a:ea typeface="Times New Roman" panose="02020603050405020304" pitchFamily="18" charset="0"/>
                <a:cs typeface="Times New Roman" panose="02020603050405020304" pitchFamily="18" charset="0"/>
              </a:rPr>
              <a:t>Індикатор типу особистості                    Майєрс- Бріггс</a:t>
            </a:r>
            <a:endParaRPr lang="en-US" sz="4400" b="1" dirty="0">
              <a:effectLst>
                <a:outerShdw blurRad="38100" dist="38100" dir="2700000" algn="tl">
                  <a:srgbClr val="000000">
                    <a:alpha val="43137"/>
                  </a:srgbClr>
                </a:outerShdw>
              </a:effectLst>
            </a:endParaRPr>
          </a:p>
        </p:txBody>
      </p:sp>
      <p:sp>
        <p:nvSpPr>
          <p:cNvPr id="5" name="Объект 2">
            <a:extLst>
              <a:ext uri="{FF2B5EF4-FFF2-40B4-BE49-F238E27FC236}">
                <a16:creationId xmlns:a16="http://schemas.microsoft.com/office/drawing/2014/main" id="{EE1E1560-8905-4537-EC7A-4352B20FB324}"/>
              </a:ext>
            </a:extLst>
          </p:cNvPr>
          <p:cNvSpPr txBox="1">
            <a:spLocks/>
          </p:cNvSpPr>
          <p:nvPr/>
        </p:nvSpPr>
        <p:spPr>
          <a:xfrm>
            <a:off x="685800" y="2209800"/>
            <a:ext cx="8229600" cy="3581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uk-UA" sz="4800" dirty="0"/>
          </a:p>
        </p:txBody>
      </p:sp>
      <p:sp>
        <p:nvSpPr>
          <p:cNvPr id="7" name="Объект 2">
            <a:extLst>
              <a:ext uri="{FF2B5EF4-FFF2-40B4-BE49-F238E27FC236}">
                <a16:creationId xmlns:a16="http://schemas.microsoft.com/office/drawing/2014/main" id="{0891924E-0A55-FECB-E40D-FCA6D5EAE67C}"/>
              </a:ext>
            </a:extLst>
          </p:cNvPr>
          <p:cNvSpPr txBox="1">
            <a:spLocks/>
          </p:cNvSpPr>
          <p:nvPr/>
        </p:nvSpPr>
        <p:spPr>
          <a:xfrm>
            <a:off x="712076" y="2667000"/>
            <a:ext cx="7930055" cy="18668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uk" sz="2800" dirty="0">
                <a:effectLst/>
                <a:latin typeface="avenir"/>
                <a:ea typeface="Times New Roman" panose="02020603050405020304" pitchFamily="18" charset="0"/>
                <a:cs typeface="Times New Roman" panose="02020603050405020304" pitchFamily="18" charset="0"/>
              </a:rPr>
              <a:t>Екстраверт зображується людиною, яка може вільно спілкуватися з кимось, легко знайомиться з людьми.</a:t>
            </a:r>
          </a:p>
          <a:p>
            <a:pPr marL="0" indent="0">
              <a:buFont typeface="Arial" panose="020B0604020202020204" pitchFamily="34" charset="0"/>
              <a:buNone/>
            </a:pPr>
            <a:r>
              <a:rPr lang="uk" sz="2800" dirty="0">
                <a:effectLst/>
                <a:latin typeface="avenir"/>
                <a:ea typeface="Times New Roman" panose="02020603050405020304" pitchFamily="18" charset="0"/>
                <a:cs typeface="Times New Roman" panose="02020603050405020304" pitchFamily="18" charset="0"/>
              </a:rPr>
              <a:t>Інтроверт - це той, хто любить весь час сидіти вдома.</a:t>
            </a:r>
          </a:p>
          <a:p>
            <a:pPr marL="0" indent="0">
              <a:buFont typeface="Arial" panose="020B0604020202020204" pitchFamily="34" charset="0"/>
              <a:buNone/>
            </a:pPr>
            <a:endParaRPr lang="uk-UA" sz="3600" dirty="0"/>
          </a:p>
        </p:txBody>
      </p:sp>
    </p:spTree>
    <p:extLst>
      <p:ext uri="{BB962C8B-B14F-4D97-AF65-F5344CB8AC3E}">
        <p14:creationId xmlns:p14="http://schemas.microsoft.com/office/powerpoint/2010/main" val="2270068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7EF17A2-599F-8E66-E94D-F981653E0CAD}"/>
              </a:ext>
            </a:extLst>
          </p:cNvPr>
          <p:cNvSpPr>
            <a:spLocks noGrp="1"/>
          </p:cNvSpPr>
          <p:nvPr>
            <p:ph idx="1"/>
          </p:nvPr>
        </p:nvSpPr>
        <p:spPr>
          <a:xfrm>
            <a:off x="265386" y="1866900"/>
            <a:ext cx="8686800" cy="685800"/>
          </a:xfrm>
        </p:spPr>
        <p:txBody>
          <a:bodyPr>
            <a:noAutofit/>
          </a:bodyPr>
          <a:lstStyle/>
          <a:p>
            <a:pPr marL="0" indent="0">
              <a:buNone/>
            </a:pPr>
            <a:r>
              <a:rPr lang="uk" b="1" dirty="0">
                <a:latin typeface="avenir"/>
              </a:rPr>
              <a:t>2. </a:t>
            </a:r>
            <a:r>
              <a:rPr lang="uk" b="1" dirty="0">
                <a:effectLst/>
                <a:latin typeface="avenir"/>
                <a:ea typeface="Times New Roman" panose="02020603050405020304" pitchFamily="18" charset="0"/>
                <a:cs typeface="Times New Roman" panose="02020603050405020304" pitchFamily="18" charset="0"/>
              </a:rPr>
              <a:t>Як ви обробляєте інформацію?</a:t>
            </a:r>
            <a:r>
              <a:rPr lang="uk" dirty="0">
                <a:effectLst/>
                <a:latin typeface="avenir"/>
                <a:ea typeface="Times New Roman" panose="02020603050405020304" pitchFamily="18" charset="0"/>
                <a:cs typeface="Times New Roman" panose="02020603050405020304" pitchFamily="18" charset="0"/>
              </a:rPr>
              <a:t> </a:t>
            </a:r>
            <a:r>
              <a:rPr lang="uk" b="1" dirty="0">
                <a:effectLst/>
                <a:latin typeface="avenir"/>
                <a:ea typeface="Times New Roman" panose="02020603050405020304" pitchFamily="18" charset="0"/>
                <a:cs typeface="Times New Roman" panose="02020603050405020304" pitchFamily="18" charset="0"/>
              </a:rPr>
              <a:t>Шкала</a:t>
            </a:r>
          </a:p>
          <a:p>
            <a:pPr marL="0" indent="0">
              <a:buNone/>
            </a:pPr>
            <a:r>
              <a:rPr lang="uk" b="1" dirty="0">
                <a:latin typeface="avenir"/>
                <a:ea typeface="Times New Roman" panose="02020603050405020304" pitchFamily="18" charset="0"/>
                <a:cs typeface="Times New Roman" panose="02020603050405020304" pitchFamily="18" charset="0"/>
              </a:rPr>
              <a:t>     </a:t>
            </a:r>
            <a:r>
              <a:rPr lang="uk" b="1" dirty="0">
                <a:effectLst/>
                <a:latin typeface="avenir"/>
                <a:ea typeface="Times New Roman" panose="02020603050405020304" pitchFamily="18" charset="0"/>
                <a:cs typeface="Times New Roman" panose="02020603050405020304" pitchFamily="18" charset="0"/>
              </a:rPr>
              <a:t>сенсорна чи інтуїтивна</a:t>
            </a:r>
            <a:endParaRPr lang="uk-UA" dirty="0">
              <a:latin typeface="avenir"/>
            </a:endParaRPr>
          </a:p>
        </p:txBody>
      </p:sp>
      <p:sp>
        <p:nvSpPr>
          <p:cNvPr id="4" name="Заголовок 3">
            <a:extLst>
              <a:ext uri="{FF2B5EF4-FFF2-40B4-BE49-F238E27FC236}">
                <a16:creationId xmlns:a16="http://schemas.microsoft.com/office/drawing/2014/main" id="{41AB3FCD-6889-26C2-AD32-E17529FFB53B}"/>
              </a:ext>
            </a:extLst>
          </p:cNvPr>
          <p:cNvSpPr txBox="1">
            <a:spLocks noGrp="1"/>
          </p:cNvSpPr>
          <p:nvPr>
            <p:ph type="title"/>
          </p:nvPr>
        </p:nvSpPr>
        <p:spPr>
          <a:xfrm>
            <a:off x="457200" y="245974"/>
            <a:ext cx="8229600" cy="1200329"/>
          </a:xfrm>
          <a:prstGeom prst="rect">
            <a:avLst/>
          </a:prstGeom>
          <a:noFill/>
        </p:spPr>
        <p:txBody>
          <a:bodyPr wrap="square" rtlCol="0">
            <a:spAutoFit/>
          </a:bodyPr>
          <a:lstStyle/>
          <a:p>
            <a:pPr algn="ctr"/>
            <a:r>
              <a:rPr lang="uk" sz="3600" b="1" dirty="0">
                <a:effectLst/>
                <a:latin typeface="avenir"/>
                <a:ea typeface="Times New Roman" panose="02020603050405020304" pitchFamily="18" charset="0"/>
                <a:cs typeface="Times New Roman" panose="02020603050405020304" pitchFamily="18" charset="0"/>
              </a:rPr>
              <a:t>Індикатор типу особистості                   Майєрс- Бріггс</a:t>
            </a:r>
            <a:endParaRPr lang="en-US" sz="4400" b="1" dirty="0">
              <a:effectLst>
                <a:outerShdw blurRad="38100" dist="38100" dir="2700000" algn="tl">
                  <a:srgbClr val="000000">
                    <a:alpha val="43137"/>
                  </a:srgbClr>
                </a:outerShdw>
              </a:effectLst>
            </a:endParaRPr>
          </a:p>
        </p:txBody>
      </p:sp>
      <p:sp>
        <p:nvSpPr>
          <p:cNvPr id="5" name="Объект 2">
            <a:extLst>
              <a:ext uri="{FF2B5EF4-FFF2-40B4-BE49-F238E27FC236}">
                <a16:creationId xmlns:a16="http://schemas.microsoft.com/office/drawing/2014/main" id="{EE1E1560-8905-4537-EC7A-4352B20FB324}"/>
              </a:ext>
            </a:extLst>
          </p:cNvPr>
          <p:cNvSpPr txBox="1">
            <a:spLocks/>
          </p:cNvSpPr>
          <p:nvPr/>
        </p:nvSpPr>
        <p:spPr>
          <a:xfrm>
            <a:off x="685800" y="2209800"/>
            <a:ext cx="8229600" cy="3581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uk-UA" sz="4800" dirty="0"/>
          </a:p>
        </p:txBody>
      </p:sp>
      <p:sp>
        <p:nvSpPr>
          <p:cNvPr id="7" name="Объект 2">
            <a:extLst>
              <a:ext uri="{FF2B5EF4-FFF2-40B4-BE49-F238E27FC236}">
                <a16:creationId xmlns:a16="http://schemas.microsoft.com/office/drawing/2014/main" id="{0891924E-0A55-FECB-E40D-FCA6D5EAE67C}"/>
              </a:ext>
            </a:extLst>
          </p:cNvPr>
          <p:cNvSpPr txBox="1">
            <a:spLocks/>
          </p:cNvSpPr>
          <p:nvPr/>
        </p:nvSpPr>
        <p:spPr>
          <a:xfrm>
            <a:off x="835572" y="3259521"/>
            <a:ext cx="7930055" cy="18668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uk" sz="2800" dirty="0">
                <a:effectLst/>
                <a:latin typeface="avenir"/>
                <a:ea typeface="Times New Roman" panose="02020603050405020304" pitchFamily="18" charset="0"/>
                <a:cs typeface="Times New Roman" panose="02020603050405020304" pitchFamily="18" charset="0"/>
              </a:rPr>
              <a:t>Людина з сенсорним типом сприйняття, любить «відчути», наче </a:t>
            </a:r>
            <a:r>
              <a:rPr lang="uk-UA" sz="2800" dirty="0">
                <a:effectLst/>
                <a:latin typeface="avenir"/>
                <a:ea typeface="Times New Roman" panose="02020603050405020304" pitchFamily="18" charset="0"/>
                <a:cs typeface="Times New Roman" panose="02020603050405020304" pitchFamily="18" charset="0"/>
              </a:rPr>
              <a:t>в реальності</a:t>
            </a:r>
            <a:r>
              <a:rPr lang="uk" sz="2800" dirty="0">
                <a:effectLst/>
                <a:latin typeface="avenir"/>
                <a:ea typeface="Times New Roman" panose="02020603050405020304" pitchFamily="18" charset="0"/>
                <a:cs typeface="Times New Roman" panose="02020603050405020304" pitchFamily="18" charset="0"/>
              </a:rPr>
              <a:t> «помацати», тобто отримувати інформацію через п'ять почуттів.</a:t>
            </a:r>
          </a:p>
          <a:p>
            <a:pPr marL="0" indent="0">
              <a:buFont typeface="Arial" panose="020B0604020202020204" pitchFamily="34" charset="0"/>
              <a:buNone/>
            </a:pPr>
            <a:r>
              <a:rPr lang="uk" sz="2800" dirty="0">
                <a:latin typeface="avenir"/>
                <a:ea typeface="Times New Roman" panose="02020603050405020304" pitchFamily="18" charset="0"/>
                <a:cs typeface="Times New Roman" panose="02020603050405020304" pitchFamily="18" charset="0"/>
              </a:rPr>
              <a:t>Людина </a:t>
            </a:r>
            <a:r>
              <a:rPr lang="uk" sz="2800" dirty="0">
                <a:effectLst/>
                <a:latin typeface="avenir"/>
                <a:ea typeface="Times New Roman" panose="02020603050405020304" pitchFamily="18" charset="0"/>
                <a:cs typeface="Times New Roman" panose="02020603050405020304" pitchFamily="18" charset="0"/>
              </a:rPr>
              <a:t>з розвиненою інтуїцією обробляє інформацію за допомогою шаблонів, які в </a:t>
            </a:r>
            <a:r>
              <a:rPr lang="uk-UA" sz="2800" dirty="0">
                <a:effectLst/>
                <a:latin typeface="avenir"/>
                <a:ea typeface="Times New Roman" panose="02020603050405020304" pitchFamily="18" charset="0"/>
                <a:cs typeface="Times New Roman" panose="02020603050405020304" pitchFamily="18" charset="0"/>
              </a:rPr>
              <a:t>неї</a:t>
            </a:r>
            <a:r>
              <a:rPr lang="uk" sz="2800" dirty="0">
                <a:effectLst/>
                <a:latin typeface="avenir"/>
                <a:ea typeface="Times New Roman" panose="02020603050405020304" pitchFamily="18" charset="0"/>
                <a:cs typeface="Times New Roman" panose="02020603050405020304" pitchFamily="18" charset="0"/>
              </a:rPr>
              <a:t> були раніше в житті.</a:t>
            </a:r>
          </a:p>
          <a:p>
            <a:pPr marL="0" indent="0">
              <a:buFont typeface="Arial" panose="020B0604020202020204" pitchFamily="34" charset="0"/>
              <a:buNone/>
            </a:pPr>
            <a:endParaRPr lang="uk-UA" sz="4800" dirty="0"/>
          </a:p>
        </p:txBody>
      </p:sp>
    </p:spTree>
    <p:extLst>
      <p:ext uri="{BB962C8B-B14F-4D97-AF65-F5344CB8AC3E}">
        <p14:creationId xmlns:p14="http://schemas.microsoft.com/office/powerpoint/2010/main" val="2821520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7EF17A2-599F-8E66-E94D-F981653E0CAD}"/>
              </a:ext>
            </a:extLst>
          </p:cNvPr>
          <p:cNvSpPr>
            <a:spLocks noGrp="1"/>
          </p:cNvSpPr>
          <p:nvPr>
            <p:ph idx="1"/>
          </p:nvPr>
        </p:nvSpPr>
        <p:spPr>
          <a:xfrm>
            <a:off x="228600" y="1635699"/>
            <a:ext cx="8915400" cy="685800"/>
          </a:xfrm>
        </p:spPr>
        <p:txBody>
          <a:bodyPr>
            <a:noAutofit/>
          </a:bodyPr>
          <a:lstStyle/>
          <a:p>
            <a:pPr marL="0" indent="0">
              <a:buNone/>
            </a:pPr>
            <a:r>
              <a:rPr lang="uk" b="1" dirty="0">
                <a:latin typeface="avenir"/>
              </a:rPr>
              <a:t>3.  </a:t>
            </a:r>
            <a:r>
              <a:rPr lang="uk-UA" b="1" dirty="0">
                <a:latin typeface="avenir"/>
                <a:ea typeface="Times New Roman" panose="02020603050405020304" pitchFamily="18" charset="0"/>
                <a:cs typeface="Times New Roman" panose="02020603050405020304" pitchFamily="18" charset="0"/>
              </a:rPr>
              <a:t>Ким </a:t>
            </a:r>
            <a:r>
              <a:rPr lang="uk" b="1" dirty="0">
                <a:effectLst/>
                <a:latin typeface="avenir"/>
                <a:ea typeface="Times New Roman" panose="02020603050405020304" pitchFamily="18" charset="0"/>
                <a:cs typeface="Times New Roman" panose="02020603050405020304" pitchFamily="18" charset="0"/>
              </a:rPr>
              <a:t>ви є за </a:t>
            </a:r>
            <a:r>
              <a:rPr lang="uk-UA" b="1" dirty="0">
                <a:effectLst/>
                <a:latin typeface="avenir"/>
                <a:ea typeface="Times New Roman" panose="02020603050405020304" pitchFamily="18" charset="0"/>
                <a:cs typeface="Times New Roman" panose="02020603050405020304" pitchFamily="18" charset="0"/>
              </a:rPr>
              <a:t>цією</a:t>
            </a:r>
            <a:r>
              <a:rPr lang="uk" b="1" dirty="0">
                <a:effectLst/>
                <a:latin typeface="avenir"/>
                <a:ea typeface="Times New Roman" panose="02020603050405020304" pitchFamily="18" charset="0"/>
                <a:cs typeface="Times New Roman" panose="02020603050405020304" pitchFamily="18" charset="0"/>
              </a:rPr>
              <a:t> шкалою, ви – </a:t>
            </a:r>
            <a:r>
              <a:rPr lang="uk-UA" b="1" dirty="0">
                <a:effectLst/>
                <a:latin typeface="avenir"/>
                <a:ea typeface="Times New Roman" panose="02020603050405020304" pitchFamily="18" charset="0"/>
                <a:cs typeface="Times New Roman" panose="02020603050405020304" pitchFamily="18" charset="0"/>
              </a:rPr>
              <a:t>людина,   </a:t>
            </a:r>
          </a:p>
          <a:p>
            <a:pPr marL="0" indent="0">
              <a:buNone/>
            </a:pPr>
            <a:r>
              <a:rPr lang="uk-UA" b="1" dirty="0">
                <a:latin typeface="avenir"/>
                <a:ea typeface="Times New Roman" panose="02020603050405020304" pitchFamily="18" charset="0"/>
                <a:cs typeface="Times New Roman" panose="02020603050405020304" pitchFamily="18" charset="0"/>
              </a:rPr>
              <a:t>      </a:t>
            </a:r>
            <a:r>
              <a:rPr lang="uk-UA" b="1" dirty="0">
                <a:effectLst/>
                <a:latin typeface="avenir"/>
                <a:ea typeface="Times New Roman" panose="02020603050405020304" pitchFamily="18" charset="0"/>
                <a:cs typeface="Times New Roman" panose="02020603050405020304" pitchFamily="18" charset="0"/>
              </a:rPr>
              <a:t>яка </a:t>
            </a:r>
            <a:r>
              <a:rPr lang="uk" b="1" dirty="0">
                <a:effectLst/>
                <a:latin typeface="avenir"/>
                <a:ea typeface="Times New Roman" panose="02020603050405020304" pitchFamily="18" charset="0"/>
                <a:cs typeface="Times New Roman" panose="02020603050405020304" pitchFamily="18" charset="0"/>
              </a:rPr>
              <a:t>«думає» (спирається на мислення), </a:t>
            </a:r>
            <a:r>
              <a:rPr lang="uk-UA" b="1" dirty="0">
                <a:effectLst/>
                <a:latin typeface="avenir"/>
                <a:ea typeface="Times New Roman" panose="02020603050405020304" pitchFamily="18" charset="0"/>
                <a:cs typeface="Times New Roman" panose="02020603050405020304" pitchFamily="18" charset="0"/>
              </a:rPr>
              <a:t>чи </a:t>
            </a:r>
          </a:p>
          <a:p>
            <a:pPr marL="0" indent="0">
              <a:buNone/>
            </a:pPr>
            <a:r>
              <a:rPr lang="uk-UA" b="1" dirty="0">
                <a:latin typeface="avenir"/>
                <a:ea typeface="Times New Roman" panose="02020603050405020304" pitchFamily="18" charset="0"/>
                <a:cs typeface="Times New Roman" panose="02020603050405020304" pitchFamily="18" charset="0"/>
              </a:rPr>
              <a:t>      </a:t>
            </a:r>
            <a:r>
              <a:rPr lang="uk-UA" b="1" dirty="0">
                <a:effectLst/>
                <a:latin typeface="avenir"/>
                <a:ea typeface="Times New Roman" panose="02020603050405020304" pitchFamily="18" charset="0"/>
                <a:cs typeface="Times New Roman" panose="02020603050405020304" pitchFamily="18" charset="0"/>
              </a:rPr>
              <a:t>людина</a:t>
            </a:r>
            <a:r>
              <a:rPr lang="uk" b="1" dirty="0">
                <a:latin typeface="avenir"/>
                <a:ea typeface="Times New Roman" panose="02020603050405020304" pitchFamily="18" charset="0"/>
                <a:cs typeface="Times New Roman" panose="02020603050405020304" pitchFamily="18" charset="0"/>
              </a:rPr>
              <a:t>, яка </a:t>
            </a:r>
            <a:r>
              <a:rPr lang="uk" b="1" dirty="0">
                <a:effectLst/>
                <a:latin typeface="avenir"/>
                <a:ea typeface="Times New Roman" panose="02020603050405020304" pitchFamily="18" charset="0"/>
                <a:cs typeface="Times New Roman" panose="02020603050405020304" pitchFamily="18" charset="0"/>
              </a:rPr>
              <a:t>«відчуває».</a:t>
            </a:r>
            <a:endParaRPr lang="uk-UA" b="1" dirty="0">
              <a:latin typeface="avenir"/>
            </a:endParaRPr>
          </a:p>
        </p:txBody>
      </p:sp>
      <p:sp>
        <p:nvSpPr>
          <p:cNvPr id="4" name="Заголовок 3">
            <a:extLst>
              <a:ext uri="{FF2B5EF4-FFF2-40B4-BE49-F238E27FC236}">
                <a16:creationId xmlns:a16="http://schemas.microsoft.com/office/drawing/2014/main" id="{41AB3FCD-6889-26C2-AD32-E17529FFB53B}"/>
              </a:ext>
            </a:extLst>
          </p:cNvPr>
          <p:cNvSpPr txBox="1">
            <a:spLocks noGrp="1"/>
          </p:cNvSpPr>
          <p:nvPr>
            <p:ph type="title"/>
          </p:nvPr>
        </p:nvSpPr>
        <p:spPr>
          <a:xfrm>
            <a:off x="457200" y="245974"/>
            <a:ext cx="8229600" cy="1200329"/>
          </a:xfrm>
          <a:prstGeom prst="rect">
            <a:avLst/>
          </a:prstGeom>
          <a:noFill/>
        </p:spPr>
        <p:txBody>
          <a:bodyPr wrap="square" rtlCol="0">
            <a:spAutoFit/>
          </a:bodyPr>
          <a:lstStyle/>
          <a:p>
            <a:pPr algn="ctr"/>
            <a:r>
              <a:rPr lang="uk" sz="3600" b="1" dirty="0">
                <a:effectLst/>
                <a:latin typeface="avenir"/>
                <a:ea typeface="Times New Roman" panose="02020603050405020304" pitchFamily="18" charset="0"/>
                <a:cs typeface="Times New Roman" panose="02020603050405020304" pitchFamily="18" charset="0"/>
              </a:rPr>
              <a:t>Індикатор типу особистості            Майєрс- Бріггс</a:t>
            </a:r>
            <a:endParaRPr lang="en-US" sz="4400" b="1" dirty="0">
              <a:effectLst>
                <a:outerShdw blurRad="38100" dist="38100" dir="2700000" algn="tl">
                  <a:srgbClr val="000000">
                    <a:alpha val="43137"/>
                  </a:srgbClr>
                </a:outerShdw>
              </a:effectLst>
            </a:endParaRPr>
          </a:p>
        </p:txBody>
      </p:sp>
      <p:sp>
        <p:nvSpPr>
          <p:cNvPr id="5" name="Объект 2">
            <a:extLst>
              <a:ext uri="{FF2B5EF4-FFF2-40B4-BE49-F238E27FC236}">
                <a16:creationId xmlns:a16="http://schemas.microsoft.com/office/drawing/2014/main" id="{EE1E1560-8905-4537-EC7A-4352B20FB324}"/>
              </a:ext>
            </a:extLst>
          </p:cNvPr>
          <p:cNvSpPr txBox="1">
            <a:spLocks/>
          </p:cNvSpPr>
          <p:nvPr/>
        </p:nvSpPr>
        <p:spPr>
          <a:xfrm>
            <a:off x="685800" y="2209800"/>
            <a:ext cx="8229600" cy="3581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uk-UA" sz="4800" dirty="0"/>
          </a:p>
        </p:txBody>
      </p:sp>
      <p:sp>
        <p:nvSpPr>
          <p:cNvPr id="7" name="Объект 2">
            <a:extLst>
              <a:ext uri="{FF2B5EF4-FFF2-40B4-BE49-F238E27FC236}">
                <a16:creationId xmlns:a16="http://schemas.microsoft.com/office/drawing/2014/main" id="{0891924E-0A55-FECB-E40D-FCA6D5EAE67C}"/>
              </a:ext>
            </a:extLst>
          </p:cNvPr>
          <p:cNvSpPr txBox="1">
            <a:spLocks/>
          </p:cNvSpPr>
          <p:nvPr/>
        </p:nvSpPr>
        <p:spPr>
          <a:xfrm>
            <a:off x="764628" y="3733800"/>
            <a:ext cx="8379372" cy="18668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uk-UA" dirty="0"/>
              <a:t>Людина, що думає, вирішує головою, людина, що відчуває</a:t>
            </a:r>
            <a:r>
              <a:rPr lang="en-US" dirty="0"/>
              <a:t> </a:t>
            </a:r>
            <a:r>
              <a:rPr lang="uk-UA" dirty="0"/>
              <a:t>– серцем</a:t>
            </a:r>
            <a:endParaRPr lang="uk-UA" sz="2800" dirty="0"/>
          </a:p>
        </p:txBody>
      </p:sp>
    </p:spTree>
    <p:extLst>
      <p:ext uri="{BB962C8B-B14F-4D97-AF65-F5344CB8AC3E}">
        <p14:creationId xmlns:p14="http://schemas.microsoft.com/office/powerpoint/2010/main" val="232105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7EF17A2-599F-8E66-E94D-F981653E0CAD}"/>
              </a:ext>
            </a:extLst>
          </p:cNvPr>
          <p:cNvSpPr>
            <a:spLocks noGrp="1"/>
          </p:cNvSpPr>
          <p:nvPr>
            <p:ph idx="1"/>
          </p:nvPr>
        </p:nvSpPr>
        <p:spPr>
          <a:xfrm>
            <a:off x="228600" y="1635699"/>
            <a:ext cx="8915400" cy="685800"/>
          </a:xfrm>
        </p:spPr>
        <p:txBody>
          <a:bodyPr>
            <a:noAutofit/>
          </a:bodyPr>
          <a:lstStyle/>
          <a:p>
            <a:pPr marL="0" indent="0">
              <a:buNone/>
            </a:pPr>
            <a:r>
              <a:rPr lang="uk" dirty="0">
                <a:latin typeface="avenir"/>
              </a:rPr>
              <a:t>4.</a:t>
            </a:r>
            <a:r>
              <a:rPr lang="uk" dirty="0">
                <a:latin typeface="avenir"/>
                <a:ea typeface="Times New Roman" panose="02020603050405020304" pitchFamily="18" charset="0"/>
                <a:cs typeface="Times New Roman" panose="02020603050405020304" pitchFamily="18" charset="0"/>
              </a:rPr>
              <a:t> </a:t>
            </a:r>
            <a:r>
              <a:rPr lang="uk" b="1" dirty="0">
                <a:effectLst/>
                <a:latin typeface="avenir"/>
                <a:ea typeface="Times New Roman" panose="02020603050405020304" pitchFamily="18" charset="0"/>
                <a:cs typeface="Times New Roman" panose="02020603050405020304" pitchFamily="18" charset="0"/>
              </a:rPr>
              <a:t>Структурування інформації</a:t>
            </a:r>
            <a:endParaRPr lang="uk-UA" dirty="0">
              <a:latin typeface="avenir"/>
            </a:endParaRPr>
          </a:p>
        </p:txBody>
      </p:sp>
      <p:sp>
        <p:nvSpPr>
          <p:cNvPr id="4" name="Заголовок 3">
            <a:extLst>
              <a:ext uri="{FF2B5EF4-FFF2-40B4-BE49-F238E27FC236}">
                <a16:creationId xmlns:a16="http://schemas.microsoft.com/office/drawing/2014/main" id="{41AB3FCD-6889-26C2-AD32-E17529FFB53B}"/>
              </a:ext>
            </a:extLst>
          </p:cNvPr>
          <p:cNvSpPr txBox="1">
            <a:spLocks noGrp="1"/>
          </p:cNvSpPr>
          <p:nvPr>
            <p:ph type="title"/>
          </p:nvPr>
        </p:nvSpPr>
        <p:spPr>
          <a:xfrm>
            <a:off x="457200" y="245974"/>
            <a:ext cx="8229600" cy="1200329"/>
          </a:xfrm>
          <a:prstGeom prst="rect">
            <a:avLst/>
          </a:prstGeom>
          <a:noFill/>
        </p:spPr>
        <p:txBody>
          <a:bodyPr wrap="square" rtlCol="0">
            <a:spAutoFit/>
          </a:bodyPr>
          <a:lstStyle/>
          <a:p>
            <a:pPr algn="ctr"/>
            <a:r>
              <a:rPr lang="uk" sz="3600" b="1" dirty="0">
                <a:effectLst/>
                <a:latin typeface="avenir"/>
                <a:ea typeface="Times New Roman" panose="02020603050405020304" pitchFamily="18" charset="0"/>
                <a:cs typeface="Times New Roman" panose="02020603050405020304" pitchFamily="18" charset="0"/>
              </a:rPr>
              <a:t>Індикатор типу особистості                Майєрс- Бріггс</a:t>
            </a:r>
            <a:endParaRPr lang="en-US" sz="4400" b="1" dirty="0">
              <a:effectLst>
                <a:outerShdw blurRad="38100" dist="38100" dir="2700000" algn="tl">
                  <a:srgbClr val="000000">
                    <a:alpha val="43137"/>
                  </a:srgbClr>
                </a:outerShdw>
              </a:effectLst>
            </a:endParaRPr>
          </a:p>
        </p:txBody>
      </p:sp>
      <p:sp>
        <p:nvSpPr>
          <p:cNvPr id="5" name="Объект 2">
            <a:extLst>
              <a:ext uri="{FF2B5EF4-FFF2-40B4-BE49-F238E27FC236}">
                <a16:creationId xmlns:a16="http://schemas.microsoft.com/office/drawing/2014/main" id="{EE1E1560-8905-4537-EC7A-4352B20FB324}"/>
              </a:ext>
            </a:extLst>
          </p:cNvPr>
          <p:cNvSpPr txBox="1">
            <a:spLocks/>
          </p:cNvSpPr>
          <p:nvPr/>
        </p:nvSpPr>
        <p:spPr>
          <a:xfrm>
            <a:off x="685800" y="2209800"/>
            <a:ext cx="8229600" cy="3581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uk-UA" sz="4800" dirty="0"/>
          </a:p>
        </p:txBody>
      </p:sp>
      <p:sp>
        <p:nvSpPr>
          <p:cNvPr id="7" name="Объект 2">
            <a:extLst>
              <a:ext uri="{FF2B5EF4-FFF2-40B4-BE49-F238E27FC236}">
                <a16:creationId xmlns:a16="http://schemas.microsoft.com/office/drawing/2014/main" id="{0891924E-0A55-FECB-E40D-FCA6D5EAE67C}"/>
              </a:ext>
            </a:extLst>
          </p:cNvPr>
          <p:cNvSpPr txBox="1">
            <a:spLocks/>
          </p:cNvSpPr>
          <p:nvPr/>
        </p:nvSpPr>
        <p:spPr>
          <a:xfrm>
            <a:off x="685800" y="2358285"/>
            <a:ext cx="8379372" cy="40070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uk-UA" dirty="0"/>
              <a:t>Маючи справу із зовнішнім світом, ви намагаєтеся розв'язувати питання до кінця чи забажаєте залишатися відкритими для нової інформації та можливостей? Надаєте перевагу раціональному плануванню та впорядкуванню інформації структурно чи діяти без докладної попередньої підготовки, орієнтуючись за обставинами. </a:t>
            </a:r>
            <a:endParaRPr lang="uk-UA" sz="4000" dirty="0"/>
          </a:p>
        </p:txBody>
      </p:sp>
    </p:spTree>
    <p:extLst>
      <p:ext uri="{BB962C8B-B14F-4D97-AF65-F5344CB8AC3E}">
        <p14:creationId xmlns:p14="http://schemas.microsoft.com/office/powerpoint/2010/main" val="1228603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1AB3FCD-6889-26C2-AD32-E17529FFB53B}"/>
              </a:ext>
            </a:extLst>
          </p:cNvPr>
          <p:cNvSpPr txBox="1">
            <a:spLocks noGrp="1"/>
          </p:cNvSpPr>
          <p:nvPr>
            <p:ph type="title"/>
          </p:nvPr>
        </p:nvSpPr>
        <p:spPr>
          <a:xfrm>
            <a:off x="457200" y="522973"/>
            <a:ext cx="8229600" cy="646331"/>
          </a:xfrm>
          <a:prstGeom prst="rect">
            <a:avLst/>
          </a:prstGeom>
          <a:noFill/>
        </p:spPr>
        <p:txBody>
          <a:bodyPr wrap="square" rtlCol="0">
            <a:spAutoFit/>
          </a:bodyPr>
          <a:lstStyle/>
          <a:p>
            <a:pPr algn="ctr"/>
            <a:r>
              <a:rPr lang="uk" sz="3600" b="1" dirty="0">
                <a:effectLst/>
                <a:latin typeface="avenir"/>
                <a:ea typeface="Times New Roman" panose="02020603050405020304" pitchFamily="18" charset="0"/>
                <a:cs typeface="Times New Roman" panose="02020603050405020304" pitchFamily="18" charset="0"/>
              </a:rPr>
              <a:t>16 типів особистості</a:t>
            </a:r>
            <a:endParaRPr lang="en-US" sz="4400" b="1" dirty="0">
              <a:effectLst>
                <a:outerShdw blurRad="38100" dist="38100" dir="2700000" algn="tl">
                  <a:srgbClr val="000000">
                    <a:alpha val="43137"/>
                  </a:srgbClr>
                </a:outerShdw>
              </a:effectLst>
            </a:endParaRPr>
          </a:p>
        </p:txBody>
      </p:sp>
      <p:sp>
        <p:nvSpPr>
          <p:cNvPr id="5" name="Объект 2">
            <a:extLst>
              <a:ext uri="{FF2B5EF4-FFF2-40B4-BE49-F238E27FC236}">
                <a16:creationId xmlns:a16="http://schemas.microsoft.com/office/drawing/2014/main" id="{EE1E1560-8905-4537-EC7A-4352B20FB324}"/>
              </a:ext>
            </a:extLst>
          </p:cNvPr>
          <p:cNvSpPr txBox="1">
            <a:spLocks/>
          </p:cNvSpPr>
          <p:nvPr/>
        </p:nvSpPr>
        <p:spPr>
          <a:xfrm>
            <a:off x="685800" y="2209800"/>
            <a:ext cx="8229600" cy="3581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uk-UA" sz="4800" dirty="0"/>
          </a:p>
        </p:txBody>
      </p:sp>
      <p:sp>
        <p:nvSpPr>
          <p:cNvPr id="7" name="Объект 2">
            <a:extLst>
              <a:ext uri="{FF2B5EF4-FFF2-40B4-BE49-F238E27FC236}">
                <a16:creationId xmlns:a16="http://schemas.microsoft.com/office/drawing/2014/main" id="{0891924E-0A55-FECB-E40D-FCA6D5EAE67C}"/>
              </a:ext>
            </a:extLst>
          </p:cNvPr>
          <p:cNvSpPr txBox="1">
            <a:spLocks/>
          </p:cNvSpPr>
          <p:nvPr/>
        </p:nvSpPr>
        <p:spPr>
          <a:xfrm>
            <a:off x="764628" y="1784184"/>
            <a:ext cx="8379372" cy="40070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Bef>
                <a:spcPts val="600"/>
              </a:spcBef>
              <a:spcAft>
                <a:spcPts val="600"/>
              </a:spcAft>
              <a:buNone/>
            </a:pPr>
            <a:r>
              <a:rPr lang="uk" sz="2800" dirty="0">
                <a:effectLst/>
                <a:latin typeface="Arial" panose="020B0604020202020204" pitchFamily="34" charset="0"/>
                <a:ea typeface="Times New Roman" panose="02020603050405020304" pitchFamily="18" charset="0"/>
                <a:cs typeface="Times New Roman" panose="02020603050405020304" pitchFamily="18" charset="0"/>
              </a:rPr>
              <a:t>На практиці також використовують різні функціональні поєднання </a:t>
            </a:r>
            <a:r>
              <a:rPr lang="uk-UA" sz="2800" dirty="0">
                <a:effectLst/>
                <a:latin typeface="Arial" panose="020B0604020202020204" pitchFamily="34" charset="0"/>
                <a:ea typeface="Times New Roman" panose="02020603050405020304" pitchFamily="18" charset="0"/>
                <a:cs typeface="Times New Roman" panose="02020603050405020304" pitchFamily="18" charset="0"/>
              </a:rPr>
              <a:t>вподобань</a:t>
            </a:r>
            <a:r>
              <a:rPr lang="uk" sz="2800" dirty="0">
                <a:effectLst/>
                <a:latin typeface="Arial" panose="020B0604020202020204" pitchFamily="34" charset="0"/>
                <a:ea typeface="Times New Roman" panose="02020603050405020304" pitchFamily="18" charset="0"/>
                <a:cs typeface="Times New Roman" panose="02020603050405020304" pitchFamily="18" charset="0"/>
              </a:rPr>
              <a:t>:</a:t>
            </a:r>
            <a:endParaRPr lang="uk-UA"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uk" sz="2800" dirty="0">
                <a:effectLst/>
                <a:latin typeface="Arial" panose="020B0604020202020204" pitchFamily="34" charset="0"/>
                <a:ea typeface="Times New Roman" panose="02020603050405020304" pitchFamily="18" charset="0"/>
                <a:cs typeface="Times New Roman" panose="02020603050405020304" pitchFamily="18" charset="0"/>
              </a:rPr>
              <a:t>Кар'єрна орієнтація: ST, NT, SF, NF.</a:t>
            </a:r>
            <a:endParaRPr lang="uk-UA"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uk" sz="2800" dirty="0">
                <a:effectLst/>
                <a:latin typeface="Arial" panose="020B0604020202020204" pitchFamily="34" charset="0"/>
                <a:ea typeface="Times New Roman" panose="02020603050405020304" pitchFamily="18" charset="0"/>
                <a:cs typeface="Times New Roman" panose="02020603050405020304" pitchFamily="18" charset="0"/>
              </a:rPr>
              <a:t>Використання інформації: ES, EN, IS, IN.</a:t>
            </a:r>
            <a:endParaRPr lang="uk-UA"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uk" sz="2800" dirty="0">
                <a:effectLst/>
                <a:latin typeface="Arial" panose="020B0604020202020204" pitchFamily="34" charset="0"/>
                <a:ea typeface="Times New Roman" panose="02020603050405020304" pitchFamily="18" charset="0"/>
                <a:cs typeface="Times New Roman" panose="02020603050405020304" pitchFamily="18" charset="0"/>
              </a:rPr>
              <a:t>Реакція </a:t>
            </a:r>
            <a:r>
              <a:rPr lang="uk-UA" sz="2800" dirty="0">
                <a:effectLst/>
                <a:latin typeface="Arial" panose="020B0604020202020204" pitchFamily="34" charset="0"/>
                <a:ea typeface="Times New Roman" panose="02020603050405020304" pitchFamily="18" charset="0"/>
                <a:cs typeface="Times New Roman" panose="02020603050405020304" pitchFamily="18" charset="0"/>
              </a:rPr>
              <a:t>на </a:t>
            </a:r>
            <a:r>
              <a:rPr lang="uk" sz="2800" dirty="0">
                <a:effectLst/>
                <a:latin typeface="Arial" panose="020B0604020202020204" pitchFamily="34" charset="0"/>
                <a:ea typeface="Times New Roman" panose="02020603050405020304" pitchFamily="18" charset="0"/>
                <a:cs typeface="Times New Roman" panose="02020603050405020304" pitchFamily="18" charset="0"/>
              </a:rPr>
              <a:t>зміни: EJ, IJ, EP, IP.</a:t>
            </a:r>
            <a:endParaRPr lang="uk-UA"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uk" sz="2800" dirty="0">
                <a:effectLst/>
                <a:latin typeface="Arial" panose="020B0604020202020204" pitchFamily="34" charset="0"/>
                <a:ea typeface="Times New Roman" panose="02020603050405020304" pitchFamily="18" charset="0"/>
                <a:cs typeface="Times New Roman" panose="02020603050405020304" pitchFamily="18" charset="0"/>
              </a:rPr>
              <a:t>Лідерство </a:t>
            </a:r>
            <a:r>
              <a:rPr lang="uk" sz="2800" dirty="0">
                <a:latin typeface="Arial" panose="020B0604020202020204" pitchFamily="34" charset="0"/>
                <a:ea typeface="Times New Roman" panose="02020603050405020304" pitchFamily="18" charset="0"/>
                <a:cs typeface="Times New Roman" panose="02020603050405020304" pitchFamily="18" charset="0"/>
              </a:rPr>
              <a:t>і</a:t>
            </a:r>
            <a:r>
              <a:rPr lang="uk" sz="2800" dirty="0">
                <a:effectLst/>
                <a:latin typeface="Arial" panose="020B0604020202020204" pitchFamily="34" charset="0"/>
                <a:ea typeface="Times New Roman" panose="02020603050405020304" pitchFamily="18" charset="0"/>
                <a:cs typeface="Times New Roman" panose="02020603050405020304" pitchFamily="18" charset="0"/>
              </a:rPr>
              <a:t> підпорядкування: TJ, FJ, TP, F</a:t>
            </a:r>
            <a:endParaRPr lang="uk-UA"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014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1AB3FCD-6889-26C2-AD32-E17529FFB53B}"/>
              </a:ext>
            </a:extLst>
          </p:cNvPr>
          <p:cNvSpPr txBox="1">
            <a:spLocks noGrp="1"/>
          </p:cNvSpPr>
          <p:nvPr>
            <p:ph type="title"/>
          </p:nvPr>
        </p:nvSpPr>
        <p:spPr>
          <a:xfrm>
            <a:off x="457200" y="522973"/>
            <a:ext cx="8229600" cy="646331"/>
          </a:xfrm>
          <a:prstGeom prst="rect">
            <a:avLst/>
          </a:prstGeom>
          <a:noFill/>
        </p:spPr>
        <p:txBody>
          <a:bodyPr wrap="square" rtlCol="0">
            <a:spAutoFit/>
          </a:bodyPr>
          <a:lstStyle/>
          <a:p>
            <a:pPr algn="ctr"/>
            <a:r>
              <a:rPr lang="uk" sz="3600" b="1" dirty="0">
                <a:effectLst/>
                <a:latin typeface="avenir"/>
                <a:ea typeface="Times New Roman" panose="02020603050405020304" pitchFamily="18" charset="0"/>
                <a:cs typeface="Times New Roman" panose="02020603050405020304" pitchFamily="18" charset="0"/>
              </a:rPr>
              <a:t>16 типів особистості</a:t>
            </a:r>
            <a:endParaRPr lang="en-US" sz="4400" b="1" dirty="0">
              <a:effectLst>
                <a:outerShdw blurRad="38100" dist="38100" dir="2700000" algn="tl">
                  <a:srgbClr val="000000">
                    <a:alpha val="43137"/>
                  </a:srgbClr>
                </a:outerShdw>
              </a:effectLst>
            </a:endParaRPr>
          </a:p>
        </p:txBody>
      </p:sp>
      <p:sp>
        <p:nvSpPr>
          <p:cNvPr id="5" name="Объект 2">
            <a:extLst>
              <a:ext uri="{FF2B5EF4-FFF2-40B4-BE49-F238E27FC236}">
                <a16:creationId xmlns:a16="http://schemas.microsoft.com/office/drawing/2014/main" id="{EE1E1560-8905-4537-EC7A-4352B20FB324}"/>
              </a:ext>
            </a:extLst>
          </p:cNvPr>
          <p:cNvSpPr txBox="1">
            <a:spLocks/>
          </p:cNvSpPr>
          <p:nvPr/>
        </p:nvSpPr>
        <p:spPr>
          <a:xfrm>
            <a:off x="685800" y="2209800"/>
            <a:ext cx="8229600" cy="3581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uk-UA" sz="4800" dirty="0"/>
          </a:p>
        </p:txBody>
      </p:sp>
      <p:sp>
        <p:nvSpPr>
          <p:cNvPr id="7" name="Объект 2">
            <a:extLst>
              <a:ext uri="{FF2B5EF4-FFF2-40B4-BE49-F238E27FC236}">
                <a16:creationId xmlns:a16="http://schemas.microsoft.com/office/drawing/2014/main" id="{0891924E-0A55-FECB-E40D-FCA6D5EAE67C}"/>
              </a:ext>
            </a:extLst>
          </p:cNvPr>
          <p:cNvSpPr txBox="1">
            <a:spLocks/>
          </p:cNvSpPr>
          <p:nvPr/>
        </p:nvSpPr>
        <p:spPr>
          <a:xfrm>
            <a:off x="228600" y="1784184"/>
            <a:ext cx="6453724" cy="40070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7000"/>
              </a:lnSpc>
              <a:spcBef>
                <a:spcPts val="600"/>
              </a:spcBef>
              <a:spcAft>
                <a:spcPts val="600"/>
              </a:spcAft>
            </a:pPr>
            <a:r>
              <a:rPr lang="uk" sz="2800" dirty="0">
                <a:effectLst/>
                <a:latin typeface="Fira Sans" panose="020B0503050000020004" pitchFamily="34" charset="0"/>
                <a:ea typeface="Times New Roman" panose="02020603050405020304" pitchFamily="18" charset="0"/>
                <a:cs typeface="Times New Roman" panose="02020603050405020304" pitchFamily="18" charset="0"/>
              </a:rPr>
              <a:t>Прагматики</a:t>
            </a:r>
          </a:p>
          <a:p>
            <a:pPr marL="0" indent="0">
              <a:lnSpc>
                <a:spcPct val="107000"/>
              </a:lnSpc>
              <a:spcBef>
                <a:spcPts val="600"/>
              </a:spcBef>
              <a:spcAft>
                <a:spcPts val="600"/>
              </a:spcAft>
              <a:buNone/>
            </a:pPr>
            <a:r>
              <a:rPr lang="uk" dirty="0">
                <a:effectLst/>
                <a:latin typeface="Fira Sans" panose="020B0503050000020004" pitchFamily="34" charset="0"/>
                <a:ea typeface="Calibri" panose="020F0502020204030204" pitchFamily="34" charset="0"/>
                <a:cs typeface="Times New Roman" panose="02020603050405020304" pitchFamily="18" charset="0"/>
              </a:rPr>
              <a:t>   </a:t>
            </a:r>
            <a:r>
              <a:rPr lang="uk" sz="2000" dirty="0">
                <a:effectLst/>
                <a:latin typeface="Fira Sans" panose="020B0503050000020004" pitchFamily="34" charset="0"/>
                <a:ea typeface="Calibri" panose="020F0502020204030204" pitchFamily="34" charset="0"/>
                <a:cs typeface="Times New Roman" panose="02020603050405020304" pitchFamily="18" charset="0"/>
              </a:rPr>
              <a:t> </a:t>
            </a:r>
            <a:r>
              <a:rPr lang="uk" sz="2000" b="1" dirty="0">
                <a:latin typeface="Fira Sans" panose="020B0503050000020004" pitchFamily="34" charset="0"/>
                <a:ea typeface="Calibri" panose="020F0502020204030204" pitchFamily="34" charset="0"/>
                <a:cs typeface="Times New Roman" panose="02020603050405020304" pitchFamily="18" charset="0"/>
              </a:rPr>
              <a:t>а)</a:t>
            </a:r>
            <a:r>
              <a:rPr lang="uk" sz="2000" b="1" dirty="0">
                <a:solidFill>
                  <a:srgbClr val="293041"/>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ESTJ: екстраверт,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сенсорик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 логік, </a:t>
            </a:r>
            <a:r>
              <a:rPr lang="uk" sz="2000" b="1" dirty="0" err="1">
                <a:effectLst/>
                <a:latin typeface="Fira Sans" panose="020B0503050000020004" pitchFamily="34" charset="0"/>
                <a:ea typeface="Times New Roman" panose="02020603050405020304" pitchFamily="18" charset="0"/>
                <a:cs typeface="Times New Roman" panose="02020603050405020304" pitchFamily="18" charset="0"/>
              </a:rPr>
              <a:t>раціонал</a:t>
            </a:r>
            <a:endParaRPr lang="ru-RU" sz="2000" b="1" dirty="0">
              <a:effectLst/>
              <a:latin typeface="Fira Sans" panose="020B0503050000020004" pitchFamily="34" charset="0"/>
              <a:ea typeface="Times New Roman" panose="02020603050405020304" pitchFamily="18" charset="0"/>
              <a:cs typeface="Times New Roman" panose="02020603050405020304" pitchFamily="18" charset="0"/>
            </a:endParaRPr>
          </a:p>
          <a:p>
            <a:pPr marL="0" indent="0">
              <a:lnSpc>
                <a:spcPts val="1950"/>
              </a:lnSpc>
              <a:spcAft>
                <a:spcPts val="2250"/>
              </a:spcAft>
              <a:buNone/>
            </a:pPr>
            <a:r>
              <a:rPr lang="uk" sz="2000" b="1" dirty="0">
                <a:solidFill>
                  <a:srgbClr val="292F42"/>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uk" dirty="0">
                <a:effectLst/>
                <a:latin typeface="Fira Sans" panose="020B0503050000020004" pitchFamily="34" charset="0"/>
                <a:ea typeface="Calibri" panose="020F0502020204030204" pitchFamily="34" charset="0"/>
                <a:cs typeface="Times New Roman" panose="02020603050405020304" pitchFamily="18" charset="0"/>
              </a:rPr>
              <a:t>        </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3FDCC2E9-F3D7-0071-97EA-DCB019FA2C22}"/>
              </a:ext>
            </a:extLst>
          </p:cNvPr>
          <p:cNvPicPr>
            <a:picLocks noChangeAspect="1"/>
          </p:cNvPicPr>
          <p:nvPr/>
        </p:nvPicPr>
        <p:blipFill>
          <a:blip r:embed="rId2"/>
          <a:stretch>
            <a:fillRect/>
          </a:stretch>
        </p:blipFill>
        <p:spPr>
          <a:xfrm>
            <a:off x="6682324" y="1996991"/>
            <a:ext cx="2334316" cy="4188679"/>
          </a:xfrm>
          <a:prstGeom prst="rect">
            <a:avLst/>
          </a:prstGeom>
        </p:spPr>
      </p:pic>
      <p:sp>
        <p:nvSpPr>
          <p:cNvPr id="8" name="TextBox 7">
            <a:extLst>
              <a:ext uri="{FF2B5EF4-FFF2-40B4-BE49-F238E27FC236}">
                <a16:creationId xmlns:a16="http://schemas.microsoft.com/office/drawing/2014/main" id="{B8729541-5853-8E3A-7C37-3E9ADA6D9B99}"/>
              </a:ext>
            </a:extLst>
          </p:cNvPr>
          <p:cNvSpPr txBox="1"/>
          <p:nvPr/>
        </p:nvSpPr>
        <p:spPr>
          <a:xfrm>
            <a:off x="864320" y="3138518"/>
            <a:ext cx="5716764" cy="2831544"/>
          </a:xfrm>
          <a:prstGeom prst="rect">
            <a:avLst/>
          </a:prstGeom>
          <a:noFill/>
        </p:spPr>
        <p:txBody>
          <a:bodyPr wrap="square" rtlCol="0">
            <a:spAutoFit/>
          </a:bodyPr>
          <a:lstStyle/>
          <a:p>
            <a:r>
              <a:rPr lang="uk-UA" sz="2000" dirty="0"/>
              <a:t>Працездатний співробітник, який сприймає світ «таким, яким він є». Він схильний планувати і доводити до кінця розпочаті справи. Виявляє турботу про близьке оточення, добродушний, але водночас може бути запальним, різким, а іноді й упертим. </a:t>
            </a:r>
          </a:p>
          <a:p>
            <a:endParaRPr lang="uk-UA" sz="2000" dirty="0"/>
          </a:p>
          <a:p>
            <a:r>
              <a:rPr lang="uk-UA" sz="2000" dirty="0"/>
              <a:t>Люди цього типу – практичні керівники.</a:t>
            </a:r>
          </a:p>
          <a:p>
            <a:endParaRPr lang="uk-UA" dirty="0"/>
          </a:p>
        </p:txBody>
      </p:sp>
      <p:pic>
        <p:nvPicPr>
          <p:cNvPr id="6" name="Рисунок 5">
            <a:extLst>
              <a:ext uri="{FF2B5EF4-FFF2-40B4-BE49-F238E27FC236}">
                <a16:creationId xmlns:a16="http://schemas.microsoft.com/office/drawing/2014/main" id="{67DC29FC-A1E3-44F8-A367-B645DF2AC95C}"/>
              </a:ext>
            </a:extLst>
          </p:cNvPr>
          <p:cNvPicPr>
            <a:picLocks noChangeAspect="1"/>
          </p:cNvPicPr>
          <p:nvPr/>
        </p:nvPicPr>
        <p:blipFill>
          <a:blip r:embed="rId3"/>
          <a:stretch>
            <a:fillRect/>
          </a:stretch>
        </p:blipFill>
        <p:spPr>
          <a:xfrm>
            <a:off x="6707078" y="1996991"/>
            <a:ext cx="2333625" cy="4171950"/>
          </a:xfrm>
          <a:prstGeom prst="rect">
            <a:avLst/>
          </a:prstGeom>
        </p:spPr>
      </p:pic>
    </p:spTree>
    <p:extLst>
      <p:ext uri="{BB962C8B-B14F-4D97-AF65-F5344CB8AC3E}">
        <p14:creationId xmlns:p14="http://schemas.microsoft.com/office/powerpoint/2010/main" val="278773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1AB3FCD-6889-26C2-AD32-E17529FFB53B}"/>
              </a:ext>
            </a:extLst>
          </p:cNvPr>
          <p:cNvSpPr txBox="1">
            <a:spLocks noGrp="1"/>
          </p:cNvSpPr>
          <p:nvPr>
            <p:ph type="title"/>
          </p:nvPr>
        </p:nvSpPr>
        <p:spPr>
          <a:xfrm>
            <a:off x="457200" y="522973"/>
            <a:ext cx="8229600" cy="646331"/>
          </a:xfrm>
          <a:prstGeom prst="rect">
            <a:avLst/>
          </a:prstGeom>
          <a:noFill/>
        </p:spPr>
        <p:txBody>
          <a:bodyPr wrap="square" rtlCol="0">
            <a:spAutoFit/>
          </a:bodyPr>
          <a:lstStyle/>
          <a:p>
            <a:pPr algn="ctr"/>
            <a:r>
              <a:rPr lang="uk" sz="3600" b="1" dirty="0">
                <a:effectLst/>
                <a:latin typeface="avenir"/>
                <a:ea typeface="Times New Roman" panose="02020603050405020304" pitchFamily="18" charset="0"/>
                <a:cs typeface="Times New Roman" panose="02020603050405020304" pitchFamily="18" charset="0"/>
              </a:rPr>
              <a:t>16 типів особистості</a:t>
            </a:r>
            <a:endParaRPr lang="en-US" sz="4400" b="1" dirty="0">
              <a:effectLst>
                <a:outerShdw blurRad="38100" dist="38100" dir="2700000" algn="tl">
                  <a:srgbClr val="000000">
                    <a:alpha val="43137"/>
                  </a:srgbClr>
                </a:outerShdw>
              </a:effectLst>
            </a:endParaRPr>
          </a:p>
        </p:txBody>
      </p:sp>
      <p:sp>
        <p:nvSpPr>
          <p:cNvPr id="5" name="Объект 2">
            <a:extLst>
              <a:ext uri="{FF2B5EF4-FFF2-40B4-BE49-F238E27FC236}">
                <a16:creationId xmlns:a16="http://schemas.microsoft.com/office/drawing/2014/main" id="{EE1E1560-8905-4537-EC7A-4352B20FB324}"/>
              </a:ext>
            </a:extLst>
          </p:cNvPr>
          <p:cNvSpPr txBox="1">
            <a:spLocks/>
          </p:cNvSpPr>
          <p:nvPr/>
        </p:nvSpPr>
        <p:spPr>
          <a:xfrm>
            <a:off x="645459" y="2191871"/>
            <a:ext cx="8229600" cy="3581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uk-UA" sz="4800" dirty="0"/>
          </a:p>
        </p:txBody>
      </p:sp>
      <p:sp>
        <p:nvSpPr>
          <p:cNvPr id="7" name="Объект 2">
            <a:extLst>
              <a:ext uri="{FF2B5EF4-FFF2-40B4-BE49-F238E27FC236}">
                <a16:creationId xmlns:a16="http://schemas.microsoft.com/office/drawing/2014/main" id="{0891924E-0A55-FECB-E40D-FCA6D5EAE67C}"/>
              </a:ext>
            </a:extLst>
          </p:cNvPr>
          <p:cNvSpPr txBox="1">
            <a:spLocks/>
          </p:cNvSpPr>
          <p:nvPr/>
        </p:nvSpPr>
        <p:spPr>
          <a:xfrm>
            <a:off x="96357" y="1766255"/>
            <a:ext cx="6719047" cy="40070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7000"/>
              </a:lnSpc>
              <a:spcBef>
                <a:spcPts val="600"/>
              </a:spcBef>
              <a:spcAft>
                <a:spcPts val="600"/>
              </a:spcAft>
            </a:pPr>
            <a:r>
              <a:rPr lang="uk" sz="2800" dirty="0">
                <a:effectLst/>
                <a:latin typeface="Fira Sans" panose="020B0503050000020004" pitchFamily="34" charset="0"/>
                <a:ea typeface="Times New Roman" panose="02020603050405020304" pitchFamily="18" charset="0"/>
                <a:cs typeface="Times New Roman" panose="02020603050405020304" pitchFamily="18" charset="0"/>
              </a:rPr>
              <a:t>Прагматики</a:t>
            </a:r>
          </a:p>
          <a:p>
            <a:pPr marL="0" indent="0">
              <a:lnSpc>
                <a:spcPct val="107000"/>
              </a:lnSpc>
              <a:spcBef>
                <a:spcPts val="600"/>
              </a:spcBef>
              <a:spcAft>
                <a:spcPts val="600"/>
              </a:spcAft>
              <a:buNone/>
            </a:pPr>
            <a:r>
              <a:rPr lang="uk" sz="2000" b="1" dirty="0">
                <a:effectLst/>
                <a:latin typeface="Fira Sans" panose="020B0503050000020004" pitchFamily="34" charset="0"/>
                <a:ea typeface="Calibri" panose="020F0502020204030204" pitchFamily="34" charset="0"/>
                <a:cs typeface="Times New Roman" panose="02020603050405020304" pitchFamily="18" charset="0"/>
              </a:rPr>
              <a:t>      б </a:t>
            </a:r>
            <a:r>
              <a:rPr lang="uk" sz="2000" b="1" dirty="0">
                <a:latin typeface="Fira Sans" panose="020B0503050000020004" pitchFamily="34" charset="0"/>
                <a:ea typeface="Calibri" panose="020F0502020204030204" pitchFamily="34" charset="0"/>
                <a:cs typeface="Times New Roman" panose="02020603050405020304" pitchFamily="18" charset="0"/>
              </a:rPr>
              <a:t>) </a:t>
            </a:r>
            <a:r>
              <a:rPr lang="uk" sz="2000" b="1" dirty="0">
                <a:effectLst/>
                <a:latin typeface="Fira Sans" panose="020B0503050000020004" pitchFamily="34" charset="0"/>
                <a:ea typeface="Times New Roman" panose="02020603050405020304" pitchFamily="18" charset="0"/>
                <a:cs typeface="Times New Roman" panose="02020603050405020304" pitchFamily="18" charset="0"/>
              </a:rPr>
              <a:t>ISTJ: інтроверт, сенсорик , логік, раціонал</a:t>
            </a:r>
            <a:endParaRPr lang="ru-RU" sz="2000" b="1" dirty="0">
              <a:effectLst/>
              <a:latin typeface="Fira Sans" panose="020B0503050000020004" pitchFamily="34" charset="0"/>
              <a:ea typeface="Times New Roman" panose="02020603050405020304" pitchFamily="18" charset="0"/>
              <a:cs typeface="Times New Roman" panose="02020603050405020304" pitchFamily="18" charset="0"/>
            </a:endParaRPr>
          </a:p>
          <a:p>
            <a:pPr marL="0" indent="0">
              <a:lnSpc>
                <a:spcPts val="1950"/>
              </a:lnSpc>
              <a:spcAft>
                <a:spcPts val="2250"/>
              </a:spcAft>
              <a:buNone/>
            </a:pPr>
            <a:r>
              <a:rPr lang="uk" sz="2000" b="1" dirty="0">
                <a:solidFill>
                  <a:srgbClr val="292F42"/>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uk" dirty="0">
                <a:effectLst/>
                <a:latin typeface="Fira Sans" panose="020B0503050000020004" pitchFamily="34" charset="0"/>
                <a:ea typeface="Calibri" panose="020F0502020204030204" pitchFamily="34" charset="0"/>
                <a:cs typeface="Times New Roman" panose="02020603050405020304" pitchFamily="18" charset="0"/>
              </a:rPr>
              <a:t>        </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8729541-5853-8E3A-7C37-3E9ADA6D9B99}"/>
              </a:ext>
            </a:extLst>
          </p:cNvPr>
          <p:cNvSpPr txBox="1"/>
          <p:nvPr/>
        </p:nvSpPr>
        <p:spPr>
          <a:xfrm>
            <a:off x="739188" y="3048000"/>
            <a:ext cx="5716764" cy="2554545"/>
          </a:xfrm>
          <a:prstGeom prst="rect">
            <a:avLst/>
          </a:prstGeom>
          <a:noFill/>
        </p:spPr>
        <p:txBody>
          <a:bodyPr wrap="square" rtlCol="0">
            <a:spAutoFit/>
          </a:bodyPr>
          <a:lstStyle/>
          <a:p>
            <a:r>
              <a:rPr lang="uk-UA" sz="2000" dirty="0"/>
              <a:t>Відповідальна, сувора, педантична –  такими якостями володіє людина з цією комбінацією. Вона орієнтується на об'єктивну реальність і схильна аналізувати інформацію. Береться за справу тільки тоді, коли впевнена у своїх силах і позитивному результаті. </a:t>
            </a:r>
          </a:p>
          <a:p>
            <a:endParaRPr lang="uk-UA" sz="2000" dirty="0"/>
          </a:p>
          <a:p>
            <a:r>
              <a:rPr lang="uk-UA" sz="2000" dirty="0"/>
              <a:t>Люди цього типу – практичні реалізатори.</a:t>
            </a:r>
          </a:p>
        </p:txBody>
      </p:sp>
      <p:pic>
        <p:nvPicPr>
          <p:cNvPr id="2" name="Рисунок 1">
            <a:extLst>
              <a:ext uri="{FF2B5EF4-FFF2-40B4-BE49-F238E27FC236}">
                <a16:creationId xmlns:a16="http://schemas.microsoft.com/office/drawing/2014/main" id="{6D3E34EC-88CC-4EF5-8DC7-F343CEA4DD67}"/>
              </a:ext>
            </a:extLst>
          </p:cNvPr>
          <p:cNvPicPr>
            <a:picLocks noChangeAspect="1"/>
          </p:cNvPicPr>
          <p:nvPr/>
        </p:nvPicPr>
        <p:blipFill>
          <a:blip r:embed="rId2"/>
          <a:stretch>
            <a:fillRect/>
          </a:stretch>
        </p:blipFill>
        <p:spPr>
          <a:xfrm>
            <a:off x="6559206" y="1718630"/>
            <a:ext cx="2446404" cy="4457011"/>
          </a:xfrm>
          <a:prstGeom prst="rect">
            <a:avLst/>
          </a:prstGeom>
        </p:spPr>
      </p:pic>
    </p:spTree>
    <p:extLst>
      <p:ext uri="{BB962C8B-B14F-4D97-AF65-F5344CB8AC3E}">
        <p14:creationId xmlns:p14="http://schemas.microsoft.com/office/powerpoint/2010/main" val="1850177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19797</TotalTime>
  <Words>1409</Words>
  <Application>Microsoft Office PowerPoint</Application>
  <PresentationFormat>Экран (4:3)</PresentationFormat>
  <Paragraphs>131</Paragraphs>
  <Slides>23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23</vt:i4>
      </vt:variant>
    </vt:vector>
  </HeadingPairs>
  <TitlesOfParts>
    <vt:vector size="30" baseType="lpstr">
      <vt:lpstr>Arial</vt:lpstr>
      <vt:lpstr>avenir</vt:lpstr>
      <vt:lpstr>Calibri</vt:lpstr>
      <vt:lpstr>Fira Sans</vt:lpstr>
      <vt:lpstr>Symbol</vt:lpstr>
      <vt:lpstr>Times New Roman</vt:lpstr>
      <vt:lpstr>Office Theme</vt:lpstr>
      <vt:lpstr>Презентация PowerPoint</vt:lpstr>
      <vt:lpstr>Індикатор типу особистості                   Майєрс- Бріггс</vt:lpstr>
      <vt:lpstr>Індикатор типу особистості                    Майєрс- Бріггс</vt:lpstr>
      <vt:lpstr>Індикатор типу особистості                   Майєрс- Бріггс</vt:lpstr>
      <vt:lpstr>Індикатор типу особистості            Майєрс- Бріггс</vt:lpstr>
      <vt:lpstr>Індикатор типу особистості                Майєрс- Бріггс</vt:lpstr>
      <vt:lpstr>16 типів особистості</vt:lpstr>
      <vt:lpstr>16 типів особистості</vt:lpstr>
      <vt:lpstr>16 типів особистості</vt:lpstr>
      <vt:lpstr>16 типів особистості</vt:lpstr>
      <vt:lpstr>16 типів особистості</vt:lpstr>
      <vt:lpstr>16 типів особистості</vt:lpstr>
      <vt:lpstr>16 типів особистості</vt:lpstr>
      <vt:lpstr>16 типів особистості</vt:lpstr>
      <vt:lpstr>16 типів особистості</vt:lpstr>
      <vt:lpstr>16 типів особистості</vt:lpstr>
      <vt:lpstr>16 типів особистості</vt:lpstr>
      <vt:lpstr>16 типів особистості</vt:lpstr>
      <vt:lpstr>16 типів особистості</vt:lpstr>
      <vt:lpstr>16 типів особистості</vt:lpstr>
      <vt:lpstr>16 типів особистості</vt:lpstr>
      <vt:lpstr>16 типів особистості</vt:lpstr>
      <vt:lpstr>16 типів особистості</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Ballast</dc:creator>
  <cp:lastModifiedBy>Ruslan Lvov</cp:lastModifiedBy>
  <cp:revision>26</cp:revision>
  <cp:lastPrinted>2016-07-01T17:46:02Z</cp:lastPrinted>
  <dcterms:created xsi:type="dcterms:W3CDTF">2016-06-02T20:10:49Z</dcterms:created>
  <dcterms:modified xsi:type="dcterms:W3CDTF">2023-03-18T22:16:33Z</dcterms:modified>
</cp:coreProperties>
</file>