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1" r:id="rId3"/>
    <p:sldId id="276" r:id="rId4"/>
    <p:sldId id="277" r:id="rId5"/>
    <p:sldId id="278" r:id="rId6"/>
    <p:sldId id="284" r:id="rId7"/>
    <p:sldId id="282" r:id="rId8"/>
    <p:sldId id="286" r:id="rId9"/>
    <p:sldId id="287" r:id="rId10"/>
    <p:sldId id="273" r:id="rId11"/>
    <p:sldId id="294" r:id="rId12"/>
  </p:sldIdLst>
  <p:sldSz cx="9144000" cy="6858000" type="screen4x3"/>
  <p:notesSz cx="7010400" cy="9372600"/>
  <p:defaultTextStyle>
    <a:defPPr>
      <a:defRPr lang="u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  <a:srgbClr val="1F48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18" autoAdjust="0"/>
    <p:restoredTop sz="94660"/>
  </p:normalViewPr>
  <p:slideViewPr>
    <p:cSldViewPr>
      <p:cViewPr>
        <p:scale>
          <a:sx n="75" d="100"/>
          <a:sy n="75" d="100"/>
        </p:scale>
        <p:origin x="2772" y="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C7E10-770B-41D4-BE36-9066DADF2589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902700"/>
            <a:ext cx="3038475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F7710-4808-4C44-981F-005AC4F65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2590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/>
          <a:lstStyle>
            <a:lvl1pPr algn="r">
              <a:defRPr sz="1200"/>
            </a:lvl1pPr>
          </a:lstStyle>
          <a:p>
            <a:fld id="{74C88FC9-998E-4050-8995-CDFBC81B7FEF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703263"/>
            <a:ext cx="4686300" cy="3514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16" tIns="46808" rIns="93616" bIns="468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51985"/>
            <a:ext cx="5608320" cy="4217670"/>
          </a:xfrm>
          <a:prstGeom prst="rect">
            <a:avLst/>
          </a:prstGeom>
        </p:spPr>
        <p:txBody>
          <a:bodyPr vert="horz" lIns="93616" tIns="46808" rIns="93616" bIns="46808" rtlCol="0"/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02343"/>
            <a:ext cx="3037840" cy="468630"/>
          </a:xfrm>
          <a:prstGeom prst="rect">
            <a:avLst/>
          </a:prstGeom>
        </p:spPr>
        <p:txBody>
          <a:bodyPr vert="horz" lIns="93616" tIns="46808" rIns="93616" bIns="46808" rtlCol="0" anchor="b"/>
          <a:lstStyle>
            <a:lvl1pPr algn="r">
              <a:defRPr sz="1200"/>
            </a:lvl1pPr>
          </a:lstStyle>
          <a:p>
            <a:fld id="{B1592305-7CE4-47AA-9A7E-0FA34748F22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765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8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4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95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34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3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0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7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7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6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1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30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"/>
              <a:t>Нажмите, чтобы изменить стиль основного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"/>
              <a:t>Нажмите, чтобы изменить основные стили текста</a:t>
            </a:r>
          </a:p>
          <a:p>
            <a:pPr lvl="1"/>
            <a:r>
              <a:rPr lang="ru"/>
              <a:t>Второй уровень</a:t>
            </a:r>
          </a:p>
          <a:p>
            <a:pPr lvl="2"/>
            <a:r>
              <a:rPr lang="ru"/>
              <a:t>Третий уровень</a:t>
            </a:r>
          </a:p>
          <a:p>
            <a:pPr lvl="3"/>
            <a:r>
              <a:rPr lang="ru"/>
              <a:t>Четвертый уровень</a:t>
            </a:r>
          </a:p>
          <a:p>
            <a:pPr lvl="4"/>
            <a:r>
              <a:rPr lang="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2787E-5FD9-46F1-A275-EE1EFDEF8490}" type="datetimeFigureOut">
              <a:rPr lang="en-US" smtClean="0"/>
              <a:pPr/>
              <a:t>4/28/2023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1937-32CB-4BCF-AD86-9997CD9CE9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581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10200" y="5410200"/>
            <a:ext cx="35050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Рівні лідерства</a:t>
            </a:r>
          </a:p>
          <a:p>
            <a:pPr algn="ctr"/>
            <a:r>
              <a:rPr lang="uk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uk-UA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Частина 2</a:t>
            </a:r>
            <a:r>
              <a:rPr lang="uk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228600"/>
            <a:ext cx="33625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" sz="3200" b="1" dirty="0">
                <a:solidFill>
                  <a:srgbClr val="FF0000"/>
                </a:solidFill>
              </a:rPr>
              <a:t>«Вчись керувати</a:t>
            </a:r>
            <a:r>
              <a:rPr lang="ru-RU" sz="3200" b="1" dirty="0">
                <a:solidFill>
                  <a:srgbClr val="FF0000"/>
                </a:solidFill>
              </a:rPr>
              <a:t>»</a:t>
            </a:r>
            <a:endParaRPr lang="uk" sz="3200" b="1" dirty="0">
              <a:solidFill>
                <a:srgbClr val="FF0000"/>
              </a:solidFill>
            </a:endParaRPr>
          </a:p>
          <a:p>
            <a:r>
              <a:rPr lang="uk" sz="3200" b="1" dirty="0">
                <a:solidFill>
                  <a:srgbClr val="FF0000"/>
                </a:solidFill>
              </a:rPr>
              <a:t>  Відео 13 </a:t>
            </a:r>
            <a:r>
              <a:rPr lang="uk" b="1" dirty="0"/>
              <a:t>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8412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28600"/>
            <a:ext cx="128778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4000" u="sng" dirty="0"/>
              <a:t>Люди </a:t>
            </a:r>
            <a:r>
              <a:rPr lang="uk-UA" sz="4000" u="sng" dirty="0" err="1"/>
              <a:t>йтимуть</a:t>
            </a:r>
            <a:r>
              <a:rPr lang="uk" sz="4000" u="sng" dirty="0"/>
              <a:t> за вами , тому що:</a:t>
            </a:r>
          </a:p>
          <a:p>
            <a:endParaRPr lang="en-US" sz="2000" dirty="0"/>
          </a:p>
          <a:p>
            <a:r>
              <a:rPr lang="uk" sz="3400" dirty="0"/>
              <a:t>Становище           Посада              Повинні </a:t>
            </a:r>
            <a:endParaRPr lang="ru" sz="3400" dirty="0"/>
          </a:p>
          <a:p>
            <a:endParaRPr lang="en-US" sz="3400" dirty="0"/>
          </a:p>
          <a:p>
            <a:r>
              <a:rPr lang="uk" sz="3400" dirty="0"/>
              <a:t>Дозвіл                    </a:t>
            </a:r>
            <a:r>
              <a:rPr lang="uk-UA" sz="3400" dirty="0"/>
              <a:t>Стосунки   </a:t>
            </a:r>
            <a:r>
              <a:rPr lang="uk" sz="3400" dirty="0"/>
              <a:t>       Хо</a:t>
            </a:r>
            <a:r>
              <a:rPr lang="uk-UA" sz="3400" dirty="0"/>
              <a:t>чуть</a:t>
            </a:r>
            <a:endParaRPr lang="uk" sz="3400" dirty="0"/>
          </a:p>
          <a:p>
            <a:endParaRPr lang="en-US" sz="3400" dirty="0"/>
          </a:p>
          <a:p>
            <a:r>
              <a:rPr lang="uk" sz="3400" dirty="0"/>
              <a:t>Виробництво       Успіх                  Успіх</a:t>
            </a:r>
          </a:p>
          <a:p>
            <a:endParaRPr lang="en-US" sz="3400" dirty="0"/>
          </a:p>
          <a:p>
            <a:r>
              <a:rPr lang="uk" sz="3400" dirty="0"/>
              <a:t>Розвиток людей  Ваш внесок     </a:t>
            </a:r>
            <a:r>
              <a:rPr lang="ru-RU" sz="3400" dirty="0" err="1"/>
              <a:t>Працю</a:t>
            </a:r>
            <a:r>
              <a:rPr lang="uk-UA" sz="3400" dirty="0" err="1"/>
              <a:t>єте</a:t>
            </a:r>
            <a:r>
              <a:rPr lang="uk-UA" sz="3400" dirty="0"/>
              <a:t> з ними</a:t>
            </a:r>
            <a:endParaRPr lang="uk" sz="3400" dirty="0"/>
          </a:p>
          <a:p>
            <a:endParaRPr lang="en-US" sz="3400" dirty="0"/>
          </a:p>
          <a:p>
            <a:r>
              <a:rPr lang="uk" sz="3400" dirty="0"/>
              <a:t>Особистість          Повага               Зроблен</a:t>
            </a:r>
            <a:r>
              <a:rPr lang="uk-UA" sz="3400" dirty="0"/>
              <a:t>о</a:t>
            </a:r>
            <a:endParaRPr lang="en-US" sz="3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Arrow Callout 7">
            <a:extLst>
              <a:ext uri="{FF2B5EF4-FFF2-40B4-BE49-F238E27FC236}">
                <a16:creationId xmlns:a16="http://schemas.microsoft.com/office/drawing/2014/main" id="{7221694E-7285-BB40-DB40-4E05B6126902}"/>
              </a:ext>
            </a:extLst>
          </p:cNvPr>
          <p:cNvSpPr/>
          <p:nvPr/>
        </p:nvSpPr>
        <p:spPr>
          <a:xfrm>
            <a:off x="7505699" y="4709533"/>
            <a:ext cx="1718996" cy="843957"/>
          </a:xfrm>
          <a:prstGeom prst="rightArrow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3" name="Picture 9" descr="http://www.futurist.com/wp-content/uploads/2015/07/4-Star-to-Steer-By-1024x768.jpg"/>
          <p:cNvPicPr>
            <a:picLocks noChangeAspect="1" noChangeArrowheads="1"/>
          </p:cNvPicPr>
          <p:nvPr/>
        </p:nvPicPr>
        <p:blipFill>
          <a:blip r:embed="rId2" cstate="print"/>
          <a:srcRect l="18750" t="7143" r="16964" b="10714"/>
          <a:stretch>
            <a:fillRect/>
          </a:stretch>
        </p:blipFill>
        <p:spPr bwMode="auto">
          <a:xfrm>
            <a:off x="5966649" y="1219200"/>
            <a:ext cx="3084349" cy="2955834"/>
          </a:xfrm>
          <a:prstGeom prst="rect">
            <a:avLst/>
          </a:prstGeom>
          <a:noFill/>
        </p:spPr>
      </p:pic>
      <p:sp>
        <p:nvSpPr>
          <p:cNvPr id="10" name="Bent-Up Arrow 9"/>
          <p:cNvSpPr/>
          <p:nvPr/>
        </p:nvSpPr>
        <p:spPr>
          <a:xfrm>
            <a:off x="5410200" y="3944875"/>
            <a:ext cx="2514600" cy="685800"/>
          </a:xfrm>
          <a:prstGeom prst="bent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DA16FCF-9AFD-4AD7-9B1F-6B930664BCFA}"/>
              </a:ext>
            </a:extLst>
          </p:cNvPr>
          <p:cNvSpPr/>
          <p:nvPr/>
        </p:nvSpPr>
        <p:spPr>
          <a:xfrm>
            <a:off x="6477000" y="1600200"/>
            <a:ext cx="2057399" cy="12603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1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«Бачення найкращого майбутнього стає зіркою, на яку дивляться здалека, але не вживають конкретних дій, що спрямовані на її досягнення.»</a:t>
            </a:r>
            <a:endParaRPr lang="ru-UA" sz="600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6A84B4-14DD-C1FB-966B-D3485A78059C}"/>
              </a:ext>
            </a:extLst>
          </p:cNvPr>
          <p:cNvSpPr txBox="1"/>
          <p:nvPr/>
        </p:nvSpPr>
        <p:spPr>
          <a:xfrm>
            <a:off x="33528" y="56388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Лідер</a:t>
            </a:r>
            <a:endParaRPr lang="ru-U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AEA796-CA4D-2876-556D-5525D15A23A4}"/>
              </a:ext>
            </a:extLst>
          </p:cNvPr>
          <p:cNvSpPr txBox="1"/>
          <p:nvPr/>
        </p:nvSpPr>
        <p:spPr>
          <a:xfrm>
            <a:off x="2188502" y="899803"/>
            <a:ext cx="19262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800" b="1" dirty="0"/>
              <a:t>Культура</a:t>
            </a:r>
            <a:endParaRPr lang="ru-UA" sz="280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66CFB0C-A799-14DF-D1DC-2C3CAA2132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334"/>
          <a:stretch/>
        </p:blipFill>
        <p:spPr>
          <a:xfrm>
            <a:off x="0" y="875419"/>
            <a:ext cx="5922970" cy="56388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2B275BD-BE42-3403-5B80-C3D3D6F7C171}"/>
              </a:ext>
            </a:extLst>
          </p:cNvPr>
          <p:cNvSpPr txBox="1"/>
          <p:nvPr/>
        </p:nvSpPr>
        <p:spPr>
          <a:xfrm>
            <a:off x="6106983" y="4094369"/>
            <a:ext cx="1633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2400" b="1" dirty="0"/>
              <a:t>Бачення</a:t>
            </a:r>
            <a:endParaRPr lang="ru-UA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4F34F7-56EC-9C6E-4A18-0B10F2C9598A}"/>
              </a:ext>
            </a:extLst>
          </p:cNvPr>
          <p:cNvSpPr txBox="1"/>
          <p:nvPr/>
        </p:nvSpPr>
        <p:spPr>
          <a:xfrm>
            <a:off x="7538094" y="4847595"/>
            <a:ext cx="1341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1400" b="1" dirty="0">
                <a:solidFill>
                  <a:schemeClr val="bg1"/>
                </a:solidFill>
              </a:rPr>
              <a:t>Молитва та планування</a:t>
            </a:r>
            <a:endParaRPr lang="ru-UA" sz="1400" dirty="0">
              <a:solidFill>
                <a:schemeClr val="bg1"/>
              </a:solidFill>
            </a:endParaRPr>
          </a:p>
          <a:p>
            <a:endParaRPr lang="ru-UA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980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8839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4000" u="sng" dirty="0"/>
              <a:t>Виробництво</a:t>
            </a:r>
            <a:endParaRPr lang="en-US" sz="4000" dirty="0"/>
          </a:p>
          <a:p>
            <a:endParaRPr lang="en-US" sz="4000" u="sng" dirty="0"/>
          </a:p>
          <a:p>
            <a:r>
              <a:rPr lang="uk" sz="4000" dirty="0" err="1"/>
              <a:t>Лідерство</a:t>
            </a:r>
            <a:r>
              <a:rPr lang="uk" sz="4000" dirty="0"/>
              <a:t> </a:t>
            </a:r>
            <a:r>
              <a:rPr lang="uk" sz="4000" dirty="0" err="1"/>
              <a:t>ґрунтується </a:t>
            </a:r>
            <a:r>
              <a:rPr lang="uk" sz="4000" dirty="0"/>
              <a:t>на </a:t>
            </a:r>
            <a:r>
              <a:rPr lang="uk" sz="4000" dirty="0" err="1"/>
              <a:t>значних </a:t>
            </a:r>
            <a:r>
              <a:rPr lang="uk" sz="4000" dirty="0"/>
              <a:t>результатах .</a:t>
            </a:r>
            <a:endParaRPr lang="en-US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305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/>
              <a:t>«Я бачити це вбрання на людині, яка купувала ніколи нічого ні на гріш у нас. І я маю продати йому деякий товар. Я зараз їхати в </a:t>
            </a:r>
            <a:r>
              <a:rPr lang="uk-UA" sz="4000" dirty="0" err="1"/>
              <a:t>Чкіаго</a:t>
            </a:r>
            <a:r>
              <a:rPr lang="uk-UA" sz="4000" dirty="0"/>
              <a:t>». </a:t>
            </a:r>
            <a:endParaRPr lang="en-US" sz="1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1" y="914400"/>
            <a:ext cx="8077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4000" dirty="0"/>
              <a:t>«Я приїх</a:t>
            </a:r>
            <a:r>
              <a:rPr lang="uk-UA" sz="4000" dirty="0" err="1"/>
              <a:t>ати</a:t>
            </a:r>
            <a:r>
              <a:rPr lang="uk" sz="4000" dirty="0"/>
              <a:t> сюди і продав їм пів</a:t>
            </a:r>
            <a:r>
              <a:rPr lang="uk-UA" sz="4000" dirty="0" err="1"/>
              <a:t>мульйона</a:t>
            </a:r>
            <a:r>
              <a:rPr lang="uk" sz="4000" dirty="0"/>
              <a:t> » . 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/>
              <a:t>«Ми надто багато старалися, витрачали надто багато часу на те, щоб правильно писати слова по літерах замість того, щоб намагатися продавати. Зверніть увагу на ці продажі. Я хочу, щоб усі прочитали листи від </a:t>
            </a:r>
            <a:r>
              <a:rPr lang="uk-UA" sz="3600" dirty="0" err="1"/>
              <a:t>Гуча</a:t>
            </a:r>
            <a:r>
              <a:rPr lang="uk-UA" sz="3600" dirty="0"/>
              <a:t>, який, перебуваючи в дорозі, зробив для нас велику роботу. Ви маєте діяти як він».</a:t>
            </a:r>
            <a:endParaRPr lang="en-US" sz="115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8763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 ви на цьому рівні: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Візьміть на себе відповідальність за зростання.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Розробіть заяву про мету.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Розвивайте відповідальність за результат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Розкажіть про стратегію та бачення.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 стаєте 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керівником 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процесу 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змін.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Зрозумійте час.</a:t>
            </a: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696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Розвиток </a:t>
            </a:r>
            <a:r>
              <a:rPr lang="uk" sz="40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персоналу</a:t>
            </a:r>
            <a:endParaRPr lang="ru" sz="4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Від захоплення до вірності.</a:t>
            </a:r>
          </a:p>
          <a:p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uk-U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</a:t>
            </a:r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озвиток ключових лідерів.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0"/>
            <a:ext cx="87630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Якщо ви на цьому рівні: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Поставте пріоритет </a:t>
            </a:r>
            <a:r>
              <a:rPr lang="uk-U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u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виявлення та оснащення нових лідерів.</a:t>
            </a:r>
          </a:p>
          <a:p>
            <a:r>
              <a:rPr lang="uk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«Небезпека! Не </a:t>
            </a:r>
            <a:r>
              <a:rPr lang="uk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вибирайте</a:t>
            </a:r>
            <a:r>
              <a:rPr lang="uk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" sz="36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лідерів</a:t>
            </a:r>
            <a:r>
              <a:rPr lang="uk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uk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рівнем нижче себе !»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Будьте взірцем для наслідування.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-UA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Направля</a:t>
            </a:r>
            <a:r>
              <a:rPr lang="u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йте зацікавлених людей до можливост</a:t>
            </a:r>
            <a:r>
              <a:rPr lang="uk-U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ей</a:t>
            </a:r>
            <a:r>
              <a:rPr lang="u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зростання.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uk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Зміцнюйте « внутрішній стрижень» вашої організації за допомогою людей, які доповнюють ваші сильні сторони.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839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" sz="4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Особистість</a:t>
            </a:r>
          </a:p>
          <a:p>
            <a:r>
              <a:rPr lang="uk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Щоб досягти високого рівня, потрібні роки, потрібне ціле життя.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i2.cdn.turner.com/cnn/dam/assets/131211164749-01-billy-graham---restricted-horizontal-large-galle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9144000" cy="52578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30100</TotalTime>
  <Words>311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Ballast</dc:creator>
  <cp:lastModifiedBy>Video Komp</cp:lastModifiedBy>
  <cp:revision>50</cp:revision>
  <cp:lastPrinted>2016-07-08T14:19:14Z</cp:lastPrinted>
  <dcterms:created xsi:type="dcterms:W3CDTF">2016-06-02T20:10:49Z</dcterms:created>
  <dcterms:modified xsi:type="dcterms:W3CDTF">2023-04-28T16:45:02Z</dcterms:modified>
</cp:coreProperties>
</file>