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2" roundtripDataSignature="AMtx7mgyDeYDHw1ZrS0pSNNxHpV06aQjl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customschemas.google.com/relationships/presentationmetadata" Target="metadata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8" name="Google Shape;148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Початок книги, як і уся книга, дуже песимістична.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Література песимізму існувала на Древньогому Близькому Сході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Єгипет «Пісні арфиста» (2100 р.до Р.Х) – засмучений швидкоплинністю людського життя, автор закликає друзів на бенкет щоб віддатися тілесним втіхам і насолодитися життям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Вавилон «Поради песиміста» (1900-1700 р.до Р.Х), «Діалог про песимізм» (1300 р.до Р.Х) – піднімають ті ж самі ідеї: абсурдність людського існування. </a:t>
            </a:r>
            <a:endParaRPr/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49" name="Google Shape;149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/>
              <a:t>Однак, на відміну від «колег по цеху», Еклезіаст завершує свої роздуми про сенс життя пошуком Творця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2" name="Google Shape;162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Еклезіаст (грецька): той хто веде зібрання, той хто проповідує, навчає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Кохелет (євр): в книзі зустрічається 7 разів (не згадується в СЗ)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Класично, автором книги Еклезіаст, вважать Соломона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Прямий аргумент (1:1)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Додатковий аргумент: премудрість (1:16), багатство (2:4-10) </a:t>
            </a:r>
            <a:endParaRPr/>
          </a:p>
          <a:p>
            <a:pPr indent="-952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Є такі, що сумніваються в авторстві Соломона – писав невідомий редактор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Еклезіаст говорить від першої особи (1:12; 2:1; 9:1)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 Еклезіаста від 3-ї особи (1:1; 7:27а; 12:9-10)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9" name="Google Shape;169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 ст – Авторство Соломона або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450 р.до Р.Х Слова з Персидського: Paradas – садове дерево (2:5) і pitgam - гілка (8:11)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Роздуми автора мають емпіричний, особистий характер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6" name="Google Shape;176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основних підходи до визначення композиції книги: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Випадкові, неповіязані один з одним роздуми автора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Книга має чітку структуру в особливому жанрі </a:t>
            </a:r>
            <a:endParaRPr/>
          </a:p>
          <a:p>
            <a:pPr indent="-952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Рамка, в якій знаходяться роздуми автора: «Наймарніша марнота, сказав Проповідник, марнота усе!...» (1:2; 12:8)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Фраза «під сонцем» («під небом», «на землі»)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Ключ до розуміння книги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Еклезіаста 29 р, і більше не зустрічається в СЗ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вказує на марнотність життя без Бога.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3" name="Google Shape;183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разів, книга закликає боятися Бога (3:14; 5:7; 7:18; 8:12-13; 12:13)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Тільки ім’я Елохім (40 разів)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Він на небесах (5:2) а тому не підлягає земній марноті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Він вседержитель, тому встановлює свій час для всього (3:1-8)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Він суддя Праведний, а тому всі таємні і явні справи буде судити (12:14; 3:17; 8:13; 11:9)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Він Святий (5:1-2)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Милостивий (3:24-26; 3:13; 5:18-19; 6:2)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Його неможливо осягнути (11:5; 3:11; 8:17; 9:1)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Він забезпечує людей (1:13; 2:26; 3:10-11; 5:18,19; 6:2; 8:15; 9:9; 12:7,11)</a:t>
            </a:r>
            <a:endParaRPr/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0" name="Google Shape;190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Бог – Всевишній (Елогім), людина обмежена: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В мудрості, багатстві, праці, розвагах, насолоді, терміном життя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Нездатно осягнути Божі шляхи</a:t>
            </a:r>
            <a:endParaRPr/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ru-RU"/>
              <a:t>А тому висновок книги – 12:13!</a:t>
            </a:r>
            <a:endParaRPr/>
          </a:p>
        </p:txBody>
      </p:sp>
      <p:sp>
        <p:nvSpPr>
          <p:cNvPr id="191" name="Google Shape;191;p1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Чому страждає праведник?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Що відбувається за лаштунками Небесного зібрання?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Як вірити в Бога, коли за одну мить ти втратив все? 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Йов опинився в такому стані,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що життя гірше смерті (</a:t>
            </a: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3:1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),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 потіха гірша осуду (Еліфаз - тонкий містик (4:12-31), Білдат - твердий традиціоналіст (8:8-10), Цофар - нерозсудливий догматик (11:5-6) 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 лише втручання Бога, зупиняє усі суперечки (38:1-42:6).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Література древнього близького сходу:</a:t>
            </a:r>
            <a:endParaRPr b="0"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месопотамії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були знайдені документи, які подібно до книги Йова піднімають питання людських страждань. Поема “Людина і її бог” (2000-1700 рр) оповідає про багату людину, що страждав від важкої хвороби, звернувся до свого бога, розкаявся в гріхах і отримав вздоровлення. 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Аккадська поема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“Похвала Господа мудрості” (2000 р до Р.Х.), оповідає про знатного, багача, якого раптово досягає хвороба. Він шукає допомоги у різних богів, провидців, нарешті після року страждань, він бачить три сни, в яких Мардук послав чаклуна, що допомагає страждаючому. 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Також існують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єгипетські тексти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(Мангана, 281), що схожі по жанру і тематиці з Йовом, наприклад “Суперечки розчарованаго зі своєю душею” (2100-2000).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8" name="Google Shape;10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Книга Йова, це розповідь про САМУ ПРАВЕДНУ ЛЮДИНУ НА СВІТІ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Звернемо увагу на слова та Образи, якими описана праведність Йова</a:t>
            </a:r>
            <a:endParaRPr/>
          </a:p>
        </p:txBody>
      </p:sp>
      <p:sp>
        <p:nvSpPr>
          <p:cNvPr id="109" name="Google Shape;109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Йов - “де мій батько?” (є варіант тлумачення “ворог Бога”)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книгах біблії згадується ім'я Йова (Єзек.14:14,20; Як.5:11) і цитуються тексти з його книги (Рим.11:35; 1Кор.3:19). 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Талмуді є припущення (Мак Артур), що автор книги Мойсей, адже земля Уц (1:1) межувала з мідіянською землею, де Мойсей провів 40 років свого життя, і можливо саме там записав історію Йова.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Є припущення, що автором міг бути Соломон, тому що існує подібність книги Йова з книгою Еклезіаста. Хоча Соломон не жив в часи патріархів, але він міг написати історію минулого, подібно тому, як Мойсей писав про Адама і Єву.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книзі прямо не згадуються дати, тому визначити точне написання книги неможливо, але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Ім’я Йов зустрічається в амарнійських текстах 1350 до Р.Х і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єгипетських текстах прокляття 2000 р.до Р.Х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Маркери, що книга Йова була написана до 1000 р.до Р.Х (Ла Сор):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1-майно вимірювалося кількістю: худоби (верблюди, осли, воли) і слуги, як за часів Авраама (1:3);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2-не було священиків, Йов сам приносив жертви (1:5);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3-була практика набічів кочівників (1:15-17);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4-тривалість життя Йова біля 200 років (42:16), як описано в Торрі;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5-древній праведник згадується в книзі Єзекіїля (14:14,20)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" name="Google Shape;128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Книга ділиться на три частини: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пролог (1-2), діалогічна частина (3:1-42:6) і епілог (42:7-17). 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Пролог та епілог написані прозою, все інше - поезія.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Пролог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праведність Йова, неймовірні біди, друзів, 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Напруження – Йов не знає про небесне зібрання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1:8 Чи звернув ти увагу на раба Мого Йова?  Бо немає такого, як він, на землі: муж він невинний та праведний, що Бога боїться, а від злого втікає.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 лише про честь Йова, але і про честь Бога, Який впевнений в Йовові настільки, що готовий йти на ризик. Пролог, показує владу Бога над сатаною. Хтось (Ла Сор)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5" name="Google Shape;135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Чому існує людина?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драма в мовчазній присутності Бога, і засудженні Ним людини (7:16-21)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Для всіх – «чи існує Бог»? Для Йова – чому існує людина?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Чому на вершині свого потенціалу, людина наближається до смерті (14:2) - розчарування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Чому Бог судиться з цією розчарованою, слабкою людиною?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Чому людина має мучитись від докорів сумління (14:16-17)?  </a:t>
            </a:r>
            <a:endParaRPr/>
          </a:p>
          <a:p>
            <a:pPr indent="-952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Чому страждають праведні?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Світ, де існує зло, єдиний можливий світ, в якому людина може безкорисливо любити Бога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“Чи ж Йов дармо боїться Бога?” (1:9).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Тільки людина, яка має свободу волі, може любити Бога всупереч обставин.</a:t>
            </a:r>
            <a:endParaRPr/>
          </a:p>
          <a:p>
            <a:pPr indent="-952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sng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Бог бажає усім (анголам і сатані) показати силу характеру віруючих.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Сатана: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праведність заради вигоди. Як перевірити? – все зруйнувати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 одну мить він втратив все: соціальний статус, майно, дітей, здоров'я…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Жінка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спонукала Йова проклясти Бога і померти (2:9),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Друзі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звинувачували в гріхах, які Йов не робив (4:7-11; 8:3-7; 11:13-15).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книзі доведено, що жодні випробування не зруйнують віру праведника.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9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9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8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9"/>
          <p:cNvSpPr txBox="1"/>
          <p:nvPr>
            <p:ph type="title"/>
          </p:nvPr>
        </p:nvSpPr>
        <p:spPr>
          <a:xfrm rot="5400000">
            <a:off x="2741216" y="2531666"/>
            <a:ext cx="5811838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9"/>
          <p:cNvSpPr txBox="1"/>
          <p:nvPr>
            <p:ph idx="1" type="body"/>
          </p:nvPr>
        </p:nvSpPr>
        <p:spPr>
          <a:xfrm rot="5400000">
            <a:off x="-273446" y="1110060"/>
            <a:ext cx="5811838" cy="4321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0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0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2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2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2"/>
          <p:cNvSpPr txBox="1"/>
          <p:nvPr>
            <p:ph idx="1" type="body"/>
          </p:nvPr>
        </p:nvSpPr>
        <p:spPr>
          <a:xfrm>
            <a:off x="471487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22"/>
          <p:cNvSpPr txBox="1"/>
          <p:nvPr>
            <p:ph idx="2" type="body"/>
          </p:nvPr>
        </p:nvSpPr>
        <p:spPr>
          <a:xfrm>
            <a:off x="3486150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2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3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3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3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3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3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6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6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6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7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7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27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8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ЙОВА. ЕКЛЕЗІАСТА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0" name="Google Shape;90;p1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ru-RU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Лекція 20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60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ЕКЛЕЗІАСТА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52" name="Google Shape;152;p10"/>
          <p:cNvSpPr txBox="1"/>
          <p:nvPr>
            <p:ph idx="1" type="subTitle"/>
          </p:nvPr>
        </p:nvSpPr>
        <p:spPr>
          <a:xfrm>
            <a:off x="1143000" y="4059236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i="1" lang="ru-RU" sz="3600">
                <a:solidFill>
                  <a:schemeClr val="lt1"/>
                </a:solidFill>
              </a:rPr>
              <a:t>Наймарніша марнота, сказав Проповідник, наймарніша марнота, марнота усе! (1:2 )</a:t>
            </a:r>
            <a:endParaRPr i="1" sz="36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59" name="Google Shape;159;p1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</a:pPr>
            <a:r>
              <a:rPr i="1" lang="ru-RU" sz="5400">
                <a:solidFill>
                  <a:schemeClr val="lt1"/>
                </a:solidFill>
              </a:rPr>
              <a:t>Підсумок усього почутого: Бога бійся, й чини Його заповіді, бо належить це кожній людині! (12:13)</a:t>
            </a:r>
            <a:endParaRPr i="1" sz="54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r>
              <a:t/>
            </a:r>
            <a:endParaRPr i="1" sz="5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Автор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66" name="Google Shape;166;p12"/>
          <p:cNvSpPr txBox="1"/>
          <p:nvPr>
            <p:ph idx="1" type="body"/>
          </p:nvPr>
        </p:nvSpPr>
        <p:spPr>
          <a:xfrm>
            <a:off x="0" y="1690689"/>
            <a:ext cx="9144000" cy="51673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Соломон?</a:t>
            </a:r>
            <a:endParaRPr/>
          </a:p>
          <a:p>
            <a:pPr indent="-2286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Char char="•"/>
            </a:pPr>
            <a:r>
              <a:rPr i="1" lang="ru-RU" sz="3600">
                <a:solidFill>
                  <a:srgbClr val="FFFF00"/>
                </a:solidFill>
              </a:rPr>
              <a:t>Книга Проповідника, </a:t>
            </a:r>
            <a:r>
              <a:rPr i="1" lang="ru-RU" sz="3600">
                <a:solidFill>
                  <a:schemeClr val="lt1"/>
                </a:solidFill>
              </a:rPr>
              <a:t>сина Давидового</a:t>
            </a:r>
            <a:r>
              <a:rPr i="1" lang="ru-RU" sz="3600">
                <a:solidFill>
                  <a:srgbClr val="FFFF00"/>
                </a:solidFill>
              </a:rPr>
              <a:t>, </a:t>
            </a:r>
            <a:r>
              <a:rPr i="1" lang="ru-RU" sz="3600">
                <a:solidFill>
                  <a:schemeClr val="lt1"/>
                </a:solidFill>
              </a:rPr>
              <a:t>царя в Єрусалимі</a:t>
            </a:r>
            <a:r>
              <a:rPr i="1" lang="ru-RU" sz="3600">
                <a:solidFill>
                  <a:srgbClr val="FFFF00"/>
                </a:solidFill>
              </a:rPr>
              <a:t> (1:1)</a:t>
            </a:r>
            <a:endParaRPr i="1" sz="3600">
              <a:solidFill>
                <a:srgbClr val="FFFF00"/>
              </a:solidFill>
            </a:endParaRPr>
          </a:p>
          <a:p>
            <a:pPr indent="-2286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Char char="•"/>
            </a:pPr>
            <a:r>
              <a:rPr i="1" lang="ru-RU" sz="3600">
                <a:solidFill>
                  <a:srgbClr val="FFFF00"/>
                </a:solidFill>
              </a:rPr>
              <a:t>Ось я </a:t>
            </a:r>
            <a:r>
              <a:rPr i="1" lang="ru-RU" sz="3600">
                <a:solidFill>
                  <a:schemeClr val="lt1"/>
                </a:solidFill>
              </a:rPr>
              <a:t>велику премудрість набув</a:t>
            </a:r>
            <a:r>
              <a:rPr i="1" lang="ru-RU" sz="3600">
                <a:solidFill>
                  <a:srgbClr val="FFFF00"/>
                </a:solidFill>
              </a:rPr>
              <a:t>, Найбільшу за всіх, що до мене над Єрусалимом були (1:16)</a:t>
            </a:r>
            <a:endParaRPr/>
          </a:p>
          <a:p>
            <a:pPr indent="-2286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Char char="•"/>
            </a:pPr>
            <a:r>
              <a:rPr i="1" lang="ru-RU" sz="3600">
                <a:solidFill>
                  <a:srgbClr val="FFFF00"/>
                </a:solidFill>
              </a:rPr>
              <a:t>…Назбирав я собі також </a:t>
            </a:r>
            <a:r>
              <a:rPr i="1" lang="ru-RU" sz="3600">
                <a:solidFill>
                  <a:schemeClr val="lt1"/>
                </a:solidFill>
              </a:rPr>
              <a:t>срібла</a:t>
            </a:r>
            <a:r>
              <a:rPr i="1" lang="ru-RU" sz="3600">
                <a:solidFill>
                  <a:srgbClr val="FFFF00"/>
                </a:solidFill>
              </a:rPr>
              <a:t> та </a:t>
            </a:r>
            <a:r>
              <a:rPr i="1" lang="ru-RU" sz="3600">
                <a:solidFill>
                  <a:schemeClr val="lt1"/>
                </a:solidFill>
              </a:rPr>
              <a:t>золота</a:t>
            </a:r>
            <a:r>
              <a:rPr i="1" lang="ru-RU" sz="3600">
                <a:solidFill>
                  <a:srgbClr val="FFFF00"/>
                </a:solidFill>
              </a:rPr>
              <a:t>, і </a:t>
            </a:r>
            <a:r>
              <a:rPr i="1" lang="ru-RU" sz="3600">
                <a:solidFill>
                  <a:schemeClr val="lt1"/>
                </a:solidFill>
              </a:rPr>
              <a:t>скарбів…</a:t>
            </a:r>
            <a:r>
              <a:rPr i="1" lang="ru-RU" sz="3600">
                <a:solidFill>
                  <a:srgbClr val="FFFF00"/>
                </a:solidFill>
              </a:rPr>
              <a:t> (2:8)</a:t>
            </a:r>
            <a:endParaRPr i="1" sz="36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Період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73" name="Google Shape;173;p13"/>
          <p:cNvSpPr txBox="1"/>
          <p:nvPr>
            <p:ph idx="1" type="body"/>
          </p:nvPr>
        </p:nvSpPr>
        <p:spPr>
          <a:xfrm>
            <a:off x="242046" y="1425388"/>
            <a:ext cx="8901953" cy="54326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10 ст.до Р.Х </a:t>
            </a:r>
            <a:endParaRPr/>
          </a:p>
          <a:p>
            <a:pPr indent="-2286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450 р.до Р.Х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>
              <a:solidFill>
                <a:srgbClr val="FFFF00"/>
              </a:solidFill>
            </a:endParaRPr>
          </a:p>
          <a:p>
            <a:pPr indent="-2286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Char char="•"/>
            </a:pPr>
            <a:r>
              <a:rPr i="1" lang="ru-RU" sz="3600">
                <a:solidFill>
                  <a:srgbClr val="FFFF00"/>
                </a:solidFill>
              </a:rPr>
              <a:t>І поклав я на серце своє (1:13), Я бачив усі справи (1:14), І я бачив під сонцем іще (3:16)</a:t>
            </a:r>
            <a:endParaRPr/>
          </a:p>
          <a:p>
            <a:pPr indent="-2286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Char char="•"/>
            </a:pPr>
            <a:r>
              <a:rPr i="1" lang="ru-RU" sz="3600">
                <a:solidFill>
                  <a:srgbClr val="FFFF00"/>
                </a:solidFill>
              </a:rPr>
              <a:t> …теж марнота й оце!... (2:23), це марнота та ловлення вітру... (6:9)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i="1" sz="36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Структура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80" name="Google Shape;180;p14"/>
          <p:cNvSpPr txBox="1"/>
          <p:nvPr>
            <p:ph idx="1" type="body"/>
          </p:nvPr>
        </p:nvSpPr>
        <p:spPr>
          <a:xfrm>
            <a:off x="628650" y="1425388"/>
            <a:ext cx="7886700" cy="54326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1:2 Рамка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1:4-11 Космологія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1:12-3:15 Антропологія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3:16-4:16 Соціальна критика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4:17-5:6 Релігійна критика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5:7-6:10 Соціальна критика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6:11-9:6 Ідеологічна критика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9:7-12:7 Етика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12:8 Рамка</a:t>
            </a:r>
            <a:endParaRPr sz="32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Богослов’я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87" name="Google Shape;187;p15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400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Бог на небесах  </a:t>
            </a:r>
            <a:endParaRPr sz="4000">
              <a:solidFill>
                <a:schemeClr val="lt1"/>
              </a:solidFill>
            </a:endParaRPr>
          </a:p>
          <a:p>
            <a:pPr indent="-254000" lvl="0" marL="1714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Він вседержитель </a:t>
            </a:r>
            <a:endParaRPr sz="4000">
              <a:solidFill>
                <a:schemeClr val="lt1"/>
              </a:solidFill>
            </a:endParaRPr>
          </a:p>
          <a:p>
            <a:pPr indent="-254000" lvl="0" marL="1714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Він суддя Праведний </a:t>
            </a:r>
            <a:endParaRPr sz="4000">
              <a:solidFill>
                <a:schemeClr val="lt1"/>
              </a:solidFill>
            </a:endParaRPr>
          </a:p>
          <a:p>
            <a:pPr indent="-254000" lvl="0" marL="1714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Він Святий  </a:t>
            </a:r>
            <a:endParaRPr sz="4000">
              <a:solidFill>
                <a:schemeClr val="lt1"/>
              </a:solidFill>
            </a:endParaRPr>
          </a:p>
          <a:p>
            <a:pPr indent="-254000" lvl="0" marL="1714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Милостивий  </a:t>
            </a:r>
            <a:endParaRPr sz="4000">
              <a:solidFill>
                <a:schemeClr val="lt1"/>
              </a:solidFill>
            </a:endParaRPr>
          </a:p>
          <a:p>
            <a:pPr indent="-254000" lvl="0" marL="1714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Його неможливо осягнути  </a:t>
            </a:r>
            <a:endParaRPr sz="4000">
              <a:solidFill>
                <a:schemeClr val="lt1"/>
              </a:solidFill>
            </a:endParaRPr>
          </a:p>
          <a:p>
            <a:pPr indent="-254000" lvl="0" marL="1714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Він забезпечує людей  </a:t>
            </a:r>
            <a:endParaRPr sz="40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94" name="Google Shape;194;p16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</a:pPr>
            <a:r>
              <a:rPr i="1" lang="ru-RU" sz="5400">
                <a:solidFill>
                  <a:schemeClr val="lt1"/>
                </a:solidFill>
              </a:rPr>
              <a:t>Підсумок усього почутого: Бога бійся, й чини Його заповіді, бо належить це кожній людині! (12:13)</a:t>
            </a:r>
            <a:endParaRPr i="1" sz="54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r>
              <a:t/>
            </a:r>
            <a:endParaRPr i="1" sz="5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00" name="Google Shape;200;p17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</a:pPr>
            <a:r>
              <a:rPr lang="ru-RU" sz="4400">
                <a:solidFill>
                  <a:schemeClr val="lt1"/>
                </a:solidFill>
              </a:rPr>
              <a:t>Отож, Еклезіаста називають дослідником марнотності життя людини, яка не практикує віру в Бога.</a:t>
            </a:r>
            <a:endParaRPr sz="4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>
            <p:ph type="ctrTitle"/>
          </p:nvPr>
        </p:nvSpPr>
        <p:spPr>
          <a:xfrm>
            <a:off x="561109" y="3694348"/>
            <a:ext cx="3041073" cy="123781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60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ЙОВА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97" name="Google Shape;97;p2"/>
          <p:cNvSpPr txBox="1"/>
          <p:nvPr>
            <p:ph idx="1" type="subTitle"/>
          </p:nvPr>
        </p:nvSpPr>
        <p:spPr>
          <a:xfrm>
            <a:off x="561108" y="5223022"/>
            <a:ext cx="8167255" cy="11500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i="1" lang="ru-RU" sz="3600">
                <a:solidFill>
                  <a:schemeClr val="lt1"/>
                </a:solidFill>
              </a:rPr>
              <a:t>2:10 ...Чи ж ми будем приймати від Бога добре, а злого не приймем?...</a:t>
            </a:r>
            <a:endParaRPr sz="3600">
              <a:solidFill>
                <a:schemeClr val="lt1"/>
              </a:solidFill>
            </a:endParaRPr>
          </a:p>
        </p:txBody>
      </p:sp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836" y="789709"/>
            <a:ext cx="5040145" cy="41424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 txBox="1"/>
          <p:nvPr>
            <p:ph type="title"/>
          </p:nvPr>
        </p:nvSpPr>
        <p:spPr>
          <a:xfrm>
            <a:off x="0" y="365126"/>
            <a:ext cx="91440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Література древнього близького сходу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05" name="Google Shape;105;p3"/>
          <p:cNvSpPr txBox="1"/>
          <p:nvPr>
            <p:ph idx="1" type="body"/>
          </p:nvPr>
        </p:nvSpPr>
        <p:spPr>
          <a:xfrm>
            <a:off x="0" y="1825624"/>
            <a:ext cx="9144000" cy="5032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40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“Людина і її бог” (2000-1700 рр)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solidFill>
                <a:schemeClr val="lt1"/>
              </a:solidFill>
            </a:endParaRPr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“Похвала Господа мудрості” (2000 р до Р.Х.)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solidFill>
                <a:schemeClr val="lt1"/>
              </a:solidFill>
            </a:endParaRPr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“Суперечки розчарованаго зі своєю душею” (2100-2000) </a:t>
            </a:r>
            <a:endParaRPr sz="40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"/>
          <p:cNvSpPr txBox="1"/>
          <p:nvPr>
            <p:ph idx="1" type="body"/>
          </p:nvPr>
        </p:nvSpPr>
        <p:spPr>
          <a:xfrm>
            <a:off x="263236" y="221673"/>
            <a:ext cx="8478982" cy="66363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Char char="•"/>
            </a:pPr>
            <a:r>
              <a:rPr i="1" lang="ru-RU" sz="3600">
                <a:solidFill>
                  <a:srgbClr val="FFFF00"/>
                </a:solidFill>
              </a:rPr>
              <a:t>29:15 </a:t>
            </a:r>
            <a:r>
              <a:rPr i="1" lang="ru-RU" sz="3600">
                <a:solidFill>
                  <a:schemeClr val="lt1"/>
                </a:solidFill>
              </a:rPr>
              <a:t>Очима</a:t>
            </a:r>
            <a:r>
              <a:rPr i="1" lang="ru-RU" sz="3600">
                <a:solidFill>
                  <a:srgbClr val="FFFF00"/>
                </a:solidFill>
              </a:rPr>
              <a:t> я був для сліпого, а кривому </a:t>
            </a:r>
            <a:r>
              <a:rPr i="1" lang="ru-RU" sz="3600">
                <a:solidFill>
                  <a:schemeClr val="lt1"/>
                </a:solidFill>
              </a:rPr>
              <a:t>ногами</a:t>
            </a:r>
            <a:r>
              <a:rPr i="1" lang="ru-RU" sz="3600">
                <a:solidFill>
                  <a:srgbClr val="FFFF00"/>
                </a:solidFill>
              </a:rPr>
              <a:t> я був…</a:t>
            </a:r>
            <a:endParaRPr i="1" sz="3600">
              <a:solidFill>
                <a:srgbClr val="FFFF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Char char="•"/>
            </a:pPr>
            <a:r>
              <a:rPr i="1" lang="ru-RU" sz="3600">
                <a:solidFill>
                  <a:srgbClr val="FFFF00"/>
                </a:solidFill>
              </a:rPr>
              <a:t>29:17 Й я торощив злочинцеві щелепи, і виривав із зубів його схоплене.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Char char="•"/>
            </a:pPr>
            <a:r>
              <a:rPr i="1" lang="ru-RU" sz="3600">
                <a:solidFill>
                  <a:srgbClr val="FFFF00"/>
                </a:solidFill>
              </a:rPr>
              <a:t>29:23 </a:t>
            </a:r>
            <a:r>
              <a:rPr i="1" lang="ru-RU" sz="3600">
                <a:solidFill>
                  <a:schemeClr val="lt1"/>
                </a:solidFill>
              </a:rPr>
              <a:t>І чекали мене, як дощу</a:t>
            </a:r>
            <a:r>
              <a:rPr i="1" lang="ru-RU" sz="3600">
                <a:solidFill>
                  <a:srgbClr val="FFFF00"/>
                </a:solidFill>
              </a:rPr>
              <a:t>, і уста свої відкривали, немов на весінній той дощик...</a:t>
            </a:r>
            <a:endParaRPr i="1" sz="3600">
              <a:solidFill>
                <a:srgbClr val="FFFF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Char char="•"/>
            </a:pPr>
            <a:r>
              <a:rPr i="1" lang="ru-RU" sz="3600">
                <a:solidFill>
                  <a:srgbClr val="FFFF00"/>
                </a:solidFill>
              </a:rPr>
              <a:t>29:24 </a:t>
            </a:r>
            <a:r>
              <a:rPr i="1" lang="ru-RU" sz="3600">
                <a:solidFill>
                  <a:schemeClr val="lt1"/>
                </a:solidFill>
              </a:rPr>
              <a:t>Коли я, бувало, сміявся до них, то не вірили</a:t>
            </a:r>
            <a:r>
              <a:rPr i="1" lang="ru-RU" sz="3600">
                <a:solidFill>
                  <a:srgbClr val="FFFF00"/>
                </a:solidFill>
              </a:rPr>
              <a:t>…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Char char="•"/>
            </a:pPr>
            <a:r>
              <a:rPr i="1" lang="ru-RU" sz="3600">
                <a:solidFill>
                  <a:srgbClr val="FFFF00"/>
                </a:solidFill>
              </a:rPr>
              <a:t>31:1 </a:t>
            </a:r>
            <a:r>
              <a:rPr i="1" lang="ru-RU" sz="3600">
                <a:solidFill>
                  <a:schemeClr val="lt1"/>
                </a:solidFill>
              </a:rPr>
              <a:t>Умову я склав був з очима своїми</a:t>
            </a:r>
            <a:r>
              <a:rPr i="1" lang="ru-RU" sz="3600">
                <a:solidFill>
                  <a:srgbClr val="FFFF00"/>
                </a:solidFill>
              </a:rPr>
              <a:t>, то як буду дивитись на дівчину?</a:t>
            </a:r>
            <a:endParaRPr sz="36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Автор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18" name="Google Shape;118;p5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40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Йов - “де мій батько” </a:t>
            </a:r>
            <a:endParaRPr/>
          </a:p>
          <a:p>
            <a:pPr indent="-2540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Згадки (Єзек.14:14,20; Як.5:11) </a:t>
            </a:r>
            <a:endParaRPr/>
          </a:p>
          <a:p>
            <a:pPr indent="-2540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Цитати  Рим.11:35; 1Кор.3:19 </a:t>
            </a:r>
            <a:endParaRPr/>
          </a:p>
          <a:p>
            <a:pPr indent="-2540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Мойсей? Соломон? </a:t>
            </a:r>
            <a:endParaRPr sz="40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Період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25" name="Google Shape;125;p6"/>
          <p:cNvSpPr txBox="1"/>
          <p:nvPr>
            <p:ph idx="1" type="body"/>
          </p:nvPr>
        </p:nvSpPr>
        <p:spPr>
          <a:xfrm>
            <a:off x="628650" y="1290918"/>
            <a:ext cx="7886700" cy="55670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40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Майно - худоба і слуги (1:3)</a:t>
            </a:r>
            <a:endParaRPr sz="4000">
              <a:solidFill>
                <a:schemeClr val="lt1"/>
              </a:solidFill>
            </a:endParaRPr>
          </a:p>
          <a:p>
            <a:pPr indent="-2540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Не було священиків (1:5) </a:t>
            </a:r>
            <a:endParaRPr/>
          </a:p>
          <a:p>
            <a:pPr indent="-2540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Набіги кочівників (1:15-17) </a:t>
            </a:r>
            <a:endParaRPr/>
          </a:p>
          <a:p>
            <a:pPr indent="-2540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Жив біля 200 років (42:16)</a:t>
            </a:r>
            <a:endParaRPr sz="4000">
              <a:solidFill>
                <a:schemeClr val="lt1"/>
              </a:solidFill>
            </a:endParaRPr>
          </a:p>
          <a:p>
            <a:pPr indent="-2540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Згадка в Єзекіїля (14:14,20)</a:t>
            </a:r>
            <a:endParaRPr sz="40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Структура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32" name="Google Shape;132;p7"/>
          <p:cNvSpPr txBox="1"/>
          <p:nvPr>
            <p:ph idx="1" type="body"/>
          </p:nvPr>
        </p:nvSpPr>
        <p:spPr>
          <a:xfrm>
            <a:off x="628650" y="1690689"/>
            <a:ext cx="7886700" cy="5032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AutoNum type="arabicPeriod"/>
            </a:pPr>
            <a:r>
              <a:rPr lang="ru-RU" sz="3600">
                <a:solidFill>
                  <a:schemeClr val="lt1"/>
                </a:solidFill>
              </a:rPr>
              <a:t>Пролог (1-2)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AutoNum type="arabicPeriod"/>
            </a:pPr>
            <a:r>
              <a:rPr lang="ru-RU" sz="3600">
                <a:solidFill>
                  <a:schemeClr val="lt1"/>
                </a:solidFill>
              </a:rPr>
              <a:t>Плач Йова (3) 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AutoNum type="arabicPeriod"/>
            </a:pPr>
            <a:r>
              <a:rPr lang="ru-RU" sz="3600">
                <a:solidFill>
                  <a:schemeClr val="lt1"/>
                </a:solidFill>
              </a:rPr>
              <a:t>Діалог між Йова з друзями (4-27)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AutoNum type="arabicPeriod"/>
            </a:pPr>
            <a:r>
              <a:rPr lang="ru-RU" sz="3600">
                <a:solidFill>
                  <a:schemeClr val="lt1"/>
                </a:solidFill>
              </a:rPr>
              <a:t>Поема премудрості (28)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AutoNum type="arabicPeriod"/>
            </a:pPr>
            <a:r>
              <a:rPr lang="ru-RU" sz="3600">
                <a:solidFill>
                  <a:schemeClr val="lt1"/>
                </a:solidFill>
              </a:rPr>
              <a:t>Нарікання Йова (29-31)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AutoNum type="arabicPeriod"/>
            </a:pPr>
            <a:r>
              <a:rPr lang="ru-RU" sz="3600">
                <a:solidFill>
                  <a:schemeClr val="lt1"/>
                </a:solidFill>
              </a:rPr>
              <a:t>Промова Елігу (32-37)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AutoNum type="arabicPeriod"/>
            </a:pPr>
            <a:r>
              <a:rPr lang="ru-RU" sz="3600">
                <a:solidFill>
                  <a:schemeClr val="lt1"/>
                </a:solidFill>
              </a:rPr>
              <a:t>Промова Бога (38–42:6)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AutoNum type="arabicPeriod"/>
            </a:pPr>
            <a:r>
              <a:rPr lang="ru-RU" sz="3600">
                <a:solidFill>
                  <a:schemeClr val="lt1"/>
                </a:solidFill>
              </a:rPr>
              <a:t>Епілог (42:7-17)</a:t>
            </a:r>
            <a:endParaRPr sz="36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Богослов’я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39" name="Google Shape;139;p8"/>
          <p:cNvSpPr txBox="1"/>
          <p:nvPr>
            <p:ph idx="1" type="body"/>
          </p:nvPr>
        </p:nvSpPr>
        <p:spPr>
          <a:xfrm>
            <a:off x="628650" y="1825625"/>
            <a:ext cx="8226592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40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Чому страждають праведні?</a:t>
            </a:r>
            <a:endParaRPr sz="40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4000"/>
              <a:buNone/>
            </a:pPr>
            <a:r>
              <a:rPr i="1" lang="ru-RU" sz="4000">
                <a:solidFill>
                  <a:srgbClr val="FFFF00"/>
                </a:solidFill>
              </a:rPr>
              <a:t>душа моя прагне задушення, смерти хочуть мої кості. </a:t>
            </a:r>
            <a:r>
              <a:rPr b="1" baseline="30000" i="1" lang="ru-RU" sz="4000">
                <a:solidFill>
                  <a:srgbClr val="FFFF00"/>
                </a:solidFill>
              </a:rPr>
              <a:t> </a:t>
            </a:r>
            <a:r>
              <a:rPr i="1" lang="ru-RU" sz="4000">
                <a:solidFill>
                  <a:srgbClr val="FFFF00"/>
                </a:solidFill>
              </a:rPr>
              <a:t>Я обридив життям...(7:15)</a:t>
            </a:r>
            <a:endParaRPr i="1" sz="4000">
              <a:solidFill>
                <a:srgbClr val="FFFF00"/>
              </a:solidFill>
            </a:endParaRPr>
          </a:p>
          <a:p>
            <a:pPr indent="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"/>
          <p:cNvSpPr txBox="1"/>
          <p:nvPr>
            <p:ph idx="1" type="body"/>
          </p:nvPr>
        </p:nvSpPr>
        <p:spPr>
          <a:xfrm>
            <a:off x="628650" y="529389"/>
            <a:ext cx="7886700" cy="56475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40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Як поводитись у випробуваннях? 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i="1" lang="ru-RU" sz="3600">
                <a:solidFill>
                  <a:srgbClr val="FFFF00"/>
                </a:solidFill>
              </a:rPr>
              <a:t>Ти говориш отак, як говорить яка з божевільних!... Чи ж ми будем приймати від Бога добре, а злого не приймем? При всьому тому Йов не згрішив своїми устами...(2:10)</a:t>
            </a:r>
            <a:endParaRPr i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2020-08-04T14:31:53Z</dcterms:created>
  <dc:creator>Вася</dc:creator>
</cp:coreProperties>
</file>