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7" r:id="rId2"/>
    <p:sldId id="308" r:id="rId3"/>
    <p:sldId id="303" r:id="rId4"/>
    <p:sldId id="258" r:id="rId5"/>
    <p:sldId id="306" r:id="rId6"/>
    <p:sldId id="311" r:id="rId7"/>
    <p:sldId id="305" r:id="rId8"/>
    <p:sldId id="317" r:id="rId9"/>
    <p:sldId id="316" r:id="rId10"/>
    <p:sldId id="318" r:id="rId11"/>
    <p:sldId id="319" r:id="rId12"/>
    <p:sldId id="329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5" autoAdjust="0"/>
    <p:restoredTop sz="94660"/>
  </p:normalViewPr>
  <p:slideViewPr>
    <p:cSldViewPr>
      <p:cViewPr varScale="1">
        <p:scale>
          <a:sx n="90" d="100"/>
          <a:sy n="90" d="100"/>
        </p:scale>
        <p:origin x="-1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11560" y="980728"/>
            <a:ext cx="795103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UNIDAD II</a:t>
            </a: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Siervo</a:t>
            </a:r>
          </a:p>
          <a:p>
            <a:pPr algn="ctr"/>
            <a:endParaRPr lang="es-MX" sz="40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Lecciones 1-3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rgbClr val="FFC000"/>
                </a:solidFill>
              </a:rPr>
              <a:t>En el ejemplo de Pedro…</a:t>
            </a:r>
            <a:endParaRPr lang="es-MX" sz="4400" dirty="0">
              <a:solidFill>
                <a:srgbClr val="FFC000"/>
              </a:solidFill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1763688" y="3645024"/>
            <a:ext cx="6984776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683568" y="3861048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Línea del Tiempo</a:t>
            </a:r>
            <a:endParaRPr lang="es-MX" sz="4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6012160" y="2204864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XXI</a:t>
            </a:r>
            <a:endParaRPr lang="es-MX" sz="4400" dirty="0"/>
          </a:p>
        </p:txBody>
      </p:sp>
      <p:sp>
        <p:nvSpPr>
          <p:cNvPr id="9" name="8 CuadroTexto"/>
          <p:cNvSpPr txBox="1"/>
          <p:nvPr/>
        </p:nvSpPr>
        <p:spPr>
          <a:xfrm rot="19039758">
            <a:off x="-382576" y="2147685"/>
            <a:ext cx="29523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Siglo I, necesitaba Revelación</a:t>
            </a:r>
            <a:endParaRPr lang="es-MX" sz="28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907704" y="3140968"/>
            <a:ext cx="5760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/>
              <a:t>II III IV V VI VII VIII IX X XI XII XIII XIV XV XVI XVII XVIII XIX XX  </a:t>
            </a:r>
          </a:p>
        </p:txBody>
      </p:sp>
      <p:sp>
        <p:nvSpPr>
          <p:cNvPr id="10" name="9 CuadroTexto"/>
          <p:cNvSpPr txBox="1"/>
          <p:nvPr/>
        </p:nvSpPr>
        <p:spPr>
          <a:xfrm rot="19039758">
            <a:off x="4146511" y="1077837"/>
            <a:ext cx="29523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Siglo II… necesita entendimiento</a:t>
            </a:r>
            <a:endParaRPr lang="es-MX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39552" y="548680"/>
            <a:ext cx="5040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 smtClean="0">
                <a:latin typeface="Blackadder ITC" pitchFamily="82" charset="0"/>
              </a:rPr>
              <a:t>Judío / Gentil</a:t>
            </a:r>
            <a:endParaRPr lang="es-MX" sz="6000" dirty="0">
              <a:latin typeface="Blackadder ITC" pitchFamily="82" charset="0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1403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79712" y="2132856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2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29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308304" y="1196752"/>
            <a:ext cx="1058838" cy="1058838"/>
          </a:xfrm>
          <a:prstGeom prst="rect">
            <a:avLst/>
          </a:prstGeom>
          <a:noFill/>
        </p:spPr>
      </p:pic>
      <p:pic>
        <p:nvPicPr>
          <p:cNvPr id="3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3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716016" y="3140968"/>
            <a:ext cx="1058838" cy="1058838"/>
          </a:xfrm>
          <a:prstGeom prst="rect">
            <a:avLst/>
          </a:prstGeom>
          <a:noFill/>
        </p:spPr>
      </p:pic>
      <p:pic>
        <p:nvPicPr>
          <p:cNvPr id="32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3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380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3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3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419872" y="2132856"/>
            <a:ext cx="1058838" cy="1058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07704" y="2204864"/>
            <a:ext cx="560281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dirty="0" smtClean="0"/>
              <a:t>Tarea:</a:t>
            </a:r>
          </a:p>
          <a:p>
            <a:endParaRPr lang="es-MX" sz="4400" dirty="0" smtClean="0"/>
          </a:p>
          <a:p>
            <a:r>
              <a:rPr lang="es-MX" sz="4400" dirty="0" smtClean="0"/>
              <a:t>Leer  Hechos 9 y 10</a:t>
            </a:r>
            <a:endParaRPr lang="es-MX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188640"/>
            <a:ext cx="8424936" cy="510909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endParaRPr lang="es-MX" b="1" dirty="0" smtClean="0"/>
          </a:p>
          <a:p>
            <a:pPr lvl="3"/>
            <a:r>
              <a:rPr lang="es-MX" sz="4400" b="1" dirty="0" smtClean="0"/>
              <a:t>Siervo</a:t>
            </a:r>
          </a:p>
          <a:p>
            <a:pPr lvl="3"/>
            <a:endParaRPr lang="es-MX" sz="4400" b="1" dirty="0" smtClean="0"/>
          </a:p>
          <a:p>
            <a:pPr lvl="3"/>
            <a:r>
              <a:rPr lang="es-MX" sz="4400" b="1" dirty="0" smtClean="0"/>
              <a:t>Lección 1. Nacimiento</a:t>
            </a:r>
          </a:p>
          <a:p>
            <a:pPr lvl="3"/>
            <a:r>
              <a:rPr lang="es-MX" sz="4400" b="1" dirty="0" smtClean="0"/>
              <a:t>Lección 2. Crecimiento</a:t>
            </a:r>
          </a:p>
          <a:p>
            <a:pPr lvl="3"/>
            <a:r>
              <a:rPr lang="es-MX" sz="4400" b="1" dirty="0" smtClean="0"/>
              <a:t>Lección 3. Madurez</a:t>
            </a:r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inta hacia arriba"/>
          <p:cNvSpPr/>
          <p:nvPr/>
        </p:nvSpPr>
        <p:spPr>
          <a:xfrm>
            <a:off x="539552" y="1700808"/>
            <a:ext cx="8244408" cy="2592288"/>
          </a:xfrm>
          <a:prstGeom prst="ribbon2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332656"/>
            <a:ext cx="8892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SIERVO</a:t>
            </a:r>
          </a:p>
          <a:p>
            <a:endParaRPr lang="es-MX" sz="4400" dirty="0" smtClean="0"/>
          </a:p>
          <a:p>
            <a:endParaRPr lang="es-MX" sz="4400" dirty="0" smtClean="0"/>
          </a:p>
          <a:p>
            <a:pPr algn="ctr"/>
            <a:r>
              <a:rPr lang="es-MX" sz="6000" b="1" dirty="0" smtClean="0"/>
              <a:t>¿Quién es?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inta hacia arriba"/>
          <p:cNvSpPr/>
          <p:nvPr/>
        </p:nvSpPr>
        <p:spPr>
          <a:xfrm>
            <a:off x="539552" y="1700808"/>
            <a:ext cx="8244408" cy="2592288"/>
          </a:xfrm>
          <a:prstGeom prst="ribbon2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332656"/>
            <a:ext cx="8892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SIERVO</a:t>
            </a:r>
          </a:p>
          <a:p>
            <a:endParaRPr lang="es-MX" sz="4400" dirty="0" smtClean="0"/>
          </a:p>
          <a:p>
            <a:endParaRPr lang="es-MX" sz="4400" dirty="0" smtClean="0"/>
          </a:p>
          <a:p>
            <a:pPr algn="ctr"/>
            <a:r>
              <a:rPr lang="es-MX" sz="6000" b="1" dirty="0" smtClean="0"/>
              <a:t>¿Quién es?</a:t>
            </a:r>
          </a:p>
        </p:txBody>
      </p:sp>
      <p:sp>
        <p:nvSpPr>
          <p:cNvPr id="21" name="20 Llamada de nube"/>
          <p:cNvSpPr/>
          <p:nvPr/>
        </p:nvSpPr>
        <p:spPr>
          <a:xfrm>
            <a:off x="323528" y="3501008"/>
            <a:ext cx="3816424" cy="194421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/>
              <a:t>Discípulo</a:t>
            </a:r>
            <a:endParaRPr lang="es-MX" sz="3200" b="1" dirty="0"/>
          </a:p>
        </p:txBody>
      </p:sp>
      <p:sp>
        <p:nvSpPr>
          <p:cNvPr id="22" name="21 Llamada de nube"/>
          <p:cNvSpPr/>
          <p:nvPr/>
        </p:nvSpPr>
        <p:spPr>
          <a:xfrm>
            <a:off x="7020272" y="3861048"/>
            <a:ext cx="1800200" cy="108012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Llamada de nube"/>
          <p:cNvSpPr/>
          <p:nvPr/>
        </p:nvSpPr>
        <p:spPr>
          <a:xfrm>
            <a:off x="2843808" y="0"/>
            <a:ext cx="4032448" cy="1944216"/>
          </a:xfrm>
          <a:prstGeom prst="cloudCallout">
            <a:avLst/>
          </a:prstGeom>
          <a:solidFill>
            <a:schemeClr val="accent2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/>
              <a:t>Colaborador</a:t>
            </a:r>
            <a:endParaRPr lang="es-MX" sz="3200" b="1" dirty="0"/>
          </a:p>
        </p:txBody>
      </p:sp>
      <p:sp>
        <p:nvSpPr>
          <p:cNvPr id="10" name="9 Llamada de nube"/>
          <p:cNvSpPr/>
          <p:nvPr/>
        </p:nvSpPr>
        <p:spPr>
          <a:xfrm>
            <a:off x="5111552" y="3573016"/>
            <a:ext cx="4032448" cy="1944216"/>
          </a:xfrm>
          <a:prstGeom prst="cloudCallout">
            <a:avLst/>
          </a:prstGeom>
          <a:solidFill>
            <a:schemeClr val="accent4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/>
              <a:t>Trabajador</a:t>
            </a:r>
            <a:endParaRPr lang="es-MX" sz="32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67544" y="548680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4000" b="1" u="sng" dirty="0" smtClean="0"/>
              <a:t>Discípulo</a:t>
            </a:r>
          </a:p>
          <a:p>
            <a:pPr algn="r"/>
            <a:r>
              <a:rPr lang="es-MX" sz="4000" b="1" dirty="0" smtClean="0"/>
              <a:t>Sigue las instrucciones </a:t>
            </a:r>
          </a:p>
          <a:p>
            <a:pPr algn="r"/>
            <a:r>
              <a:rPr lang="es-MX" sz="4000" b="1" dirty="0" smtClean="0"/>
              <a:t>de un maestro.</a:t>
            </a:r>
          </a:p>
        </p:txBody>
      </p:sp>
      <p:sp>
        <p:nvSpPr>
          <p:cNvPr id="62466" name="AutoShape 2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468" name="AutoShape 4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470" name="AutoShape 6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395536" y="2996952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b="1" u="sng" dirty="0" smtClean="0">
                <a:solidFill>
                  <a:schemeClr val="accent1"/>
                </a:solidFill>
                <a:latin typeface="Arial Black" pitchFamily="34" charset="0"/>
              </a:rPr>
              <a:t>Discípulo de Cristo</a:t>
            </a:r>
          </a:p>
          <a:p>
            <a:r>
              <a:rPr lang="es-MX" sz="3600" b="1" dirty="0" smtClean="0">
                <a:solidFill>
                  <a:schemeClr val="accent1"/>
                </a:solidFill>
                <a:latin typeface="Arial Black" pitchFamily="34" charset="0"/>
              </a:rPr>
              <a:t>Sigue las instrucciones y las enseñanzas que Jesús enseñó en su ministerio.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s-MX" sz="7200" dirty="0" smtClean="0"/>
              <a:t>Lección 1. Nacimiento</a:t>
            </a:r>
            <a:endParaRPr lang="es-MX" sz="7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332656"/>
            <a:ext cx="849694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Pedro…</a:t>
            </a:r>
          </a:p>
          <a:p>
            <a:pPr lvl="1"/>
            <a:endParaRPr lang="es-MX" sz="1600" b="1" dirty="0" smtClean="0"/>
          </a:p>
          <a:p>
            <a:pPr lvl="1"/>
            <a:r>
              <a:rPr lang="es-MX" sz="4400" b="1" dirty="0" smtClean="0"/>
              <a:t>Llamado a seguir a Jesús</a:t>
            </a:r>
          </a:p>
          <a:p>
            <a:pPr lvl="1"/>
            <a:r>
              <a:rPr lang="es-MX" sz="4400" b="1" dirty="0" smtClean="0"/>
              <a:t>	</a:t>
            </a:r>
            <a:r>
              <a:rPr lang="es-MX" sz="4400" b="1" i="1" dirty="0" smtClean="0"/>
              <a:t>Mateo 4:18</a:t>
            </a:r>
          </a:p>
          <a:p>
            <a:pPr lvl="1"/>
            <a:endParaRPr lang="es-MX" sz="2400" b="1" dirty="0" smtClean="0"/>
          </a:p>
          <a:p>
            <a:pPr lvl="1"/>
            <a:r>
              <a:rPr lang="es-MX" sz="4400" b="1" dirty="0" smtClean="0">
                <a:solidFill>
                  <a:srgbClr val="FFC000"/>
                </a:solidFill>
              </a:rPr>
              <a:t>NACIMEINTO</a:t>
            </a:r>
            <a:r>
              <a:rPr lang="es-MX" sz="4400" b="1" dirty="0" smtClean="0"/>
              <a:t>:</a:t>
            </a:r>
          </a:p>
          <a:p>
            <a:pPr lvl="1"/>
            <a:r>
              <a:rPr lang="es-MX" sz="4400" b="1" dirty="0" smtClean="0"/>
              <a:t>Llamado a amar y servir a Jesús</a:t>
            </a:r>
          </a:p>
          <a:p>
            <a:r>
              <a:rPr lang="es-MX" sz="4400" b="1" i="1" dirty="0" smtClean="0"/>
              <a:t>		Juan 21:15-19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80648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…Apacienta mis ovejas</a:t>
            </a:r>
            <a:endParaRPr lang="es-MX" sz="4400" dirty="0"/>
          </a:p>
        </p:txBody>
      </p:sp>
      <p:cxnSp>
        <p:nvCxnSpPr>
          <p:cNvPr id="12" name="11 Conector recto"/>
          <p:cNvCxnSpPr>
            <a:endCxn id="23" idx="3"/>
          </p:cNvCxnSpPr>
          <p:nvPr/>
        </p:nvCxnSpPr>
        <p:spPr>
          <a:xfrm flipH="1">
            <a:off x="1301813" y="2132856"/>
            <a:ext cx="29827" cy="1099401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259632" y="3212976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443878" y="2540223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403648" y="3429000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solidFill>
                  <a:srgbClr val="FFC000"/>
                </a:solidFill>
              </a:rPr>
              <a:t>Entendimiento. </a:t>
            </a:r>
          </a:p>
          <a:p>
            <a:r>
              <a:rPr lang="es-MX" sz="2800" b="1" i="1" dirty="0" smtClean="0">
                <a:solidFill>
                  <a:srgbClr val="FFC000"/>
                </a:solidFill>
              </a:rPr>
              <a:t>Pedro como apóstol contribuyó al entendimiento compartiendo el significado de la vida y obra de Jesucristo.</a:t>
            </a:r>
            <a:endParaRPr lang="es-MX" sz="2800" i="1" dirty="0">
              <a:solidFill>
                <a:srgbClr val="FFC000"/>
              </a:solidFill>
            </a:endParaRPr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1403648" y="1556792"/>
            <a:ext cx="2808312" cy="1584176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Elipse"/>
          <p:cNvSpPr/>
          <p:nvPr/>
        </p:nvSpPr>
        <p:spPr>
          <a:xfrm>
            <a:off x="1259632" y="2924944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67544" y="404664"/>
            <a:ext cx="80648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…Apacienta mis ovejas</a:t>
            </a:r>
            <a:endParaRPr lang="es-MX" sz="4400" dirty="0"/>
          </a:p>
        </p:txBody>
      </p:sp>
      <p:cxnSp>
        <p:nvCxnSpPr>
          <p:cNvPr id="12" name="11 Conector recto"/>
          <p:cNvCxnSpPr>
            <a:endCxn id="23" idx="3"/>
          </p:cNvCxnSpPr>
          <p:nvPr/>
        </p:nvCxnSpPr>
        <p:spPr>
          <a:xfrm flipH="1">
            <a:off x="5118237" y="2204864"/>
            <a:ext cx="29827" cy="1099401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endCxn id="23" idx="2"/>
          </p:cNvCxnSpPr>
          <p:nvPr/>
        </p:nvCxnSpPr>
        <p:spPr>
          <a:xfrm flipH="1" flipV="1">
            <a:off x="5076056" y="3176972"/>
            <a:ext cx="2952328" cy="36004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3528" y="1844824"/>
            <a:ext cx="47525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rgbClr val="FFC000"/>
                </a:solidFill>
              </a:rPr>
              <a:t>Número. Pedro como apóstol contribuyó al crecimiento numérico de la Iglesia.</a:t>
            </a:r>
            <a:endParaRPr lang="es-MX" sz="3200" dirty="0">
              <a:solidFill>
                <a:srgbClr val="FFC000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403648" y="4293096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Entendimiento. </a:t>
            </a:r>
          </a:p>
          <a:p>
            <a:r>
              <a:rPr lang="es-MX" sz="2400" i="1" dirty="0" smtClean="0"/>
              <a:t>Pedro como apóstol contribuyó al entendimiento compartiendo el significado de la vida y obra de Jesucristo.</a:t>
            </a:r>
            <a:endParaRPr lang="es-MX" sz="2400" i="1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5220072" y="1412776"/>
            <a:ext cx="2520280" cy="1800200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Elipse"/>
          <p:cNvSpPr/>
          <p:nvPr/>
        </p:nvSpPr>
        <p:spPr>
          <a:xfrm>
            <a:off x="5076056" y="2996952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382</TotalTime>
  <Words>330</Words>
  <Application>Microsoft Macintosh PowerPoint</Application>
  <PresentationFormat>On-screen Show (4:3)</PresentationFormat>
  <Paragraphs>86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Lección 1. Nacimiento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71</cp:revision>
  <dcterms:created xsi:type="dcterms:W3CDTF">2017-07-09T16:48:22Z</dcterms:created>
  <dcterms:modified xsi:type="dcterms:W3CDTF">2017-08-11T20:09:22Z</dcterms:modified>
</cp:coreProperties>
</file>