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sldIdLst>
    <p:sldId id="443" r:id="rId2"/>
    <p:sldId id="446" r:id="rId3"/>
    <p:sldId id="447" r:id="rId4"/>
    <p:sldId id="448" r:id="rId5"/>
    <p:sldId id="449" r:id="rId6"/>
    <p:sldId id="452" r:id="rId7"/>
    <p:sldId id="358" r:id="rId8"/>
    <p:sldId id="450" r:id="rId9"/>
    <p:sldId id="451" r:id="rId10"/>
    <p:sldId id="454" r:id="rId11"/>
    <p:sldId id="455" r:id="rId12"/>
    <p:sldId id="456" r:id="rId13"/>
    <p:sldId id="453" r:id="rId1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00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56" autoAdjust="0"/>
    <p:restoredTop sz="94660"/>
  </p:normalViewPr>
  <p:slideViewPr>
    <p:cSldViewPr>
      <p:cViewPr varScale="1">
        <p:scale>
          <a:sx n="90" d="100"/>
          <a:sy n="90" d="100"/>
        </p:scale>
        <p:origin x="-13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google.com/url?sa=i&amp;rct=j&amp;q=&amp;esrc=s&amp;source=images&amp;cd=&amp;cad=rja&amp;uact=8&amp;ved=0ahUKEwiz0J271_zUAhUBGj4KHTL9ByAQjRwIBw&amp;url=http://clipart-library.com/hello-kitty-wall-stencils.html&amp;psig=AFQjCNEIkUT3hOTfXaAqpCdmqsfRp25aUg&amp;ust=1499706252896291" TargetMode="External"/><Relationship Id="rId3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8" name="7 CuadroTexto"/>
          <p:cNvSpPr txBox="1"/>
          <p:nvPr/>
        </p:nvSpPr>
        <p:spPr>
          <a:xfrm>
            <a:off x="755576" y="1700808"/>
            <a:ext cx="7560840" cy="2800767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endParaRPr lang="es-MX" sz="4400" b="1" dirty="0" smtClean="0"/>
          </a:p>
          <a:p>
            <a:pPr lvl="1" algn="r"/>
            <a:r>
              <a:rPr lang="es-MX" sz="4400" b="1" dirty="0" smtClean="0"/>
              <a:t>Lección 2. </a:t>
            </a:r>
          </a:p>
          <a:p>
            <a:pPr algn="r"/>
            <a:r>
              <a:rPr lang="es-MX" sz="4400" b="1" dirty="0" smtClean="0"/>
              <a:t>Corrección o Mandamiento</a:t>
            </a:r>
          </a:p>
          <a:p>
            <a:pPr marL="742950" indent="-742950"/>
            <a:endParaRPr lang="es-MX" sz="4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899592" y="548680"/>
            <a:ext cx="7200800" cy="4770537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endParaRPr lang="es-MX" sz="3600" b="1" dirty="0" smtClean="0">
              <a:latin typeface="Arial Black" pitchFamily="34" charset="0"/>
            </a:endParaRPr>
          </a:p>
          <a:p>
            <a:pPr lvl="1" algn="ctr"/>
            <a:r>
              <a:rPr lang="es-MX" sz="3200" b="1" dirty="0" smtClean="0">
                <a:latin typeface="Arial Black" pitchFamily="34" charset="0"/>
              </a:rPr>
              <a:t>Corrección y Mandamiento</a:t>
            </a:r>
          </a:p>
          <a:p>
            <a:pPr lvl="1" algn="ctr"/>
            <a:r>
              <a:rPr lang="es-MX" sz="3200" b="1" dirty="0" smtClean="0">
                <a:latin typeface="Arial Black" pitchFamily="34" charset="0"/>
              </a:rPr>
              <a:t>Indicativo e Imperativo</a:t>
            </a:r>
          </a:p>
          <a:p>
            <a:pPr lvl="1" algn="ctr"/>
            <a:endParaRPr lang="es-MX" sz="3200" b="1" dirty="0" smtClean="0">
              <a:latin typeface="Arial Black" pitchFamily="34" charset="0"/>
            </a:endParaRPr>
          </a:p>
          <a:p>
            <a:pPr lvl="1" algn="ctr"/>
            <a:endParaRPr lang="es-MX" sz="3200" b="1" dirty="0" smtClean="0">
              <a:latin typeface="Arial Black" pitchFamily="34" charset="0"/>
            </a:endParaRPr>
          </a:p>
          <a:p>
            <a:pPr lvl="1" algn="ctr"/>
            <a:endParaRPr lang="es-MX" sz="3200" b="1" dirty="0" smtClean="0">
              <a:latin typeface="Arial Black" pitchFamily="34" charset="0"/>
            </a:endParaRPr>
          </a:p>
          <a:p>
            <a:pPr lvl="1" algn="ctr"/>
            <a:r>
              <a:rPr lang="es-MX" sz="3200" b="1" dirty="0" smtClean="0">
                <a:latin typeface="Arial Black" pitchFamily="34" charset="0"/>
              </a:rPr>
              <a:t>Solamente en este </a:t>
            </a:r>
            <a:r>
              <a:rPr lang="es-MX" sz="4400" b="1" dirty="0" smtClean="0">
                <a:solidFill>
                  <a:schemeClr val="bg1"/>
                </a:solidFill>
                <a:latin typeface="Arial Black" pitchFamily="34" charset="0"/>
              </a:rPr>
              <a:t>orden </a:t>
            </a:r>
            <a:r>
              <a:rPr lang="es-MX" sz="3200" b="1" dirty="0" smtClean="0">
                <a:latin typeface="Arial Black" pitchFamily="34" charset="0"/>
              </a:rPr>
              <a:t>se adorna la doctrina de Dios nuestro Salvador (Tito 2:10)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5436096" y="6023029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Flecha curvada hacia arriba"/>
          <p:cNvSpPr/>
          <p:nvPr/>
        </p:nvSpPr>
        <p:spPr>
          <a:xfrm>
            <a:off x="2555776" y="2204864"/>
            <a:ext cx="3960440" cy="108012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971600" y="548680"/>
            <a:ext cx="7200800" cy="3600986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endParaRPr lang="es-MX" sz="3600" b="1" dirty="0" smtClean="0">
              <a:latin typeface="Arial Black" pitchFamily="34" charset="0"/>
            </a:endParaRPr>
          </a:p>
          <a:p>
            <a:pPr lvl="1" algn="ctr"/>
            <a:r>
              <a:rPr lang="es-MX" sz="3200" b="1" dirty="0" smtClean="0">
                <a:latin typeface="Arial Black" pitchFamily="34" charset="0"/>
              </a:rPr>
              <a:t>Asegurar que se obedece el Primer y Grande Mandamiento</a:t>
            </a:r>
          </a:p>
          <a:p>
            <a:pPr lvl="1" algn="ctr"/>
            <a:r>
              <a:rPr lang="es-MX" sz="3200" b="1" dirty="0" smtClean="0">
                <a:solidFill>
                  <a:schemeClr val="bg1"/>
                </a:solidFill>
                <a:latin typeface="Arial Black" pitchFamily="34" charset="0"/>
              </a:rPr>
              <a:t>así</a:t>
            </a:r>
          </a:p>
          <a:p>
            <a:pPr lvl="1" algn="ctr"/>
            <a:r>
              <a:rPr lang="es-MX" sz="3200" b="1" dirty="0" smtClean="0">
                <a:latin typeface="Arial Black" pitchFamily="34" charset="0"/>
              </a:rPr>
              <a:t>Como el Segundo</a:t>
            </a:r>
          </a:p>
          <a:p>
            <a:pPr lvl="1" algn="ctr"/>
            <a:endParaRPr lang="es-MX" sz="3200" b="1" dirty="0" smtClean="0">
              <a:latin typeface="Arial Black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5436096" y="6023029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Flecha curvada hacia arriba"/>
          <p:cNvSpPr/>
          <p:nvPr/>
        </p:nvSpPr>
        <p:spPr>
          <a:xfrm>
            <a:off x="2699792" y="4437112"/>
            <a:ext cx="3960440" cy="108012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-531440"/>
            <a:ext cx="4322339" cy="6093296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5436096" y="6023029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6" name="5 CuadroTexto"/>
          <p:cNvSpPr txBox="1"/>
          <p:nvPr/>
        </p:nvSpPr>
        <p:spPr>
          <a:xfrm>
            <a:off x="3347864" y="2276872"/>
            <a:ext cx="532859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 smtClean="0">
                <a:solidFill>
                  <a:srgbClr val="CC3300"/>
                </a:solidFill>
              </a:rPr>
              <a:t>Regenerados y Renovados </a:t>
            </a:r>
          </a:p>
          <a:p>
            <a:pPr algn="ctr"/>
            <a:r>
              <a:rPr lang="es-MX" sz="2800" dirty="0" smtClean="0">
                <a:solidFill>
                  <a:srgbClr val="CC3300"/>
                </a:solidFill>
              </a:rPr>
              <a:t>por el Espíritu Santo para obedecer el mandamiento…</a:t>
            </a:r>
          </a:p>
          <a:p>
            <a:pPr algn="ctr"/>
            <a:r>
              <a:rPr lang="es-MX" sz="2800" dirty="0" smtClean="0">
                <a:solidFill>
                  <a:srgbClr val="CC3300"/>
                </a:solidFill>
              </a:rPr>
              <a:t>Para las buenas obras… </a:t>
            </a:r>
            <a:endParaRPr lang="es-MX" sz="2800" i="1" dirty="0">
              <a:solidFill>
                <a:srgbClr val="CC33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323528" y="476672"/>
            <a:ext cx="8496944" cy="482453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1 Rectángulo"/>
          <p:cNvSpPr/>
          <p:nvPr/>
        </p:nvSpPr>
        <p:spPr>
          <a:xfrm>
            <a:off x="467544" y="620688"/>
            <a:ext cx="813690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6000" dirty="0" smtClean="0">
                <a:solidFill>
                  <a:schemeClr val="bg1"/>
                </a:solidFill>
                <a:latin typeface="Arial Black" pitchFamily="34" charset="0"/>
              </a:rPr>
              <a:t>Tarea:</a:t>
            </a:r>
            <a:endParaRPr lang="es-MX" sz="6000" dirty="0" smtClean="0">
              <a:latin typeface="Arial Black" pitchFamily="34" charset="0"/>
            </a:endParaRPr>
          </a:p>
          <a:p>
            <a:r>
              <a:rPr lang="es-MX" sz="4800" dirty="0" smtClean="0">
                <a:latin typeface="Arial Black" pitchFamily="34" charset="0"/>
              </a:rPr>
              <a:t>¿Cuál es la importancia de ser Regenerados y Renovados por el Espíritu para obedecer y hacer buenas obras?</a:t>
            </a:r>
            <a:endParaRPr lang="es-MX" sz="48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971600" y="404664"/>
            <a:ext cx="7200800" cy="5078313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endParaRPr lang="es-MX" sz="3600" b="1" dirty="0" smtClean="0">
              <a:latin typeface="Arial Black" pitchFamily="34" charset="0"/>
            </a:endParaRPr>
          </a:p>
          <a:p>
            <a:pPr lvl="1" algn="ctr"/>
            <a:r>
              <a:rPr lang="es-MX" sz="3600" b="1" u="sng" dirty="0" smtClean="0">
                <a:latin typeface="Arial Black" pitchFamily="34" charset="0"/>
              </a:rPr>
              <a:t>Sabemos </a:t>
            </a:r>
            <a:r>
              <a:rPr lang="es-MX" sz="3600" b="1" dirty="0" smtClean="0">
                <a:latin typeface="Arial Black" pitchFamily="34" charset="0"/>
              </a:rPr>
              <a:t>la Sana Doctrina de lo que Dios hizo</a:t>
            </a:r>
          </a:p>
          <a:p>
            <a:pPr lvl="1" algn="ctr"/>
            <a:r>
              <a:rPr lang="es-MX" sz="3600" b="1" u="sng" dirty="0" smtClean="0">
                <a:latin typeface="Arial Black" pitchFamily="34" charset="0"/>
              </a:rPr>
              <a:t>Somos </a:t>
            </a:r>
            <a:r>
              <a:rPr lang="es-MX" sz="3600" b="1" dirty="0" smtClean="0">
                <a:latin typeface="Arial Black" pitchFamily="34" charset="0"/>
              </a:rPr>
              <a:t>Hechos por lo que Dios hizo</a:t>
            </a:r>
          </a:p>
          <a:p>
            <a:pPr lvl="1" algn="ctr"/>
            <a:r>
              <a:rPr lang="es-MX" sz="3600" b="1" u="sng" dirty="0" smtClean="0">
                <a:latin typeface="Arial Black" pitchFamily="34" charset="0"/>
              </a:rPr>
              <a:t>Hacemos</a:t>
            </a:r>
            <a:r>
              <a:rPr lang="es-MX" sz="3600" b="1" dirty="0" smtClean="0">
                <a:latin typeface="Arial Black" pitchFamily="34" charset="0"/>
              </a:rPr>
              <a:t> lo que Dios nos manda - con sus mandamientos.</a:t>
            </a:r>
            <a:endParaRPr lang="es-MX" sz="4400" dirty="0"/>
          </a:p>
        </p:txBody>
      </p:sp>
      <p:sp>
        <p:nvSpPr>
          <p:cNvPr id="7" name="6 CuadroTexto"/>
          <p:cNvSpPr txBox="1"/>
          <p:nvPr/>
        </p:nvSpPr>
        <p:spPr>
          <a:xfrm>
            <a:off x="5436096" y="6023029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971600" y="404664"/>
            <a:ext cx="7200800" cy="5078313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endParaRPr lang="es-MX" sz="3600" b="1" dirty="0" smtClean="0">
              <a:latin typeface="Arial Black" pitchFamily="34" charset="0"/>
            </a:endParaRPr>
          </a:p>
          <a:p>
            <a:pPr lvl="1" algn="ctr"/>
            <a:r>
              <a:rPr lang="es-MX" sz="3600" b="1" u="sng" dirty="0" smtClean="0">
                <a:latin typeface="Arial Black" pitchFamily="34" charset="0"/>
              </a:rPr>
              <a:t>Sabemos </a:t>
            </a:r>
            <a:r>
              <a:rPr lang="es-MX" sz="3600" b="1" dirty="0" smtClean="0">
                <a:latin typeface="Arial Black" pitchFamily="34" charset="0"/>
              </a:rPr>
              <a:t>la Sana Doctrina de lo que Dios hizo</a:t>
            </a:r>
          </a:p>
          <a:p>
            <a:pPr lvl="1" algn="ctr"/>
            <a:r>
              <a:rPr lang="es-MX" sz="3600" b="1" u="sng" dirty="0" smtClean="0">
                <a:latin typeface="Arial Black" pitchFamily="34" charset="0"/>
              </a:rPr>
              <a:t>Somos </a:t>
            </a:r>
            <a:r>
              <a:rPr lang="es-MX" sz="3600" b="1" dirty="0" smtClean="0">
                <a:latin typeface="Arial Black" pitchFamily="34" charset="0"/>
              </a:rPr>
              <a:t>Hechos por lo que Dios hizo</a:t>
            </a:r>
          </a:p>
          <a:p>
            <a:pPr lvl="1" algn="ctr"/>
            <a:r>
              <a:rPr lang="es-MX" sz="3600" b="1" u="sng" dirty="0" smtClean="0">
                <a:latin typeface="Arial Black" pitchFamily="34" charset="0"/>
              </a:rPr>
              <a:t>Hacemos</a:t>
            </a:r>
            <a:r>
              <a:rPr lang="es-MX" sz="3600" b="1" dirty="0" smtClean="0">
                <a:latin typeface="Arial Black" pitchFamily="34" charset="0"/>
              </a:rPr>
              <a:t> lo que Dios nos manda - con sus mandamientos.</a:t>
            </a:r>
            <a:endParaRPr lang="es-MX" sz="4400" dirty="0"/>
          </a:p>
        </p:txBody>
      </p:sp>
      <p:sp>
        <p:nvSpPr>
          <p:cNvPr id="7" name="6 CuadroTexto"/>
          <p:cNvSpPr txBox="1"/>
          <p:nvPr/>
        </p:nvSpPr>
        <p:spPr>
          <a:xfrm>
            <a:off x="5436096" y="6023029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 rot="19683020">
            <a:off x="2782973" y="1429807"/>
            <a:ext cx="4656700" cy="830997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800" dirty="0" smtClean="0">
                <a:latin typeface="Arial Black" pitchFamily="34" charset="0"/>
              </a:rPr>
              <a:t>INDICATIVO</a:t>
            </a:r>
            <a:endParaRPr lang="es-MX" sz="4800" dirty="0">
              <a:latin typeface="Arial Black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 rot="19683020">
            <a:off x="2494941" y="4454144"/>
            <a:ext cx="4656700" cy="830997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800" dirty="0" smtClean="0">
                <a:latin typeface="Arial Black" pitchFamily="34" charset="0"/>
              </a:rPr>
              <a:t>IMPERATIVO</a:t>
            </a:r>
            <a:endParaRPr lang="es-MX" sz="48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971600" y="404664"/>
            <a:ext cx="7200800" cy="538609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endParaRPr lang="es-MX" sz="3600" b="1" dirty="0" smtClean="0">
              <a:latin typeface="Arial Black" pitchFamily="34" charset="0"/>
            </a:endParaRPr>
          </a:p>
          <a:p>
            <a:pPr lvl="1" algn="ctr"/>
            <a:r>
              <a:rPr lang="es-MX" sz="3200" b="1" u="sng" dirty="0" smtClean="0">
                <a:latin typeface="Arial Black" pitchFamily="34" charset="0"/>
              </a:rPr>
              <a:t>Sabemos </a:t>
            </a:r>
            <a:r>
              <a:rPr lang="es-MX" sz="3200" b="1" dirty="0" smtClean="0">
                <a:latin typeface="Arial Black" pitchFamily="34" charset="0"/>
              </a:rPr>
              <a:t>la Sana Doctrina de lo que Dios hizo</a:t>
            </a:r>
          </a:p>
          <a:p>
            <a:pPr lvl="1" algn="ctr"/>
            <a:r>
              <a:rPr lang="es-MX" sz="3200" b="1" u="sng" dirty="0" smtClean="0">
                <a:latin typeface="Arial Black" pitchFamily="34" charset="0"/>
              </a:rPr>
              <a:t>Somos </a:t>
            </a:r>
            <a:r>
              <a:rPr lang="es-MX" sz="3200" b="1" dirty="0" smtClean="0">
                <a:latin typeface="Arial Black" pitchFamily="34" charset="0"/>
              </a:rPr>
              <a:t>Hechos por lo que Dios hizo</a:t>
            </a:r>
          </a:p>
          <a:p>
            <a:pPr lvl="1" algn="ctr"/>
            <a:endParaRPr lang="es-MX" sz="3600" b="1" dirty="0" smtClean="0">
              <a:latin typeface="Arial Black" pitchFamily="34" charset="0"/>
            </a:endParaRPr>
          </a:p>
          <a:p>
            <a:pPr lvl="1" algn="ctr"/>
            <a:endParaRPr lang="es-MX" sz="3600" b="1" dirty="0" smtClean="0">
              <a:latin typeface="Arial Black" pitchFamily="34" charset="0"/>
            </a:endParaRPr>
          </a:p>
          <a:p>
            <a:pPr lvl="1" algn="ctr"/>
            <a:r>
              <a:rPr lang="es-MX" sz="3600" b="1" u="sng" dirty="0" smtClean="0">
                <a:latin typeface="Arial Black" pitchFamily="34" charset="0"/>
              </a:rPr>
              <a:t>Hacemos</a:t>
            </a:r>
            <a:r>
              <a:rPr lang="es-MX" sz="3600" b="1" dirty="0" smtClean="0">
                <a:latin typeface="Arial Black" pitchFamily="34" charset="0"/>
              </a:rPr>
              <a:t> lo que Dios nos manda - con sus mandamientos.</a:t>
            </a:r>
            <a:endParaRPr lang="es-MX" sz="4400" dirty="0"/>
          </a:p>
        </p:txBody>
      </p:sp>
      <p:sp>
        <p:nvSpPr>
          <p:cNvPr id="7" name="6 CuadroTexto"/>
          <p:cNvSpPr txBox="1"/>
          <p:nvPr/>
        </p:nvSpPr>
        <p:spPr>
          <a:xfrm>
            <a:off x="5436096" y="6023029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4139952" y="77723"/>
            <a:ext cx="4656700" cy="830997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800" dirty="0" smtClean="0">
                <a:latin typeface="Arial Black" pitchFamily="34" charset="0"/>
              </a:rPr>
              <a:t>INDICATIVO</a:t>
            </a:r>
            <a:endParaRPr lang="es-MX" sz="4800" dirty="0">
              <a:latin typeface="Arial Black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4067944" y="3068960"/>
            <a:ext cx="4656700" cy="830997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800" dirty="0" smtClean="0">
                <a:latin typeface="Arial Black" pitchFamily="34" charset="0"/>
              </a:rPr>
              <a:t>IMPERATIVO</a:t>
            </a:r>
            <a:endParaRPr lang="es-MX" sz="48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971600" y="404664"/>
            <a:ext cx="7200800" cy="55092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endParaRPr lang="es-MX" sz="3600" b="1" dirty="0" smtClean="0">
              <a:latin typeface="Arial Black" pitchFamily="34" charset="0"/>
            </a:endParaRPr>
          </a:p>
          <a:p>
            <a:pPr lvl="1" algn="ctr"/>
            <a:r>
              <a:rPr lang="es-MX" sz="3200" b="1" u="sng" dirty="0" smtClean="0">
                <a:latin typeface="Arial Black" pitchFamily="34" charset="0"/>
              </a:rPr>
              <a:t>SOMOS</a:t>
            </a:r>
            <a:r>
              <a:rPr lang="es-MX" sz="3200" b="1" dirty="0" smtClean="0">
                <a:latin typeface="Arial Black" pitchFamily="34" charset="0"/>
              </a:rPr>
              <a:t>, porque Dios nos hizo.</a:t>
            </a:r>
            <a:endParaRPr lang="es-MX" sz="3600" b="1" dirty="0" smtClean="0">
              <a:latin typeface="Arial Black" pitchFamily="34" charset="0"/>
            </a:endParaRPr>
          </a:p>
          <a:p>
            <a:pPr lvl="1" algn="ctr"/>
            <a:endParaRPr lang="es-MX" sz="3600" b="1" dirty="0" smtClean="0">
              <a:latin typeface="Arial Black" pitchFamily="34" charset="0"/>
            </a:endParaRPr>
          </a:p>
          <a:p>
            <a:pPr lvl="1" algn="ctr"/>
            <a:endParaRPr lang="es-MX" sz="3600" b="1" dirty="0" smtClean="0">
              <a:latin typeface="Arial Black" pitchFamily="34" charset="0"/>
            </a:endParaRPr>
          </a:p>
          <a:p>
            <a:pPr lvl="1" algn="ctr"/>
            <a:endParaRPr lang="es-MX" sz="3600" b="1" dirty="0" smtClean="0">
              <a:latin typeface="Arial Black" pitchFamily="34" charset="0"/>
            </a:endParaRPr>
          </a:p>
          <a:p>
            <a:pPr lvl="1" algn="ctr"/>
            <a:endParaRPr lang="es-MX" sz="3600" b="1" dirty="0" smtClean="0">
              <a:latin typeface="Arial Black" pitchFamily="34" charset="0"/>
            </a:endParaRPr>
          </a:p>
          <a:p>
            <a:pPr lvl="1" algn="ctr"/>
            <a:r>
              <a:rPr lang="es-MX" sz="3600" b="1" u="sng" dirty="0" smtClean="0">
                <a:latin typeface="Arial Black" pitchFamily="34" charset="0"/>
              </a:rPr>
              <a:t>HACEMOS</a:t>
            </a:r>
            <a:r>
              <a:rPr lang="es-MX" sz="3600" b="1" dirty="0" smtClean="0">
                <a:latin typeface="Arial Black" pitchFamily="34" charset="0"/>
              </a:rPr>
              <a:t>, lo que Dios nos manda, </a:t>
            </a:r>
            <a:r>
              <a:rPr lang="es-MX" sz="3600" b="1" dirty="0" smtClean="0">
                <a:solidFill>
                  <a:schemeClr val="bg1"/>
                </a:solidFill>
                <a:latin typeface="Arial Black" pitchFamily="34" charset="0"/>
              </a:rPr>
              <a:t>porque ahora eso somos.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5436096" y="6023029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4139952" y="77723"/>
            <a:ext cx="4656700" cy="830997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800" dirty="0" smtClean="0">
                <a:latin typeface="Arial Black" pitchFamily="34" charset="0"/>
              </a:rPr>
              <a:t>INDICATIVO</a:t>
            </a:r>
            <a:endParaRPr lang="es-MX" sz="4800" dirty="0">
              <a:latin typeface="Arial Black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4067944" y="3068960"/>
            <a:ext cx="4656700" cy="830997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800" dirty="0" smtClean="0">
                <a:latin typeface="Arial Black" pitchFamily="34" charset="0"/>
              </a:rPr>
              <a:t>IMPERATIVO</a:t>
            </a:r>
            <a:endParaRPr lang="es-MX" sz="4800" dirty="0">
              <a:latin typeface="Arial Black" pitchFamily="34" charset="0"/>
            </a:endParaRPr>
          </a:p>
        </p:txBody>
      </p:sp>
      <p:sp>
        <p:nvSpPr>
          <p:cNvPr id="8" name="7 Flecha curvada hacia la derecha"/>
          <p:cNvSpPr/>
          <p:nvPr/>
        </p:nvSpPr>
        <p:spPr>
          <a:xfrm>
            <a:off x="395536" y="1556792"/>
            <a:ext cx="3384376" cy="237626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971600" y="404664"/>
            <a:ext cx="7200800" cy="55092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endParaRPr lang="es-MX" sz="3600" b="1" dirty="0" smtClean="0">
              <a:latin typeface="Arial Black" pitchFamily="34" charset="0"/>
            </a:endParaRPr>
          </a:p>
          <a:p>
            <a:pPr lvl="1" algn="ctr"/>
            <a:r>
              <a:rPr lang="es-MX" sz="3200" b="1" u="sng" dirty="0" smtClean="0">
                <a:latin typeface="Arial Black" pitchFamily="34" charset="0"/>
              </a:rPr>
              <a:t>SOMOS</a:t>
            </a:r>
            <a:r>
              <a:rPr lang="es-MX" sz="3200" b="1" dirty="0" smtClean="0">
                <a:latin typeface="Arial Black" pitchFamily="34" charset="0"/>
              </a:rPr>
              <a:t>, porque Dios nos hizo.</a:t>
            </a:r>
            <a:endParaRPr lang="es-MX" sz="3600" b="1" dirty="0" smtClean="0">
              <a:latin typeface="Arial Black" pitchFamily="34" charset="0"/>
            </a:endParaRPr>
          </a:p>
          <a:p>
            <a:pPr lvl="1" algn="ctr"/>
            <a:endParaRPr lang="es-MX" sz="3600" b="1" dirty="0" smtClean="0">
              <a:latin typeface="Arial Black" pitchFamily="34" charset="0"/>
            </a:endParaRPr>
          </a:p>
          <a:p>
            <a:pPr lvl="1" algn="ctr"/>
            <a:endParaRPr lang="es-MX" sz="3600" b="1" dirty="0" smtClean="0">
              <a:latin typeface="Arial Black" pitchFamily="34" charset="0"/>
            </a:endParaRPr>
          </a:p>
          <a:p>
            <a:pPr lvl="1" algn="ctr"/>
            <a:endParaRPr lang="es-MX" sz="3600" b="1" dirty="0" smtClean="0">
              <a:latin typeface="Arial Black" pitchFamily="34" charset="0"/>
            </a:endParaRPr>
          </a:p>
          <a:p>
            <a:pPr lvl="1" algn="ctr"/>
            <a:endParaRPr lang="es-MX" sz="3600" b="1" dirty="0" smtClean="0">
              <a:latin typeface="Arial Black" pitchFamily="34" charset="0"/>
            </a:endParaRPr>
          </a:p>
          <a:p>
            <a:pPr lvl="1" algn="ctr"/>
            <a:r>
              <a:rPr lang="es-MX" sz="3600" b="1" u="sng" dirty="0" smtClean="0">
                <a:latin typeface="Arial Black" pitchFamily="34" charset="0"/>
              </a:rPr>
              <a:t>HACEMOS</a:t>
            </a:r>
            <a:r>
              <a:rPr lang="es-MX" sz="3600" b="1" dirty="0" smtClean="0">
                <a:latin typeface="Arial Black" pitchFamily="34" charset="0"/>
              </a:rPr>
              <a:t>, lo que Dios nos manda, </a:t>
            </a:r>
            <a:r>
              <a:rPr lang="es-MX" sz="3600" b="1" dirty="0" smtClean="0">
                <a:solidFill>
                  <a:schemeClr val="bg1"/>
                </a:solidFill>
                <a:latin typeface="Arial Black" pitchFamily="34" charset="0"/>
              </a:rPr>
              <a:t>porque ahora eso somos.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5436096" y="6023029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4139952" y="77723"/>
            <a:ext cx="4656700" cy="830997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800" dirty="0" smtClean="0">
                <a:latin typeface="Arial Black" pitchFamily="34" charset="0"/>
              </a:rPr>
              <a:t>Corrección</a:t>
            </a:r>
            <a:endParaRPr lang="es-MX" sz="4800" dirty="0">
              <a:latin typeface="Arial Black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3923928" y="3068960"/>
            <a:ext cx="4800716" cy="830997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800" dirty="0" smtClean="0">
                <a:latin typeface="Arial Black" pitchFamily="34" charset="0"/>
              </a:rPr>
              <a:t>Mandamiento</a:t>
            </a:r>
            <a:endParaRPr lang="es-MX" sz="4800" dirty="0">
              <a:latin typeface="Arial Black" pitchFamily="34" charset="0"/>
            </a:endParaRPr>
          </a:p>
        </p:txBody>
      </p:sp>
      <p:sp>
        <p:nvSpPr>
          <p:cNvPr id="8" name="7 Flecha curvada hacia la derecha"/>
          <p:cNvSpPr/>
          <p:nvPr/>
        </p:nvSpPr>
        <p:spPr>
          <a:xfrm>
            <a:off x="395536" y="1556792"/>
            <a:ext cx="3384376" cy="237626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971600" y="836712"/>
            <a:ext cx="770485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800" dirty="0" smtClean="0"/>
              <a:t>Corrección </a:t>
            </a:r>
          </a:p>
          <a:p>
            <a:pPr algn="ctr"/>
            <a:r>
              <a:rPr lang="es-MX" sz="8800" dirty="0" smtClean="0"/>
              <a:t>o Mandamiento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436096" y="5807005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971600" y="404664"/>
            <a:ext cx="7200800" cy="5570756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endParaRPr lang="es-MX" sz="3600" b="1" dirty="0" smtClean="0">
              <a:latin typeface="Arial Black" pitchFamily="34" charset="0"/>
            </a:endParaRPr>
          </a:p>
          <a:p>
            <a:pPr lvl="1" algn="ctr"/>
            <a:r>
              <a:rPr lang="es-MX" sz="3200" b="1" dirty="0" smtClean="0">
                <a:latin typeface="Arial Black" pitchFamily="34" charset="0"/>
              </a:rPr>
              <a:t>Siempre es necesario revisar que el </a:t>
            </a:r>
            <a:r>
              <a:rPr lang="es-MX" sz="3200" b="1" dirty="0" smtClean="0">
                <a:solidFill>
                  <a:schemeClr val="bg1"/>
                </a:solidFill>
                <a:latin typeface="Arial Black" pitchFamily="34" charset="0"/>
              </a:rPr>
              <a:t>indicativo </a:t>
            </a:r>
            <a:r>
              <a:rPr lang="es-MX" sz="3200" b="1" dirty="0" smtClean="0">
                <a:latin typeface="Arial Black" pitchFamily="34" charset="0"/>
              </a:rPr>
              <a:t>es:</a:t>
            </a:r>
          </a:p>
          <a:p>
            <a:pPr lvl="1" algn="ctr"/>
            <a:r>
              <a:rPr lang="es-MX" sz="3200" b="1" dirty="0" smtClean="0">
                <a:latin typeface="Arial Black" pitchFamily="34" charset="0"/>
              </a:rPr>
              <a:t>ENTENDIBLE</a:t>
            </a:r>
          </a:p>
          <a:p>
            <a:pPr lvl="1" algn="ctr"/>
            <a:r>
              <a:rPr lang="es-MX" sz="3200" b="1" dirty="0" smtClean="0">
                <a:latin typeface="Arial Black" pitchFamily="34" charset="0"/>
              </a:rPr>
              <a:t>CORRECTO</a:t>
            </a:r>
          </a:p>
          <a:p>
            <a:pPr lvl="1" algn="ctr"/>
            <a:r>
              <a:rPr lang="es-MX" sz="3200" b="1" dirty="0" smtClean="0">
                <a:latin typeface="Arial Black" pitchFamily="34" charset="0"/>
              </a:rPr>
              <a:t>ACEPTADO</a:t>
            </a:r>
          </a:p>
          <a:p>
            <a:pPr lvl="1" algn="ctr"/>
            <a:endParaRPr lang="es-MX" sz="3200" b="1" dirty="0" smtClean="0">
              <a:latin typeface="Arial Black" pitchFamily="34" charset="0"/>
            </a:endParaRPr>
          </a:p>
          <a:p>
            <a:pPr lvl="1" algn="ctr"/>
            <a:r>
              <a:rPr lang="es-MX" sz="3200" b="1" dirty="0" smtClean="0">
                <a:latin typeface="Arial Black" pitchFamily="34" charset="0"/>
              </a:rPr>
              <a:t>Si no es entendible, correcto o aceptado entonces no hay razón de obedecer un </a:t>
            </a:r>
            <a:r>
              <a:rPr lang="es-MX" sz="3200" b="1" dirty="0" smtClean="0">
                <a:solidFill>
                  <a:schemeClr val="bg1"/>
                </a:solidFill>
                <a:latin typeface="Arial Black" pitchFamily="34" charset="0"/>
              </a:rPr>
              <a:t>imperativo</a:t>
            </a:r>
            <a:r>
              <a:rPr lang="es-MX" sz="3200" b="1" dirty="0" smtClean="0">
                <a:latin typeface="Arial Black" pitchFamily="34" charset="0"/>
              </a:rPr>
              <a:t>.</a:t>
            </a:r>
            <a:endParaRPr lang="es-MX" sz="3600" b="1" dirty="0" smtClean="0">
              <a:latin typeface="Arial Black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5436096" y="6023029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971600" y="404664"/>
            <a:ext cx="7200800" cy="5293757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endParaRPr lang="es-MX" sz="3600" b="1" dirty="0" smtClean="0">
              <a:latin typeface="Arial Black" pitchFamily="34" charset="0"/>
            </a:endParaRPr>
          </a:p>
          <a:p>
            <a:pPr lvl="1" algn="ctr"/>
            <a:r>
              <a:rPr lang="es-MX" sz="3200" b="1" dirty="0" smtClean="0">
                <a:latin typeface="Arial Black" pitchFamily="34" charset="0"/>
              </a:rPr>
              <a:t>Pablo </a:t>
            </a:r>
            <a:r>
              <a:rPr lang="es-MX" sz="3200" b="1" dirty="0" smtClean="0">
                <a:solidFill>
                  <a:srgbClr val="CC3300"/>
                </a:solidFill>
                <a:latin typeface="Arial Black" pitchFamily="34" charset="0"/>
              </a:rPr>
              <a:t>CORRIGE</a:t>
            </a:r>
            <a:r>
              <a:rPr lang="es-MX" sz="3200" b="1" dirty="0" smtClean="0">
                <a:latin typeface="Arial Black" pitchFamily="34" charset="0"/>
              </a:rPr>
              <a:t>, por si hubiera un error en el entendimiento de la sana doctrina, es decir, del indicativo.</a:t>
            </a:r>
          </a:p>
          <a:p>
            <a:pPr lvl="1" algn="ctr"/>
            <a:endParaRPr lang="es-MX" sz="1400" b="1" dirty="0" smtClean="0">
              <a:latin typeface="Arial Black" pitchFamily="34" charset="0"/>
            </a:endParaRPr>
          </a:p>
          <a:p>
            <a:pPr lvl="1" algn="ctr"/>
            <a:r>
              <a:rPr lang="es-MX" sz="3200" b="1" dirty="0" smtClean="0">
                <a:latin typeface="Arial Black" pitchFamily="34" charset="0"/>
              </a:rPr>
              <a:t>Pablo después </a:t>
            </a:r>
            <a:r>
              <a:rPr lang="es-MX" sz="3200" b="1" dirty="0" smtClean="0">
                <a:solidFill>
                  <a:srgbClr val="CC3300"/>
                </a:solidFill>
                <a:latin typeface="Arial Black" pitchFamily="34" charset="0"/>
              </a:rPr>
              <a:t>MANDA</a:t>
            </a:r>
            <a:r>
              <a:rPr lang="es-MX" sz="3200" b="1" dirty="0" smtClean="0">
                <a:latin typeface="Arial Black" pitchFamily="34" charset="0"/>
              </a:rPr>
              <a:t>, para que se aseguren de obedecer los mandamientos de Dios.</a:t>
            </a:r>
            <a:endParaRPr lang="es-MX" sz="3600" b="1" dirty="0" smtClean="0">
              <a:latin typeface="Arial Black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5436096" y="6023029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1048</TotalTime>
  <Words>460</Words>
  <Application>Microsoft Macintosh PowerPoint</Application>
  <PresentationFormat>On-screen Show (4:3)</PresentationFormat>
  <Paragraphs>104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Concurrencia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Gabriela Tijerina</dc:creator>
  <cp:lastModifiedBy>Wally</cp:lastModifiedBy>
  <cp:revision>189</cp:revision>
  <dcterms:created xsi:type="dcterms:W3CDTF">2017-07-09T16:48:22Z</dcterms:created>
  <dcterms:modified xsi:type="dcterms:W3CDTF">2017-08-11T20:50:04Z</dcterms:modified>
</cp:coreProperties>
</file>