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86" r:id="rId6"/>
    <p:sldId id="287" r:id="rId7"/>
    <p:sldId id="288" r:id="rId8"/>
    <p:sldId id="289" r:id="rId9"/>
    <p:sldId id="290" r:id="rId10"/>
    <p:sldId id="259" r:id="rId11"/>
    <p:sldId id="291" r:id="rId12"/>
    <p:sldId id="292" r:id="rId13"/>
    <p:sldId id="260" r:id="rId14"/>
    <p:sldId id="278" r:id="rId15"/>
    <p:sldId id="279" r:id="rId16"/>
    <p:sldId id="293" r:id="rId17"/>
    <p:sldId id="294" r:id="rId18"/>
    <p:sldId id="280" r:id="rId19"/>
    <p:sldId id="264"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3" autoAdjust="0"/>
    <p:restoredTop sz="94660"/>
  </p:normalViewPr>
  <p:slideViewPr>
    <p:cSldViewPr snapToGrid="0">
      <p:cViewPr varScale="1">
        <p:scale>
          <a:sx n="37" d="100"/>
          <a:sy n="37" d="100"/>
        </p:scale>
        <p:origin x="7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091B-E921-46BC-B591-A479E33E9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041532-D1BC-4D46-A7AF-2EB8B2A91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CD3C8-EC4D-47D0-80ED-7E9E58B0E2F3}"/>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145077C3-3C78-4C27-A6D8-261DDB7D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65D2B-B589-4447-BD2E-84A15AD151D8}"/>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08850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80FF-0B29-43C3-9711-601B46D82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18743-5451-4653-9609-C79224ACD3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A3926-B383-4510-87C9-21565A7E78C0}"/>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5DFC8324-205F-49D1-A7A8-14F3CF36C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F29B-EF74-4116-A092-9E2E8A63870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14194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49543-651B-40E5-B8A2-25C5EF28A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15DC8D-B575-48B5-9EF1-E0D4AF95DC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10F3D-7426-477C-A4C9-1F0BF79541EA}"/>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F4BAFB2C-5755-49D4-97F0-CF83BC53B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639A6-4890-48F6-87F7-AA2F06E85375}"/>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9306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E11C-DE4A-4CF3-B194-2AE9B43C9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AFDE4-8979-41FE-9394-6DCE04C569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9B6CD-E4A6-4A7A-8AD9-5059368F94F4}"/>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D60A817F-DFD0-459B-88F2-8CB9CBE8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A5BA1-6E35-440E-8A5E-CDCB938BADD3}"/>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254170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8848-FF98-425E-BFD9-6F9C5033A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63E2EA-15BB-4552-BF1B-D22147DCD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AB9E42-0AE4-49AB-8B28-92242B6D4270}"/>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B9DE65B7-146C-4106-BD11-B7ABEC259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445EE-4084-45D3-9DFF-69D81865BBA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59912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829-1163-41E7-9D38-252F9583C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4D711-3281-4B15-A924-ED3755AD14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C362B-C9C7-4699-AA7F-66A0053B8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FF5BD-1D9F-4279-8C13-052B672DD9A3}"/>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6" name="Footer Placeholder 5">
            <a:extLst>
              <a:ext uri="{FF2B5EF4-FFF2-40B4-BE49-F238E27FC236}">
                <a16:creationId xmlns:a16="http://schemas.microsoft.com/office/drawing/2014/main" id="{9757AD60-D2D0-4F81-BAD4-12962B3E5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BA346-B55C-4C61-8553-751D954908ED}"/>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43601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6DBD-3A81-417E-AE51-A156BF382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FA3EF-30CD-44CE-8B00-F8A8D4F8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F5FEBF-F329-4AA1-B72E-ECEBF0CA2A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6A9DF-6412-453A-8567-49DC5DE41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1EA6FB-876A-4C57-A84C-BAC883AF9B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EC5E9-9FA1-473B-B985-EAA46D69FF71}"/>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8" name="Footer Placeholder 7">
            <a:extLst>
              <a:ext uri="{FF2B5EF4-FFF2-40B4-BE49-F238E27FC236}">
                <a16:creationId xmlns:a16="http://schemas.microsoft.com/office/drawing/2014/main" id="{411C8774-5925-415D-B2DF-0DE3CF04B0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344C78-B5F2-4BD9-9075-46CB3A6D4E84}"/>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78440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433-93D1-4CFC-B3AD-01C732770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FA78D7-3F09-4D84-8C1A-CB9EBAC0E5F9}"/>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4" name="Footer Placeholder 3">
            <a:extLst>
              <a:ext uri="{FF2B5EF4-FFF2-40B4-BE49-F238E27FC236}">
                <a16:creationId xmlns:a16="http://schemas.microsoft.com/office/drawing/2014/main" id="{684ECDB6-F34A-432B-87B0-82D17604C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F2F16-F524-4B4C-B092-83D1ACFFE58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47905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7C52A-3F22-4B0C-863B-8ABCD43F96EA}"/>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3" name="Footer Placeholder 2">
            <a:extLst>
              <a:ext uri="{FF2B5EF4-FFF2-40B4-BE49-F238E27FC236}">
                <a16:creationId xmlns:a16="http://schemas.microsoft.com/office/drawing/2014/main" id="{AC7427B0-DDF4-4C35-B563-510BDFC0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A7E21-1458-41B6-8AF4-37FC09419908}"/>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252213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0119-999A-4003-B0A5-E34074CD7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87504-2F30-4039-9FCE-A2B319E91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1AF83-7CBA-4DD7-81BB-374963652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0935C7-830B-407D-B269-8FBD76525468}"/>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6" name="Footer Placeholder 5">
            <a:extLst>
              <a:ext uri="{FF2B5EF4-FFF2-40B4-BE49-F238E27FC236}">
                <a16:creationId xmlns:a16="http://schemas.microsoft.com/office/drawing/2014/main" id="{F33583D6-CF43-479A-9BCF-6EFA9724F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E8D68-A2AF-4B56-817E-E93A3DA522FD}"/>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07422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B294-5EB6-4464-90EE-C2C17581B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E940-D8AB-4038-8E03-376A02FDF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FEA1F-DB5C-4AC2-82A8-6979085B9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76EFC-431A-4CC9-B2E9-E96E455BDC98}"/>
              </a:ext>
            </a:extLst>
          </p:cNvPr>
          <p:cNvSpPr>
            <a:spLocks noGrp="1"/>
          </p:cNvSpPr>
          <p:nvPr>
            <p:ph type="dt" sz="half" idx="10"/>
          </p:nvPr>
        </p:nvSpPr>
        <p:spPr/>
        <p:txBody>
          <a:bodyPr/>
          <a:lstStyle/>
          <a:p>
            <a:fld id="{DA378FC0-AF90-410A-8F39-EB68ABCDC11F}" type="datetimeFigureOut">
              <a:rPr lang="en-US" smtClean="0"/>
              <a:t>11/7/2017</a:t>
            </a:fld>
            <a:endParaRPr lang="en-US"/>
          </a:p>
        </p:txBody>
      </p:sp>
      <p:sp>
        <p:nvSpPr>
          <p:cNvPr id="6" name="Footer Placeholder 5">
            <a:extLst>
              <a:ext uri="{FF2B5EF4-FFF2-40B4-BE49-F238E27FC236}">
                <a16:creationId xmlns:a16="http://schemas.microsoft.com/office/drawing/2014/main" id="{8601FCA5-3931-43DB-B57A-175E04B64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93FA6-C1B0-4242-9C09-3E89759953EE}"/>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77795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B5195-A69C-40AE-853D-A823367CB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E6BE67-A3A7-49B2-BC9D-33FD09F41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87874-EEB8-40AB-B16B-01A54DCED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8FC0-AF90-410A-8F39-EB68ABCDC11F}" type="datetimeFigureOut">
              <a:rPr lang="en-US" smtClean="0"/>
              <a:t>11/7/2017</a:t>
            </a:fld>
            <a:endParaRPr lang="en-US"/>
          </a:p>
        </p:txBody>
      </p:sp>
      <p:sp>
        <p:nvSpPr>
          <p:cNvPr id="5" name="Footer Placeholder 4">
            <a:extLst>
              <a:ext uri="{FF2B5EF4-FFF2-40B4-BE49-F238E27FC236}">
                <a16:creationId xmlns:a16="http://schemas.microsoft.com/office/drawing/2014/main" id="{6462F1D8-771C-466C-A571-96936D8D9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435413-9597-4FDE-94F6-0DD70D41E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C707B-3FD5-416D-810E-7887DA374A28}" type="slidenum">
              <a:rPr lang="en-US" smtClean="0"/>
              <a:t>‹#›</a:t>
            </a:fld>
            <a:endParaRPr lang="en-US"/>
          </a:p>
        </p:txBody>
      </p:sp>
    </p:spTree>
    <p:extLst>
      <p:ext uri="{BB962C8B-B14F-4D97-AF65-F5344CB8AC3E}">
        <p14:creationId xmlns:p14="http://schemas.microsoft.com/office/powerpoint/2010/main" val="230618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398-6EA7-4CD8-A512-EF06D7166B4E}"/>
              </a:ext>
            </a:extLst>
          </p:cNvPr>
          <p:cNvSpPr>
            <a:spLocks noGrp="1"/>
          </p:cNvSpPr>
          <p:nvPr>
            <p:ph type="ctrTitle"/>
          </p:nvPr>
        </p:nvSpPr>
        <p:spPr>
          <a:xfrm>
            <a:off x="0" y="0"/>
            <a:ext cx="12192000" cy="812800"/>
          </a:xfrm>
        </p:spPr>
        <p:txBody>
          <a:bodyPr>
            <a:normAutofit fontScale="90000"/>
          </a:bodyPr>
          <a:lstStyle/>
          <a:p>
            <a:r>
              <a:rPr lang="es-AR" sz="4000" b="1" u="sng" dirty="0">
                <a:latin typeface="Times New Roman" panose="02020603050405020304" pitchFamily="18" charset="0"/>
                <a:cs typeface="Times New Roman" panose="02020603050405020304" pitchFamily="18" charset="0"/>
              </a:rPr>
              <a:t>Unidad 11: </a:t>
            </a:r>
            <a:r>
              <a:rPr lang="es-AR" sz="4000" b="1" u="sng" dirty="0" err="1">
                <a:latin typeface="Times New Roman" panose="02020603050405020304" pitchFamily="18" charset="0"/>
                <a:cs typeface="Times New Roman" panose="02020603050405020304" pitchFamily="18" charset="0"/>
              </a:rPr>
              <a:t>Proteccion</a:t>
            </a:r>
            <a:r>
              <a:rPr lang="es-AR" sz="4000" b="1" u="sng" dirty="0">
                <a:latin typeface="Times New Roman" panose="02020603050405020304" pitchFamily="18" charset="0"/>
                <a:cs typeface="Times New Roman" panose="02020603050405020304" pitchFamily="18" charset="0"/>
              </a:rPr>
              <a:t> de </a:t>
            </a:r>
            <a:r>
              <a:rPr lang="es-AR" sz="4000" b="1" u="sng" dirty="0" err="1">
                <a:latin typeface="Times New Roman" panose="02020603050405020304" pitchFamily="18" charset="0"/>
                <a:cs typeface="Times New Roman" panose="02020603050405020304" pitchFamily="18" charset="0"/>
              </a:rPr>
              <a:t>Ninos</a:t>
            </a:r>
            <a:r>
              <a:rPr lang="es-AR" sz="4000" b="1" u="sng" dirty="0">
                <a:latin typeface="Times New Roman" panose="02020603050405020304" pitchFamily="18" charset="0"/>
                <a:cs typeface="Times New Roman" panose="02020603050405020304" pitchFamily="18" charset="0"/>
              </a:rPr>
              <a:t> y Adultos  (Presentación 33)</a:t>
            </a:r>
          </a:p>
        </p:txBody>
      </p:sp>
      <p:pic>
        <p:nvPicPr>
          <p:cNvPr id="3" name="Picture 2" descr="Related image">
            <a:extLst>
              <a:ext uri="{FF2B5EF4-FFF2-40B4-BE49-F238E27FC236}">
                <a16:creationId xmlns:a16="http://schemas.microsoft.com/office/drawing/2014/main" id="{7A05B333-3816-444C-880E-8E7B4BA1E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74"/>
            <a:ext cx="6191794" cy="5686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proteccion de adultos">
            <a:extLst>
              <a:ext uri="{FF2B5EF4-FFF2-40B4-BE49-F238E27FC236}">
                <a16:creationId xmlns:a16="http://schemas.microsoft.com/office/drawing/2014/main" id="{35875C80-1B06-4576-A64B-C94064ED2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051" y="1171574"/>
            <a:ext cx="5738949" cy="568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8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0"/>
            <a:ext cx="12192000" cy="6858000"/>
          </a:xfrm>
        </p:spPr>
        <p:txBody>
          <a:bodyPr>
            <a:normAutofit fontScale="92500" lnSpcReduction="10000"/>
          </a:bodyPr>
          <a:lstStyle/>
          <a:p>
            <a:r>
              <a:rPr lang="es-ES" sz="4800" b="1" dirty="0">
                <a:latin typeface="Times New Roman" panose="02020603050405020304" pitchFamily="18" charset="0"/>
                <a:cs typeface="Times New Roman" panose="02020603050405020304" pitchFamily="18" charset="0"/>
              </a:rPr>
              <a:t>1) ¿Soy el que tiene que hacer el reporte mandatoriamente o puedo estar permisivo bajo las leyes del estado?</a:t>
            </a:r>
          </a:p>
          <a:p>
            <a:r>
              <a:rPr lang="es-ES" sz="4800" b="1" dirty="0">
                <a:latin typeface="Times New Roman" panose="02020603050405020304" pitchFamily="18" charset="0"/>
                <a:cs typeface="Times New Roman" panose="02020603050405020304" pitchFamily="18" charset="0"/>
              </a:rPr>
              <a:t>2) ¿Si las alegaciones son verdad, eso constituye que el abuso del menor esta definido por las leyes del estado?</a:t>
            </a:r>
          </a:p>
          <a:p>
            <a:r>
              <a:rPr lang="es-ES" sz="4800" b="1" dirty="0">
                <a:latin typeface="Times New Roman" panose="02020603050405020304" pitchFamily="18" charset="0"/>
                <a:cs typeface="Times New Roman" panose="02020603050405020304" pitchFamily="18" charset="0"/>
              </a:rPr>
              <a:t>3) ¿Tengo causas razonables de creer que el abuso ocurrió?</a:t>
            </a:r>
          </a:p>
          <a:p>
            <a:r>
              <a:rPr lang="es-ES" sz="4800" b="1" dirty="0">
                <a:latin typeface="Times New Roman" panose="02020603050405020304" pitchFamily="18" charset="0"/>
                <a:cs typeface="Times New Roman" panose="02020603050405020304" pitchFamily="18" charset="0"/>
              </a:rPr>
              <a:t>4) Recibe la información en el curso de la consejería espiritual? ¿algún privilegio penitente eclesiástico que aplica?</a:t>
            </a:r>
          </a:p>
          <a:p>
            <a:endParaRPr lang="es-ES" sz="4800" b="1" dirty="0">
              <a:latin typeface="Times New Roman" panose="02020603050405020304" pitchFamily="18" charset="0"/>
              <a:cs typeface="Times New Roman" panose="02020603050405020304" pitchFamily="18" charset="0"/>
            </a:endParaRPr>
          </a:p>
          <a:p>
            <a:endParaRPr lang="es-ES" sz="4800" b="1" dirty="0">
              <a:latin typeface="Times New Roman" panose="02020603050405020304" pitchFamily="18" charset="0"/>
              <a:cs typeface="Times New Roman" panose="02020603050405020304" pitchFamily="18" charset="0"/>
            </a:endParaRPr>
          </a:p>
          <a:p>
            <a:endParaRPr lang="es-ES" sz="4800" b="1" dirty="0">
              <a:latin typeface="Times New Roman" panose="02020603050405020304" pitchFamily="18" charset="0"/>
              <a:cs typeface="Times New Roman" panose="02020603050405020304" pitchFamily="18" charset="0"/>
            </a:endParaRPr>
          </a:p>
          <a:p>
            <a:endParaRPr lang="es-E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2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0"/>
            <a:ext cx="12192000" cy="6858000"/>
          </a:xfrm>
        </p:spPr>
        <p:txBody>
          <a:bodyPr>
            <a:normAutofit lnSpcReduction="10000"/>
          </a:bodyPr>
          <a:lstStyle/>
          <a:p>
            <a:r>
              <a:rPr lang="es-ES" sz="4800" b="1" dirty="0">
                <a:latin typeface="Times New Roman" panose="02020603050405020304" pitchFamily="18" charset="0"/>
                <a:cs typeface="Times New Roman" panose="02020603050405020304" pitchFamily="18" charset="0"/>
              </a:rPr>
              <a:t>5) ¿Qué tan severo fue el abuso?</a:t>
            </a:r>
          </a:p>
          <a:p>
            <a:r>
              <a:rPr lang="es-ES" sz="4800" b="1" dirty="0">
                <a:latin typeface="Times New Roman" panose="02020603050405020304" pitchFamily="18" charset="0"/>
                <a:cs typeface="Times New Roman" panose="02020603050405020304" pitchFamily="18" charset="0"/>
              </a:rPr>
              <a:t>6) ¿el alegato de abuso envuelve comportamientos pedófilos?</a:t>
            </a:r>
          </a:p>
          <a:p>
            <a:r>
              <a:rPr lang="es-ES" sz="4800" b="1" dirty="0">
                <a:latin typeface="Times New Roman" panose="02020603050405020304" pitchFamily="18" charset="0"/>
                <a:cs typeface="Times New Roman" panose="02020603050405020304" pitchFamily="18" charset="0"/>
              </a:rPr>
              <a:t>7) ¿Tengo algún riesgo civil bajo la responsabilidad de las leyes del estado si escojo no reportar el abuso?</a:t>
            </a:r>
          </a:p>
          <a:p>
            <a:r>
              <a:rPr lang="es-ES" sz="4800" b="1" dirty="0">
                <a:latin typeface="Times New Roman" panose="02020603050405020304" pitchFamily="18" charset="0"/>
                <a:cs typeface="Times New Roman" panose="02020603050405020304" pitchFamily="18" charset="0"/>
              </a:rPr>
              <a:t>8) ¿ Debería cándidamente y no enojado discutir la evidencia disponible con el que la agencia del estado puede determinar si se debe hacer el reporte ? </a:t>
            </a:r>
          </a:p>
          <a:p>
            <a:endParaRPr lang="es-ES" sz="4800" b="1" dirty="0">
              <a:latin typeface="Times New Roman" panose="02020603050405020304" pitchFamily="18" charset="0"/>
              <a:cs typeface="Times New Roman" panose="02020603050405020304" pitchFamily="18" charset="0"/>
            </a:endParaRPr>
          </a:p>
          <a:p>
            <a:endParaRPr lang="es-ES" sz="4800" b="1" dirty="0">
              <a:latin typeface="Times New Roman" panose="02020603050405020304" pitchFamily="18" charset="0"/>
              <a:cs typeface="Times New Roman" panose="02020603050405020304" pitchFamily="18" charset="0"/>
            </a:endParaRPr>
          </a:p>
          <a:p>
            <a:endParaRPr lang="es-E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0"/>
            <a:ext cx="12192000" cy="6858000"/>
          </a:xfrm>
        </p:spPr>
        <p:txBody>
          <a:bodyPr>
            <a:normAutofit/>
          </a:bodyPr>
          <a:lstStyle/>
          <a:p>
            <a:r>
              <a:rPr lang="es-ES" sz="4800" b="1" dirty="0">
                <a:latin typeface="Times New Roman" panose="02020603050405020304" pitchFamily="18" charset="0"/>
                <a:cs typeface="Times New Roman" panose="02020603050405020304" pitchFamily="18" charset="0"/>
              </a:rPr>
              <a:t>9) ¿Debo tratar de persuadir al informante de reportar el abuso?</a:t>
            </a:r>
          </a:p>
          <a:p>
            <a:r>
              <a:rPr lang="es-ES" sz="4800" b="1" dirty="0">
                <a:latin typeface="Times New Roman" panose="02020603050405020304" pitchFamily="18" charset="0"/>
                <a:cs typeface="Times New Roman" panose="02020603050405020304" pitchFamily="18" charset="0"/>
              </a:rPr>
              <a:t>10) ¿Puedo llenar un reporte de abuso de menor con los oficiales en mi estado?</a:t>
            </a:r>
          </a:p>
          <a:p>
            <a:r>
              <a:rPr lang="es-ES" sz="4800" b="1" dirty="0">
                <a:latin typeface="Times New Roman" panose="02020603050405020304" pitchFamily="18" charset="0"/>
                <a:cs typeface="Times New Roman" panose="02020603050405020304" pitchFamily="18" charset="0"/>
              </a:rPr>
              <a:t>Referencia: Richard Hammar, Pastor </a:t>
            </a:r>
            <a:r>
              <a:rPr lang="es-ES" sz="4800" b="1" dirty="0" err="1">
                <a:latin typeface="Times New Roman" panose="02020603050405020304" pitchFamily="18" charset="0"/>
                <a:cs typeface="Times New Roman" panose="02020603050405020304" pitchFamily="18" charset="0"/>
              </a:rPr>
              <a:t>Chruch</a:t>
            </a:r>
            <a:r>
              <a:rPr lang="es-ES" sz="4800" b="1" dirty="0">
                <a:latin typeface="Times New Roman" panose="02020603050405020304" pitchFamily="18" charset="0"/>
                <a:cs typeface="Times New Roman" panose="02020603050405020304" pitchFamily="18" charset="0"/>
              </a:rPr>
              <a:t> &amp; </a:t>
            </a:r>
            <a:r>
              <a:rPr lang="es-ES" sz="4800" b="1" dirty="0" err="1">
                <a:latin typeface="Times New Roman" panose="02020603050405020304" pitchFamily="18" charset="0"/>
                <a:cs typeface="Times New Roman" panose="02020603050405020304" pitchFamily="18" charset="0"/>
              </a:rPr>
              <a:t>Law</a:t>
            </a:r>
            <a:r>
              <a:rPr lang="es-ES" sz="4800" b="1" dirty="0">
                <a:latin typeface="Times New Roman" panose="02020603050405020304" pitchFamily="18" charset="0"/>
                <a:cs typeface="Times New Roman" panose="02020603050405020304" pitchFamily="18" charset="0"/>
              </a:rPr>
              <a:t>, Vol. 1, </a:t>
            </a:r>
            <a:r>
              <a:rPr lang="es-ES" sz="4800" b="1" dirty="0" err="1">
                <a:latin typeface="Times New Roman" panose="02020603050405020304" pitchFamily="18" charset="0"/>
                <a:cs typeface="Times New Roman" panose="02020603050405020304" pitchFamily="18" charset="0"/>
              </a:rPr>
              <a:t>pp</a:t>
            </a:r>
            <a:r>
              <a:rPr lang="es-ES" sz="4800" b="1" dirty="0">
                <a:latin typeface="Times New Roman" panose="02020603050405020304" pitchFamily="18" charset="0"/>
                <a:cs typeface="Times New Roman" panose="02020603050405020304" pitchFamily="18" charset="0"/>
              </a:rPr>
              <a:t>, 299-300, </a:t>
            </a:r>
            <a:r>
              <a:rPr lang="es-ES" sz="4800" b="1" dirty="0" err="1">
                <a:latin typeface="Times New Roman" panose="02020603050405020304" pitchFamily="18" charset="0"/>
                <a:cs typeface="Times New Roman" panose="02020603050405020304" pitchFamily="18" charset="0"/>
              </a:rPr>
              <a:t>Christianity</a:t>
            </a:r>
            <a:r>
              <a:rPr lang="es-ES" sz="4800" b="1" dirty="0">
                <a:latin typeface="Times New Roman" panose="02020603050405020304" pitchFamily="18" charset="0"/>
                <a:cs typeface="Times New Roman" panose="02020603050405020304" pitchFamily="18" charset="0"/>
              </a:rPr>
              <a:t> </a:t>
            </a:r>
            <a:r>
              <a:rPr lang="es-ES" sz="4800" b="1" dirty="0" err="1">
                <a:latin typeface="Times New Roman" panose="02020603050405020304" pitchFamily="18" charset="0"/>
                <a:cs typeface="Times New Roman" panose="02020603050405020304" pitchFamily="18" charset="0"/>
              </a:rPr>
              <a:t>Today</a:t>
            </a:r>
            <a:r>
              <a:rPr lang="es-ES" sz="4800" b="1" dirty="0">
                <a:latin typeface="Times New Roman" panose="02020603050405020304" pitchFamily="18" charset="0"/>
                <a:cs typeface="Times New Roman" panose="02020603050405020304" pitchFamily="18" charset="0"/>
              </a:rPr>
              <a:t> International (2008)</a:t>
            </a:r>
          </a:p>
          <a:p>
            <a:endParaRPr lang="es-ES" sz="4800" b="1" dirty="0">
              <a:latin typeface="Times New Roman" panose="02020603050405020304" pitchFamily="18" charset="0"/>
              <a:cs typeface="Times New Roman" panose="02020603050405020304" pitchFamily="18" charset="0"/>
            </a:endParaRPr>
          </a:p>
          <a:p>
            <a:endParaRPr lang="es-E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48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r>
              <a:rPr lang="es-ES" b="1" dirty="0">
                <a:latin typeface="Times New Roman" panose="02020603050405020304" pitchFamily="18" charset="0"/>
                <a:cs typeface="Times New Roman" panose="02020603050405020304" pitchFamily="18" charset="0"/>
              </a:rPr>
              <a:t>Proteger a los niños en el contexto de el ministerio</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a:bodyPr>
          <a:lstStyle/>
          <a:p>
            <a:r>
              <a:rPr lang="es-ES" sz="4400" b="1" i="1" baseline="30000" dirty="0">
                <a:latin typeface="Times New Roman" panose="02020603050405020304" pitchFamily="18" charset="0"/>
                <a:cs typeface="Times New Roman" panose="02020603050405020304" pitchFamily="18" charset="0"/>
              </a:rPr>
              <a:t> </a:t>
            </a:r>
            <a:r>
              <a:rPr lang="es-ES" sz="4800" b="1" dirty="0">
                <a:latin typeface="Times New Roman" panose="02020603050405020304" pitchFamily="18" charset="0"/>
                <a:cs typeface="Times New Roman" panose="02020603050405020304" pitchFamily="18" charset="0"/>
              </a:rPr>
              <a:t>En el ambiente actual y cultural el proteger a los niños de abuso sexual y de predadores sexuales es un asunto de alta prioridad</a:t>
            </a:r>
          </a:p>
          <a:p>
            <a:r>
              <a:rPr lang="es-ES" sz="4800" b="1" dirty="0">
                <a:latin typeface="Times New Roman" panose="02020603050405020304" pitchFamily="18" charset="0"/>
                <a:cs typeface="Times New Roman" panose="02020603050405020304" pitchFamily="18" charset="0"/>
              </a:rPr>
              <a:t>Limites puedes implementarse para reducir el riesgo del abuso sexual en las instalaciones de la iglesia</a:t>
            </a: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41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r>
              <a:rPr lang="es-ES" sz="3600" b="1" dirty="0">
                <a:latin typeface="Times New Roman" panose="02020603050405020304" pitchFamily="18" charset="0"/>
                <a:cs typeface="Times New Roman" panose="02020603050405020304" pitchFamily="18" charset="0"/>
              </a:rPr>
              <a:t>La iglesia es susceptible a que los niños sean molestados sexualmente</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lnSpcReduction="10000"/>
          </a:bodyPr>
          <a:lstStyle/>
          <a:p>
            <a:r>
              <a:rPr lang="es-ES" sz="4400" b="1" i="1" baseline="30000" dirty="0">
                <a:latin typeface="Times New Roman" panose="02020603050405020304" pitchFamily="18" charset="0"/>
                <a:cs typeface="Times New Roman" panose="02020603050405020304" pitchFamily="18" charset="0"/>
              </a:rPr>
              <a:t> </a:t>
            </a:r>
            <a:r>
              <a:rPr lang="es-ES" sz="4800" b="1" i="1" dirty="0">
                <a:latin typeface="Times New Roman" panose="02020603050405020304" pitchFamily="18" charset="0"/>
                <a:cs typeface="Times New Roman" panose="02020603050405020304" pitchFamily="18" charset="0"/>
              </a:rPr>
              <a:t>es por muchas razones: </a:t>
            </a:r>
          </a:p>
          <a:p>
            <a:r>
              <a:rPr lang="es-ES" sz="4800" b="1" i="1" dirty="0">
                <a:latin typeface="Times New Roman" panose="02020603050405020304" pitchFamily="18" charset="0"/>
                <a:cs typeface="Times New Roman" panose="02020603050405020304" pitchFamily="18" charset="0"/>
              </a:rPr>
              <a:t>La iglesia es una organización en la que se confía</a:t>
            </a:r>
          </a:p>
          <a:p>
            <a:r>
              <a:rPr lang="es-ES" sz="4800" b="1" i="1" dirty="0">
                <a:latin typeface="Times New Roman" panose="02020603050405020304" pitchFamily="18" charset="0"/>
                <a:cs typeface="Times New Roman" panose="02020603050405020304" pitchFamily="18" charset="0"/>
              </a:rPr>
              <a:t>Hay necesidad de voluntarios que trabajan con niños</a:t>
            </a:r>
          </a:p>
          <a:p>
            <a:r>
              <a:rPr lang="es-ES" sz="4800" b="1" i="1" dirty="0">
                <a:latin typeface="Times New Roman" panose="02020603050405020304" pitchFamily="18" charset="0"/>
                <a:cs typeface="Times New Roman" panose="02020603050405020304" pitchFamily="18" charset="0"/>
              </a:rPr>
              <a:t>No se revisa bien a quienes trabajan con niños</a:t>
            </a:r>
          </a:p>
          <a:p>
            <a:r>
              <a:rPr lang="es-ES" sz="4800" b="1" i="1" dirty="0">
                <a:latin typeface="Times New Roman" panose="02020603050405020304" pitchFamily="18" charset="0"/>
                <a:cs typeface="Times New Roman" panose="02020603050405020304" pitchFamily="18" charset="0"/>
              </a:rPr>
              <a:t>Y la iglesia provee el error de no supervisar la interacción entre los niños y adultos</a:t>
            </a: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87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pPr algn="ctr"/>
            <a:r>
              <a:rPr lang="es-ES" sz="4800" b="1" dirty="0">
                <a:latin typeface="Times New Roman" panose="02020603050405020304" pitchFamily="18" charset="0"/>
                <a:cs typeface="Times New Roman" panose="02020603050405020304" pitchFamily="18" charset="0"/>
              </a:rPr>
              <a:t>¿La iglesia es responsable?</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fontScale="85000" lnSpcReduction="20000"/>
          </a:bodyPr>
          <a:lstStyle/>
          <a:p>
            <a:r>
              <a:rPr lang="es-ES" sz="4400" b="1" i="1" baseline="30000" dirty="0">
                <a:latin typeface="Times New Roman" panose="02020603050405020304" pitchFamily="18" charset="0"/>
                <a:cs typeface="Times New Roman" panose="02020603050405020304" pitchFamily="18" charset="0"/>
              </a:rPr>
              <a:t> </a:t>
            </a:r>
            <a:r>
              <a:rPr lang="es-ES" sz="4800" b="1" i="1" dirty="0">
                <a:latin typeface="Times New Roman" panose="02020603050405020304" pitchFamily="18" charset="0"/>
                <a:cs typeface="Times New Roman" panose="02020603050405020304" pitchFamily="18" charset="0"/>
              </a:rPr>
              <a:t>Se han abierto muchos casos de demandas legales donde por molestar sexualmente a niños alegando que la iglesia es la que es legalmente responsable en base a la negligencia en quien contratan, negligencia en la supervisión o negligencia de pretensión.</a:t>
            </a:r>
          </a:p>
          <a:p>
            <a:r>
              <a:rPr lang="es-ES" sz="4800" b="1" i="1" dirty="0">
                <a:latin typeface="Times New Roman" panose="02020603050405020304" pitchFamily="18" charset="0"/>
                <a:cs typeface="Times New Roman" panose="02020603050405020304" pitchFamily="18" charset="0"/>
              </a:rPr>
              <a:t>La negligencia de contratar a personas inadecuadas significa que la iglesia no actuó responsablemente en la selección de trabajadores, voluntarios y personal. Esto se puede reducir al seleccionar mejor al personal y voluntarios, revisando a los individua si no tienen cargos criminales ya que tendrán trato directo con los </a:t>
            </a:r>
            <a:r>
              <a:rPr lang="es-ES" sz="4800" b="1" i="1" dirty="0" err="1">
                <a:latin typeface="Times New Roman" panose="02020603050405020304" pitchFamily="18" charset="0"/>
                <a:cs typeface="Times New Roman" panose="02020603050405020304" pitchFamily="18" charset="0"/>
              </a:rPr>
              <a:t>ninos</a:t>
            </a:r>
            <a:endParaRPr lang="es-ES" sz="4800" b="1" i="1" dirty="0">
              <a:latin typeface="Times New Roman" panose="02020603050405020304" pitchFamily="18" charset="0"/>
              <a:cs typeface="Times New Roman" panose="02020603050405020304" pitchFamily="18" charset="0"/>
            </a:endParaRP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6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pPr algn="ctr"/>
            <a:r>
              <a:rPr lang="es-ES" sz="4800" b="1" dirty="0">
                <a:latin typeface="Times New Roman" panose="02020603050405020304" pitchFamily="18" charset="0"/>
                <a:cs typeface="Times New Roman" panose="02020603050405020304" pitchFamily="18" charset="0"/>
              </a:rPr>
              <a:t>¿La iglesia es responsable?</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fontScale="92500" lnSpcReduction="20000"/>
          </a:bodyPr>
          <a:lstStyle/>
          <a:p>
            <a:r>
              <a:rPr lang="es-ES" sz="4400" b="1" i="1" baseline="30000" dirty="0">
                <a:latin typeface="Times New Roman" panose="02020603050405020304" pitchFamily="18" charset="0"/>
                <a:cs typeface="Times New Roman" panose="02020603050405020304" pitchFamily="18" charset="0"/>
              </a:rPr>
              <a:t> </a:t>
            </a:r>
            <a:r>
              <a:rPr lang="es-ES" sz="4800" b="1" i="1" dirty="0">
                <a:latin typeface="Times New Roman" panose="02020603050405020304" pitchFamily="18" charset="0"/>
                <a:cs typeface="Times New Roman" panose="02020603050405020304" pitchFamily="18" charset="0"/>
              </a:rPr>
              <a:t>Aun si la iglesia tiene un sistema de contratar adecuado puede todavía ser demandado por no proveer la supervisión adecuada.</a:t>
            </a:r>
          </a:p>
          <a:p>
            <a:r>
              <a:rPr lang="es-ES" sz="4800" b="1" i="1" dirty="0">
                <a:latin typeface="Times New Roman" panose="02020603050405020304" pitchFamily="18" charset="0"/>
                <a:cs typeface="Times New Roman" panose="02020603050405020304" pitchFamily="18" charset="0"/>
              </a:rPr>
              <a:t>La iglesia no hace bien su trabajo en supervisar a sus trabajadores</a:t>
            </a:r>
          </a:p>
          <a:p>
            <a:r>
              <a:rPr lang="es-ES" sz="4800" b="1" i="1" dirty="0">
                <a:latin typeface="Times New Roman" panose="02020603050405020304" pitchFamily="18" charset="0"/>
                <a:cs typeface="Times New Roman" panose="02020603050405020304" pitchFamily="18" charset="0"/>
              </a:rPr>
              <a:t>Esto puede ser reducido al implementar mejor supervisión y no se deja que haiga un trabajador a solas con un niño en ningún momento. Los trabajadores no se les debe permitir llevar a los niños al baño, esto lo deben hacer los padres</a:t>
            </a: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84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pPr algn="ctr"/>
            <a:r>
              <a:rPr lang="es-ES" sz="4800" b="1" dirty="0">
                <a:latin typeface="Times New Roman" panose="02020603050405020304" pitchFamily="18" charset="0"/>
                <a:cs typeface="Times New Roman" panose="02020603050405020304" pitchFamily="18" charset="0"/>
              </a:rPr>
              <a:t>¿La iglesia es responsable?</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fontScale="92500" lnSpcReduction="10000"/>
          </a:bodyPr>
          <a:lstStyle/>
          <a:p>
            <a:r>
              <a:rPr lang="es-ES" sz="4400" b="1" i="1" baseline="30000" dirty="0">
                <a:latin typeface="Times New Roman" panose="02020603050405020304" pitchFamily="18" charset="0"/>
                <a:cs typeface="Times New Roman" panose="02020603050405020304" pitchFamily="18" charset="0"/>
              </a:rPr>
              <a:t> </a:t>
            </a:r>
            <a:r>
              <a:rPr lang="es-ES" sz="4800" b="1" i="1" dirty="0">
                <a:latin typeface="Times New Roman" panose="02020603050405020304" pitchFamily="18" charset="0"/>
                <a:cs typeface="Times New Roman" panose="02020603050405020304" pitchFamily="18" charset="0"/>
              </a:rPr>
              <a:t>en el grupo de jóvenes la negligencia de la supervisión va mas allá de solo ofrecer supervisión. Se deben pedir formas apropiadas de permisos que se obtienen de los padres</a:t>
            </a:r>
          </a:p>
          <a:p>
            <a:r>
              <a:rPr lang="es-ES" sz="4800" b="1" i="1" dirty="0">
                <a:latin typeface="Times New Roman" panose="02020603050405020304" pitchFamily="18" charset="0"/>
                <a:cs typeface="Times New Roman" panose="02020603050405020304" pitchFamily="18" charset="0"/>
              </a:rPr>
              <a:t>Adoptar pólizas es un paso para reducir riesgos de demandas que necesita ser entendido, las leyes de empleo cambian de estado a estado se debe trabajar con un abogado local que ayude a establecer </a:t>
            </a:r>
            <a:r>
              <a:rPr lang="es-ES" sz="4800" b="1" i="1" dirty="0" err="1">
                <a:latin typeface="Times New Roman" panose="02020603050405020304" pitchFamily="18" charset="0"/>
                <a:cs typeface="Times New Roman" panose="02020603050405020304" pitchFamily="18" charset="0"/>
              </a:rPr>
              <a:t>polizas</a:t>
            </a:r>
            <a:r>
              <a:rPr lang="es-ES" sz="4800" b="1" i="1" dirty="0">
                <a:latin typeface="Times New Roman" panose="02020603050405020304" pitchFamily="18" charset="0"/>
                <a:cs typeface="Times New Roman" panose="02020603050405020304" pitchFamily="18" charset="0"/>
              </a:rPr>
              <a:t> que sean efectivas en tu estado</a:t>
            </a: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00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287384"/>
            <a:ext cx="12192000" cy="762000"/>
          </a:xfrm>
        </p:spPr>
        <p:txBody>
          <a:bodyPr>
            <a:noAutofit/>
          </a:bodyPr>
          <a:lstStyle/>
          <a:p>
            <a:pPr algn="ctr"/>
            <a:r>
              <a:rPr lang="es-ES" b="1" u="sng" dirty="0">
                <a:latin typeface="Times New Roman" panose="02020603050405020304" pitchFamily="18" charset="0"/>
                <a:cs typeface="Times New Roman" panose="02020603050405020304" pitchFamily="18" charset="0"/>
              </a:rPr>
              <a:t>Cuidando a los niños en la iglesia</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36767"/>
            <a:ext cx="12192000" cy="5521234"/>
          </a:xfrm>
        </p:spPr>
        <p:txBody>
          <a:bodyPr>
            <a:normAutofit/>
          </a:bodyPr>
          <a:lstStyle/>
          <a:p>
            <a:r>
              <a:rPr lang="es-ES" sz="4400" b="1" i="1" baseline="30000" dirty="0">
                <a:latin typeface="Times New Roman" panose="02020603050405020304" pitchFamily="18" charset="0"/>
                <a:cs typeface="Times New Roman" panose="02020603050405020304" pitchFamily="18" charset="0"/>
              </a:rPr>
              <a:t> </a:t>
            </a:r>
            <a:r>
              <a:rPr lang="es-ES" sz="4800" b="1" i="1" dirty="0">
                <a:latin typeface="Times New Roman" panose="02020603050405020304" pitchFamily="18" charset="0"/>
                <a:cs typeface="Times New Roman" panose="02020603050405020304" pitchFamily="18" charset="0"/>
              </a:rPr>
              <a:t>No porque una persona ha atendido a tu iglesia toda su vida y lo conoces de toda la vida, no significa que la puedes quitar de no cumplir con las pólizas de pasar por la inspección de ver si puede ser contratada o no, </a:t>
            </a:r>
          </a:p>
          <a:p>
            <a:r>
              <a:rPr lang="es-ES" sz="4800" b="1" i="1" dirty="0">
                <a:latin typeface="Times New Roman" panose="02020603050405020304" pitchFamily="18" charset="0"/>
                <a:cs typeface="Times New Roman" panose="02020603050405020304" pitchFamily="18" charset="0"/>
              </a:rPr>
              <a:t>Al ser selectivo del personal puedes estar expuesto a demandas de discriminación, lo mismo es para empleados que reciben salario</a:t>
            </a:r>
          </a:p>
          <a:p>
            <a:endParaRPr lang="es-E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6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rmAutofit/>
          </a:bodyPr>
          <a:lstStyle/>
          <a:p>
            <a:pPr algn="ctr"/>
            <a:r>
              <a:rPr lang="es-AR" b="1" u="sng" dirty="0" err="1">
                <a:latin typeface="Times New Roman" panose="02020603050405020304" pitchFamily="18" charset="0"/>
                <a:cs typeface="Times New Roman" panose="02020603050405020304" pitchFamily="18" charset="0"/>
              </a:rPr>
              <a:t>Polizas</a:t>
            </a:r>
            <a:endParaRPr lang="es-AR"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Las pólizas deben ser respetadas por todos los que están en la iglesia incluyendo a los que trabajan con niños</a:t>
            </a:r>
          </a:p>
          <a:p>
            <a:r>
              <a:rPr lang="es-ES" sz="4000" b="1" dirty="0">
                <a:latin typeface="Times New Roman" panose="02020603050405020304" pitchFamily="18" charset="0"/>
                <a:cs typeface="Times New Roman" panose="02020603050405020304" pitchFamily="18" charset="0"/>
              </a:rPr>
              <a:t>La a seguranza de su iglesia recomendara que establezca este tipo de pólizas, tome ventaja de ello.</a:t>
            </a:r>
          </a:p>
          <a:p>
            <a:r>
              <a:rPr lang="es-ES" sz="4000" b="1" dirty="0">
                <a:latin typeface="Times New Roman" panose="02020603050405020304" pitchFamily="18" charset="0"/>
                <a:cs typeface="Times New Roman" panose="02020603050405020304" pitchFamily="18" charset="0"/>
              </a:rPr>
              <a:t>Una vez que tengas las pólizas compártelas con todos, si no se implemente no reduce el riesgo. </a:t>
            </a:r>
          </a:p>
          <a:p>
            <a:endParaRPr lang="es-E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17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381001"/>
            <a:ext cx="12192000" cy="762000"/>
          </a:xfrm>
        </p:spPr>
        <p:txBody>
          <a:bodyPr>
            <a:normAutofit fontScale="90000"/>
          </a:bodyPr>
          <a:lstStyle/>
          <a:p>
            <a:pPr algn="ctr"/>
            <a:r>
              <a:rPr lang="es-AR" b="1" u="sng" dirty="0">
                <a:latin typeface="Times New Roman" panose="02020603050405020304" pitchFamily="18" charset="0"/>
                <a:cs typeface="Times New Roman" panose="02020603050405020304" pitchFamily="18" charset="0"/>
              </a:rPr>
              <a:t>Introducción: Declaración de la renuncia de las responsabilidades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1389019"/>
            <a:ext cx="12192000" cy="5468982"/>
          </a:xfrm>
        </p:spPr>
        <p:txBody>
          <a:bodyPr>
            <a:normAutofit fontScale="92500"/>
          </a:bodyPr>
          <a:lstStyle/>
          <a:p>
            <a:r>
              <a:rPr lang="es-AR" sz="4000" b="1" dirty="0">
                <a:latin typeface="Times New Roman" panose="02020603050405020304" pitchFamily="18" charset="0"/>
                <a:cs typeface="Times New Roman" panose="02020603050405020304" pitchFamily="18" charset="0"/>
              </a:rPr>
              <a:t>Esta clase la llamamos protegiendo a los niños en la iglesia. Analizaremos algunos aspectos legales de pastores, niños que pudieran generar una preocupación.</a:t>
            </a:r>
          </a:p>
          <a:p>
            <a:r>
              <a:rPr lang="es-AR" sz="4000" b="1" dirty="0">
                <a:latin typeface="Times New Roman" panose="02020603050405020304" pitchFamily="18" charset="0"/>
                <a:cs typeface="Times New Roman" panose="02020603050405020304" pitchFamily="18" charset="0"/>
              </a:rPr>
              <a:t>“ El contenido de esta clase no debe ser considerado legalmente una guianza y confiársele como consejería legal en cualquier situación factual o objetiva. El material que se da en esta clase es un resumen del tema a tratar, si te encuentras en una situación donde el material cubierto en esta clase es un hecho para ti, puedes consultar a un abogado local competente en esta área de la ley”</a:t>
            </a:r>
          </a:p>
        </p:txBody>
      </p:sp>
    </p:spTree>
    <p:extLst>
      <p:ext uri="{BB962C8B-B14F-4D97-AF65-F5344CB8AC3E}">
        <p14:creationId xmlns:p14="http://schemas.microsoft.com/office/powerpoint/2010/main" val="381007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rmAutofit/>
          </a:bodyPr>
          <a:lstStyle/>
          <a:p>
            <a:pPr algn="ctr"/>
            <a:r>
              <a:rPr lang="es-AR" b="1" u="sng" dirty="0">
                <a:latin typeface="Times New Roman" panose="02020603050405020304" pitchFamily="18" charset="0"/>
                <a:cs typeface="Times New Roman" panose="02020603050405020304" pitchFamily="18" charset="0"/>
              </a:rPr>
              <a:t>Nota final</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Los ministerios de niños y jóvenes son ministerio muy hermosos en las iglesias y debemos protegerlos lo mas que podamos.</a:t>
            </a:r>
          </a:p>
          <a:p>
            <a:r>
              <a:rPr lang="es-ES" sz="4000" b="1" dirty="0">
                <a:latin typeface="Times New Roman" panose="02020603050405020304" pitchFamily="18" charset="0"/>
                <a:cs typeface="Times New Roman" panose="02020603050405020304" pitchFamily="18" charset="0"/>
              </a:rPr>
              <a:t>Debemos usar nuestra sabiduría y que Dios nos permita lograr grandes cosas en su nombre al proteger estos ministerios.</a:t>
            </a:r>
            <a:endParaRPr lang="es-E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81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El deber de reportar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Iniciaremos esta clase hablando del deber de los pastores de reportar cualquier abuso de menores al estado y las ramificaciones posibles si falla en reportar dicho abuso.</a:t>
            </a:r>
          </a:p>
          <a:p>
            <a:r>
              <a:rPr lang="es-ES" sz="4000" b="1" dirty="0">
                <a:latin typeface="Times New Roman" panose="02020603050405020304" pitchFamily="18" charset="0"/>
                <a:cs typeface="Times New Roman" panose="02020603050405020304" pitchFamily="18" charset="0"/>
              </a:rPr>
              <a:t>También veremos responsabilidades generales relacionadas con niños y jóvenes tales como el cuidado en cuna y el ministerio de los </a:t>
            </a:r>
            <a:r>
              <a:rPr lang="es-ES" sz="4000" b="1" dirty="0" err="1">
                <a:latin typeface="Times New Roman" panose="02020603050405020304" pitchFamily="18" charset="0"/>
                <a:cs typeface="Times New Roman" panose="02020603050405020304" pitchFamily="18" charset="0"/>
              </a:rPr>
              <a:t>jovenes</a:t>
            </a:r>
            <a:r>
              <a:rPr lang="es-ES" sz="4000" b="1" dirty="0">
                <a:latin typeface="Times New Roman" panose="02020603050405020304" pitchFamily="18" charset="0"/>
                <a:cs typeface="Times New Roman" panose="02020603050405020304" pitchFamily="18" charset="0"/>
              </a:rPr>
              <a:t>.</a:t>
            </a:r>
          </a:p>
          <a:p>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50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fontScale="92500" lnSpcReduction="10000"/>
          </a:bodyPr>
          <a:lstStyle/>
          <a:p>
            <a:r>
              <a:rPr lang="es-ES" sz="4000" b="1" dirty="0">
                <a:latin typeface="Times New Roman" panose="02020603050405020304" pitchFamily="18" charset="0"/>
                <a:cs typeface="Times New Roman" panose="02020603050405020304" pitchFamily="18" charset="0"/>
              </a:rPr>
              <a:t>Es un reporte Mandatorio y se debe reportar lo que se sabe o lo razonable de la sospecha del abuso a menores. Los pastores tienen que hacer este reporte mandatorio si solo sospecha de abuso. Algunos estados exentan a los ministros de reportar el abuso de menores ya que son protegidos por el privilegio penitente eclesiástico. En algunos estados, los pastores pueden recibir cargos criminales por fallar en reportar el abuso de menores. Es común que los pastores se les informa de abuso de menores y muchos pastores quieren resolver estos casos como ofreciendo consejería con la victima y mas con el depredador. Este tipo de respuestas puede tener serias consecuencias legales.</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Si el pastor vive en un estado donde ellos son los que tienen que reportar mandatoriamente bajo la ley del estado. Ese pastor puede recibir cargos criminales y ser buscado por la ley por fallar en reportar ese abuso.</a:t>
            </a:r>
          </a:p>
          <a:p>
            <a:r>
              <a:rPr lang="es-ES" sz="4000" b="1" dirty="0">
                <a:latin typeface="Times New Roman" panose="02020603050405020304" pitchFamily="18" charset="0"/>
                <a:cs typeface="Times New Roman" panose="02020603050405020304" pitchFamily="18" charset="0"/>
              </a:rPr>
              <a:t>Algunos estado permiten a las victimas de demandar a los pastores que fallan a reportar abuso de menores ya que son los que deben reportar de una manera mandatorio de acuerdo a la ley del estado.</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24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Algunas veces el status de limitación en reclamaciones civiles en contra pastores y se extienden hasta el tiempo que el niño llegue a la mayoría de edad</a:t>
            </a:r>
          </a:p>
          <a:p>
            <a:r>
              <a:rPr lang="es-ES" sz="4000" b="1" dirty="0">
                <a:latin typeface="Times New Roman" panose="02020603050405020304" pitchFamily="18" charset="0"/>
                <a:cs typeface="Times New Roman" panose="02020603050405020304" pitchFamily="18" charset="0"/>
              </a:rPr>
              <a:t>En orden para que un pastor sepa como reaccionar al abuso del menor, </a:t>
            </a:r>
          </a:p>
          <a:p>
            <a:r>
              <a:rPr lang="es-ES" sz="4000" b="1" dirty="0">
                <a:latin typeface="Times New Roman" panose="02020603050405020304" pitchFamily="18" charset="0"/>
                <a:cs typeface="Times New Roman" panose="02020603050405020304" pitchFamily="18" charset="0"/>
              </a:rPr>
              <a:t>El pastor debe saber que es el abuso del menor</a:t>
            </a:r>
          </a:p>
          <a:p>
            <a:r>
              <a:rPr lang="es-ES" sz="4000" b="1" dirty="0">
                <a:latin typeface="Times New Roman" panose="02020603050405020304" pitchFamily="18" charset="0"/>
                <a:cs typeface="Times New Roman" panose="02020603050405020304" pitchFamily="18" charset="0"/>
              </a:rPr>
              <a:t>Los padres deben reportar de una manera mandatorio en el estado y como los reportes son hechos a la policía.</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72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lnSpcReduction="10000"/>
          </a:bodyPr>
          <a:lstStyle/>
          <a:p>
            <a:r>
              <a:rPr lang="es-ES" sz="4000" b="1" dirty="0">
                <a:latin typeface="Times New Roman" panose="02020603050405020304" pitchFamily="18" charset="0"/>
                <a:cs typeface="Times New Roman" panose="02020603050405020304" pitchFamily="18" charset="0"/>
              </a:rPr>
              <a:t>Cada estado tiene diferente estatutos que contienen la definición del abuso de los menores</a:t>
            </a:r>
          </a:p>
          <a:p>
            <a:r>
              <a:rPr lang="es-ES" sz="4000" b="1" dirty="0">
                <a:latin typeface="Times New Roman" panose="02020603050405020304" pitchFamily="18" charset="0"/>
                <a:cs typeface="Times New Roman" panose="02020603050405020304" pitchFamily="18" charset="0"/>
              </a:rPr>
              <a:t>Los estatutos explican quien es son los que deben hacer el reporte de una manera mandatorio y que excepciones existen para aquellos quienes son los que reportan de una manera mandatorio</a:t>
            </a:r>
          </a:p>
          <a:p>
            <a:r>
              <a:rPr lang="es-ES" sz="4000" b="1" dirty="0">
                <a:latin typeface="Times New Roman" panose="02020603050405020304" pitchFamily="18" charset="0"/>
                <a:cs typeface="Times New Roman" panose="02020603050405020304" pitchFamily="18" charset="0"/>
              </a:rPr>
              <a:t>Cada uno de estos estatutos producen inmunidad para los que reportan el abuso </a:t>
            </a:r>
          </a:p>
          <a:p>
            <a:r>
              <a:rPr lang="es-ES" sz="4000" b="1" dirty="0">
                <a:latin typeface="Times New Roman" panose="02020603050405020304" pitchFamily="18" charset="0"/>
                <a:cs typeface="Times New Roman" panose="02020603050405020304" pitchFamily="18" charset="0"/>
              </a:rPr>
              <a:t>Algunos estados requieren que el que reportan tiene una causa de creer que el abuso ha ocurrido y se le da el deber de reportar</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05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lnSpcReduction="10000"/>
          </a:bodyPr>
          <a:lstStyle/>
          <a:p>
            <a:r>
              <a:rPr lang="es-ES" sz="4000" b="1" dirty="0">
                <a:latin typeface="Times New Roman" panose="02020603050405020304" pitchFamily="18" charset="0"/>
                <a:cs typeface="Times New Roman" panose="02020603050405020304" pitchFamily="18" charset="0"/>
              </a:rPr>
              <a:t>El objetivo de obtener inmunidad es para animar a reportar el abuso de menores</a:t>
            </a:r>
          </a:p>
          <a:p>
            <a:r>
              <a:rPr lang="es-ES" sz="4000" b="1" dirty="0">
                <a:latin typeface="Times New Roman" panose="02020603050405020304" pitchFamily="18" charset="0"/>
                <a:cs typeface="Times New Roman" panose="02020603050405020304" pitchFamily="18" charset="0"/>
              </a:rPr>
              <a:t>Es muy importante que veas los estatutos del estado de como están las leyes de reportar en tu estado y léelas.</a:t>
            </a:r>
          </a:p>
          <a:p>
            <a:r>
              <a:rPr lang="es-ES" sz="4000" b="1" dirty="0">
                <a:latin typeface="Times New Roman" panose="02020603050405020304" pitchFamily="18" charset="0"/>
                <a:cs typeface="Times New Roman" panose="02020603050405020304" pitchFamily="18" charset="0"/>
              </a:rPr>
              <a:t>Examina como definen el abuso de menores y tu sabes cuando el deber de reportar esta afectado</a:t>
            </a:r>
          </a:p>
          <a:p>
            <a:r>
              <a:rPr lang="es-ES" sz="4000" b="1" dirty="0">
                <a:latin typeface="Times New Roman" panose="02020603050405020304" pitchFamily="18" charset="0"/>
                <a:cs typeface="Times New Roman" panose="02020603050405020304" pitchFamily="18" charset="0"/>
              </a:rPr>
              <a:t>Investiga si como pastor eres el que reporta mandatoriamente o tienes excepciones.</a:t>
            </a:r>
          </a:p>
          <a:p>
            <a:r>
              <a:rPr lang="es-ES" sz="4000" b="1" dirty="0">
                <a:latin typeface="Times New Roman" panose="02020603050405020304" pitchFamily="18" charset="0"/>
                <a:cs typeface="Times New Roman" panose="02020603050405020304" pitchFamily="18" charset="0"/>
              </a:rPr>
              <a:t>Examina si hay algo criminal o civil cuando fallas a reportar abuso sexual.</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20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Autofit/>
          </a:bodyPr>
          <a:lstStyle/>
          <a:p>
            <a:pPr algn="ctr"/>
            <a:r>
              <a:rPr lang="es-AR" sz="3600" b="1" u="sng" dirty="0">
                <a:latin typeface="Times New Roman" panose="02020603050405020304" pitchFamily="18" charset="0"/>
                <a:cs typeface="Times New Roman" panose="02020603050405020304" pitchFamily="18" charset="0"/>
              </a:rPr>
              <a:t>Cada estado tiene leyes de reportar el abuso de menores</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fontScale="92500"/>
          </a:bodyPr>
          <a:lstStyle/>
          <a:p>
            <a:r>
              <a:rPr lang="es-ES" sz="4000" b="1" dirty="0">
                <a:latin typeface="Times New Roman" panose="02020603050405020304" pitchFamily="18" charset="0"/>
                <a:cs typeface="Times New Roman" panose="02020603050405020304" pitchFamily="18" charset="0"/>
              </a:rPr>
              <a:t>La gran mayoría de estos estatutos los puedes encontrar en internet o puedes obtener esta información al contactar un abogado quien es competente en esta área de la ley</a:t>
            </a:r>
          </a:p>
          <a:p>
            <a:r>
              <a:rPr lang="es-ES" sz="4000" b="1" dirty="0">
                <a:latin typeface="Times New Roman" panose="02020603050405020304" pitchFamily="18" charset="0"/>
                <a:cs typeface="Times New Roman" panose="02020603050405020304" pitchFamily="18" charset="0"/>
              </a:rPr>
              <a:t>También debes estar preparado para hablar con el representante de la agencia de protección al menor para discutir como reportar el abuso puede ser manejado y que puedes esperar si necesitas hacer un reporte.</a:t>
            </a:r>
          </a:p>
          <a:p>
            <a:r>
              <a:rPr lang="es-ES" sz="4000" b="1" dirty="0">
                <a:latin typeface="Times New Roman" panose="02020603050405020304" pitchFamily="18" charset="0"/>
                <a:cs typeface="Times New Roman" panose="02020603050405020304" pitchFamily="18" charset="0"/>
              </a:rPr>
              <a:t>Consideren las siguientes preguntas cuando consulta un abogado, después de recibir un alegación de abuso a menores:</a:t>
            </a:r>
            <a:endParaRPr lang="es-E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445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1108</Words>
  <Application>Microsoft Office PowerPoint</Application>
  <PresentationFormat>Widescreen</PresentationFormat>
  <Paragraphs>75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Unidad 11: Proteccion de Ninos y Adultos  (Presentación 33)</vt:lpstr>
      <vt:lpstr>Introducción: Declaración de la renuncia de las responsabilidades</vt:lpstr>
      <vt:lpstr>El deber de reportar abuso de menores</vt:lpstr>
      <vt:lpstr>Cada estado tiene leyes de reportar el abuso de menores</vt:lpstr>
      <vt:lpstr>Cada estado tiene leyes de reportar el abuso de menores</vt:lpstr>
      <vt:lpstr>Cada estado tiene leyes de reportar el abuso de menores</vt:lpstr>
      <vt:lpstr>Cada estado tiene leyes de reportar el abuso de menores</vt:lpstr>
      <vt:lpstr>Cada estado tiene leyes de reportar el abuso de menores</vt:lpstr>
      <vt:lpstr>Cada estado tiene leyes de reportar el abuso de menores</vt:lpstr>
      <vt:lpstr>PowerPoint Presentation</vt:lpstr>
      <vt:lpstr>PowerPoint Presentation</vt:lpstr>
      <vt:lpstr>PowerPoint Presentation</vt:lpstr>
      <vt:lpstr>Proteger a los niños en el contexto de el ministerio</vt:lpstr>
      <vt:lpstr>La iglesia es susceptible a que los niños sean molestados sexualmente</vt:lpstr>
      <vt:lpstr>¿La iglesia es responsable?</vt:lpstr>
      <vt:lpstr>¿La iglesia es responsable?</vt:lpstr>
      <vt:lpstr>¿La iglesia es responsable?</vt:lpstr>
      <vt:lpstr>Cuidando a los niños en la iglesia</vt:lpstr>
      <vt:lpstr>Polizas</vt:lpstr>
      <vt:lpstr>Nota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Encontrando Descanso en un Mundo lleno de Ansiedad</dc:title>
  <dc:creator>Aaron Moreno</dc:creator>
  <cp:lastModifiedBy>Aaron Moreno</cp:lastModifiedBy>
  <cp:revision>58</cp:revision>
  <dcterms:created xsi:type="dcterms:W3CDTF">2017-10-25T18:30:10Z</dcterms:created>
  <dcterms:modified xsi:type="dcterms:W3CDTF">2017-11-08T09:03:04Z</dcterms:modified>
</cp:coreProperties>
</file>