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5A6242-ED29-4272-AB55-94C494725169}" type="datetimeFigureOut">
              <a:rPr lang="en-US" smtClean="0"/>
              <a:t>5/3/2018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BC38B-0581-4CBA-9126-10339A460796}" type="slidenum">
              <a:rPr lang="en-US" smtClean="0"/>
              <a:t>‹#›</a:t>
            </a:fld>
            <a:endParaRPr lang="en-US"/>
          </a:p>
        </p:txBody>
      </p:sp>
    </p:spTree>
    <p:extLst>
      <p:ext uri="{BB962C8B-B14F-4D97-AF65-F5344CB8AC3E}">
        <p14:creationId xmlns:p14="http://schemas.microsoft.com/office/powerpoint/2010/main" val="399520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376E08-325D-47B8-8AB8-0AA2D8B58D1D}" type="slidenum">
              <a:rPr lang="en-US" smtClean="0">
                <a:solidFill>
                  <a:prstClr val="black"/>
                </a:solidFill>
              </a:rPr>
              <a:pPr/>
              <a:t>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357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996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503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58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401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7392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793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2706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5580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26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548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6487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Section Three: </a:t>
            </a:r>
            <a:br>
              <a:rPr lang="en-US" dirty="0" smtClean="0"/>
            </a:br>
            <a:endParaRPr lang="en-US" dirty="0"/>
          </a:p>
        </p:txBody>
      </p:sp>
      <p:sp>
        <p:nvSpPr>
          <p:cNvPr id="3" name="Content Placeholder 2"/>
          <p:cNvSpPr>
            <a:spLocks noGrp="1"/>
          </p:cNvSpPr>
          <p:nvPr>
            <p:ph idx="1"/>
          </p:nvPr>
        </p:nvSpPr>
        <p:spPr/>
        <p:txBody>
          <a:bodyPr/>
          <a:lstStyle/>
          <a:p>
            <a:r>
              <a:rPr lang="en-US" dirty="0" smtClean="0"/>
              <a:t>1. International Trade</a:t>
            </a:r>
          </a:p>
          <a:p>
            <a:r>
              <a:rPr lang="en-US" dirty="0" smtClean="0"/>
              <a:t>2. Clash of Religions</a:t>
            </a:r>
          </a:p>
          <a:p>
            <a:r>
              <a:rPr lang="en-US" dirty="0" smtClean="0"/>
              <a:t>3. Hostile Take-</a:t>
            </a:r>
            <a:r>
              <a:rPr lang="en-US" dirty="0" err="1" smtClean="0"/>
              <a:t>Overs</a:t>
            </a:r>
            <a:r>
              <a:rPr lang="en-US" dirty="0" smtClean="0"/>
              <a:t> (Conquests)</a:t>
            </a:r>
          </a:p>
          <a:p>
            <a:r>
              <a:rPr lang="en-US" dirty="0" smtClean="0"/>
              <a:t>4.Political/Social Organization</a:t>
            </a:r>
          </a:p>
          <a:p>
            <a:r>
              <a:rPr lang="en-US" dirty="0" smtClean="0"/>
              <a:t>5. Cultural/Social Developments</a:t>
            </a:r>
            <a:endParaRPr lang="en-US" dirty="0"/>
          </a:p>
        </p:txBody>
      </p:sp>
    </p:spTree>
    <p:extLst>
      <p:ext uri="{BB962C8B-B14F-4D97-AF65-F5344CB8AC3E}">
        <p14:creationId xmlns:p14="http://schemas.microsoft.com/office/powerpoint/2010/main" val="30585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trade routes</a:t>
            </a:r>
            <a:endParaRPr lang="en-US" dirty="0"/>
          </a:p>
        </p:txBody>
      </p:sp>
      <p:sp>
        <p:nvSpPr>
          <p:cNvPr id="3" name="Content Placeholder 2"/>
          <p:cNvSpPr>
            <a:spLocks noGrp="1"/>
          </p:cNvSpPr>
          <p:nvPr>
            <p:ph idx="1"/>
          </p:nvPr>
        </p:nvSpPr>
        <p:spPr/>
        <p:txBody>
          <a:bodyPr/>
          <a:lstStyle/>
          <a:p>
            <a:endParaRPr lang="en-US"/>
          </a:p>
        </p:txBody>
      </p:sp>
      <p:pic>
        <p:nvPicPr>
          <p:cNvPr id="442370" name="Picture 2" descr="Image result for viking trade routes m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1600200"/>
            <a:ext cx="7086600" cy="4482906"/>
          </a:xfrm>
          <a:prstGeom prst="rect">
            <a:avLst/>
          </a:prstGeom>
          <a:noFill/>
        </p:spPr>
      </p:pic>
    </p:spTree>
    <p:extLst>
      <p:ext uri="{BB962C8B-B14F-4D97-AF65-F5344CB8AC3E}">
        <p14:creationId xmlns:p14="http://schemas.microsoft.com/office/powerpoint/2010/main" val="186547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Disruptions of Trade Routes between 1000 and 1500 A.D.</a:t>
            </a:r>
            <a:endParaRPr lang="en-US" dirty="0"/>
          </a:p>
        </p:txBody>
      </p:sp>
      <p:sp>
        <p:nvSpPr>
          <p:cNvPr id="3" name="Content Placeholder 2"/>
          <p:cNvSpPr>
            <a:spLocks noGrp="1"/>
          </p:cNvSpPr>
          <p:nvPr>
            <p:ph idx="1"/>
          </p:nvPr>
        </p:nvSpPr>
        <p:spPr/>
        <p:txBody>
          <a:bodyPr/>
          <a:lstStyle/>
          <a:p>
            <a:r>
              <a:rPr lang="en-US" dirty="0" smtClean="0"/>
              <a:t>Environmental Changes—drying of Steppes</a:t>
            </a:r>
          </a:p>
          <a:p>
            <a:r>
              <a:rPr lang="en-US" dirty="0" smtClean="0"/>
              <a:t>Viking Decline/ Rise of Kiev (after 1100)</a:t>
            </a:r>
          </a:p>
          <a:p>
            <a:r>
              <a:rPr lang="en-US" dirty="0" smtClean="0"/>
              <a:t>Turkish/Crusader Invasions and conquests: Byzantium, India, Egypt, East Africa (ca. 1050-1500)</a:t>
            </a:r>
          </a:p>
          <a:p>
            <a:r>
              <a:rPr lang="en-US" dirty="0" smtClean="0"/>
              <a:t>Mongolian Invasions: (1200-1400)</a:t>
            </a:r>
          </a:p>
          <a:p>
            <a:pPr>
              <a:buNone/>
            </a:pPr>
            <a:endParaRPr lang="en-US" dirty="0" smtClean="0"/>
          </a:p>
          <a:p>
            <a:endParaRPr lang="en-US" dirty="0"/>
          </a:p>
        </p:txBody>
      </p:sp>
    </p:spTree>
    <p:extLst>
      <p:ext uri="{BB962C8B-B14F-4D97-AF65-F5344CB8AC3E}">
        <p14:creationId xmlns:p14="http://schemas.microsoft.com/office/powerpoint/2010/main" val="7219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Inca Roads</a:t>
            </a:r>
            <a:br>
              <a:rPr lang="en-US" dirty="0" smtClean="0"/>
            </a:br>
            <a:r>
              <a:rPr lang="en-US" dirty="0" smtClean="0"/>
              <a:t>READING ASSINGMENT   Article by  Mark Cartwright: The Inca Road System</a:t>
            </a:r>
            <a:br>
              <a:rPr lang="en-US" dirty="0" smtClean="0"/>
            </a:br>
            <a:r>
              <a:rPr lang="en-US" dirty="0" smtClean="0"/>
              <a:t>https://www.ancient.eu/article/757/the-inca-road-system/</a:t>
            </a:r>
            <a:endParaRPr lang="en-US" dirty="0"/>
          </a:p>
        </p:txBody>
      </p:sp>
      <p:sp>
        <p:nvSpPr>
          <p:cNvPr id="3" name="Content Placeholder 2"/>
          <p:cNvSpPr>
            <a:spLocks noGrp="1"/>
          </p:cNvSpPr>
          <p:nvPr>
            <p:ph idx="1"/>
          </p:nvPr>
        </p:nvSpPr>
        <p:spPr/>
        <p:txBody>
          <a:bodyPr/>
          <a:lstStyle/>
          <a:p>
            <a:pPr>
              <a:buNone/>
            </a:pPr>
            <a:endParaRPr lang="en-US" dirty="0" smtClean="0"/>
          </a:p>
        </p:txBody>
      </p:sp>
    </p:spTree>
    <p:extLst>
      <p:ext uri="{BB962C8B-B14F-4D97-AF65-F5344CB8AC3E}">
        <p14:creationId xmlns:p14="http://schemas.microsoft.com/office/powerpoint/2010/main" val="143869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Roads</a:t>
            </a:r>
            <a:endParaRPr lang="en-US" dirty="0"/>
          </a:p>
        </p:txBody>
      </p:sp>
      <p:sp>
        <p:nvSpPr>
          <p:cNvPr id="3" name="Content Placeholder 2"/>
          <p:cNvSpPr>
            <a:spLocks noGrp="1"/>
          </p:cNvSpPr>
          <p:nvPr>
            <p:ph idx="1"/>
          </p:nvPr>
        </p:nvSpPr>
        <p:spPr/>
        <p:txBody>
          <a:bodyPr/>
          <a:lstStyle/>
          <a:p>
            <a:r>
              <a:rPr lang="en-US" dirty="0" smtClean="0"/>
              <a:t>Two main routes: Royal Road and Costal Road ran north and south…linked west coast of South America</a:t>
            </a:r>
          </a:p>
          <a:p>
            <a:r>
              <a:rPr lang="en-US" dirty="0" smtClean="0"/>
              <a:t>Used for military, messengers (runners), and official traders….lamas and alpaca caravans</a:t>
            </a:r>
          </a:p>
          <a:p>
            <a:r>
              <a:rPr lang="en-US" dirty="0" smtClean="0"/>
              <a:t>Symbolized Inca dominance over region</a:t>
            </a:r>
          </a:p>
          <a:p>
            <a:r>
              <a:rPr lang="en-US" dirty="0" smtClean="0"/>
              <a:t>Also linked over the Andes to Argentina </a:t>
            </a:r>
          </a:p>
          <a:p>
            <a:r>
              <a:rPr lang="en-US" dirty="0" smtClean="0"/>
              <a:t>Some evidence of linkage with Amazon basin</a:t>
            </a:r>
          </a:p>
          <a:p>
            <a:endParaRPr lang="en-US" dirty="0" smtClean="0"/>
          </a:p>
          <a:p>
            <a:endParaRPr lang="en-US" dirty="0"/>
          </a:p>
        </p:txBody>
      </p:sp>
    </p:spTree>
    <p:extLst>
      <p:ext uri="{BB962C8B-B14F-4D97-AF65-F5344CB8AC3E}">
        <p14:creationId xmlns:p14="http://schemas.microsoft.com/office/powerpoint/2010/main" val="185016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https://upload.wikimedia.org/wikipedia/commons/thumb/5/53/Inca_roads-en.svg/2000px-Inca_roads-en.svg.png</a:t>
            </a:r>
            <a:endParaRPr lang="en-US" sz="1200" dirty="0"/>
          </a:p>
        </p:txBody>
      </p:sp>
      <p:pic>
        <p:nvPicPr>
          <p:cNvPr id="447490" name="Picture 2" descr="Image result for inca  trade routes m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561326"/>
            <a:ext cx="3200400" cy="5621503"/>
          </a:xfrm>
          <a:prstGeom prst="rect">
            <a:avLst/>
          </a:prstGeom>
          <a:noFill/>
        </p:spPr>
      </p:pic>
    </p:spTree>
    <p:extLst>
      <p:ext uri="{BB962C8B-B14F-4D97-AF65-F5344CB8AC3E}">
        <p14:creationId xmlns:p14="http://schemas.microsoft.com/office/powerpoint/2010/main" val="414390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Trade Routes</a:t>
            </a:r>
            <a:endParaRPr lang="en-US" dirty="0"/>
          </a:p>
        </p:txBody>
      </p:sp>
      <p:sp>
        <p:nvSpPr>
          <p:cNvPr id="3" name="Content Placeholder 2"/>
          <p:cNvSpPr>
            <a:spLocks noGrp="1"/>
          </p:cNvSpPr>
          <p:nvPr>
            <p:ph idx="1"/>
          </p:nvPr>
        </p:nvSpPr>
        <p:spPr/>
        <p:txBody>
          <a:bodyPr/>
          <a:lstStyle/>
          <a:p>
            <a:endParaRPr lang="en-US" dirty="0"/>
          </a:p>
        </p:txBody>
      </p:sp>
      <p:pic>
        <p:nvPicPr>
          <p:cNvPr id="448514" name="Picture 2" descr="Image result for aztec trade routes"/>
          <p:cNvPicPr>
            <a:picLocks noChangeAspect="1" noChangeArrowheads="1"/>
          </p:cNvPicPr>
          <p:nvPr/>
        </p:nvPicPr>
        <p:blipFill>
          <a:blip r:embed="rId2" cstate="print"/>
          <a:srcRect/>
          <a:stretch>
            <a:fillRect/>
          </a:stretch>
        </p:blipFill>
        <p:spPr bwMode="auto">
          <a:xfrm>
            <a:off x="1295400" y="1676400"/>
            <a:ext cx="6096000" cy="4552951"/>
          </a:xfrm>
          <a:prstGeom prst="rect">
            <a:avLst/>
          </a:prstGeom>
          <a:noFill/>
        </p:spPr>
      </p:pic>
      <p:sp>
        <p:nvSpPr>
          <p:cNvPr id="5" name="Rectangle 4"/>
          <p:cNvSpPr/>
          <p:nvPr/>
        </p:nvSpPr>
        <p:spPr>
          <a:xfrm>
            <a:off x="2057400" y="5934670"/>
            <a:ext cx="4572000" cy="923330"/>
          </a:xfrm>
          <a:prstGeom prst="rect">
            <a:avLst/>
          </a:prstGeom>
        </p:spPr>
        <p:txBody>
          <a:bodyPr>
            <a:spAutoFit/>
          </a:bodyPr>
          <a:lstStyle/>
          <a:p>
            <a:r>
              <a:rPr lang="en-US" dirty="0">
                <a:solidFill>
                  <a:prstClr val="white"/>
                </a:solidFill>
              </a:rPr>
              <a:t>https://upload.wikimedia.org/wikipedia/commons/thumb/6/62/AztecEmpire.jpg/640px-AztecEmpire.jpg</a:t>
            </a:r>
            <a:endParaRPr lang="en-US" dirty="0">
              <a:solidFill>
                <a:prstClr val="white"/>
              </a:solidFill>
            </a:endParaRPr>
          </a:p>
        </p:txBody>
      </p:sp>
    </p:spTree>
    <p:extLst>
      <p:ext uri="{BB962C8B-B14F-4D97-AF65-F5344CB8AC3E}">
        <p14:creationId xmlns:p14="http://schemas.microsoft.com/office/powerpoint/2010/main" val="158270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Routes  200-1500 A.D.</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User\Desktop\Slide12-CROPPED-2048x11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0"/>
            <a:ext cx="9044861" cy="5181600"/>
          </a:xfrm>
          <a:prstGeom prst="rect">
            <a:avLst/>
          </a:prstGeom>
          <a:noFill/>
        </p:spPr>
      </p:pic>
    </p:spTree>
    <p:extLst>
      <p:ext uri="{BB962C8B-B14F-4D97-AF65-F5344CB8AC3E}">
        <p14:creationId xmlns:p14="http://schemas.microsoft.com/office/powerpoint/2010/main" val="302155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a:t>
            </a:r>
            <a:endParaRPr lang="en-US" dirty="0"/>
          </a:p>
        </p:txBody>
      </p:sp>
      <p:sp>
        <p:nvSpPr>
          <p:cNvPr id="3" name="Content Placeholder 2"/>
          <p:cNvSpPr>
            <a:spLocks noGrp="1"/>
          </p:cNvSpPr>
          <p:nvPr>
            <p:ph idx="1"/>
          </p:nvPr>
        </p:nvSpPr>
        <p:spPr/>
        <p:txBody>
          <a:bodyPr/>
          <a:lstStyle/>
          <a:p>
            <a:pPr>
              <a:buNone/>
            </a:pPr>
            <a:r>
              <a:rPr lang="en-US" dirty="0" smtClean="0"/>
              <a:t>Article on the Silk Road by Joshua Mark</a:t>
            </a:r>
          </a:p>
          <a:p>
            <a:r>
              <a:rPr lang="en-US" dirty="0" smtClean="0"/>
              <a:t>www.ancient.eu/Silk_Road/</a:t>
            </a:r>
            <a:endParaRPr lang="en-US" dirty="0"/>
          </a:p>
        </p:txBody>
      </p:sp>
    </p:spTree>
    <p:extLst>
      <p:ext uri="{BB962C8B-B14F-4D97-AF65-F5344CB8AC3E}">
        <p14:creationId xmlns:p14="http://schemas.microsoft.com/office/powerpoint/2010/main" val="328880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 1000-1500 A.D.</a:t>
            </a:r>
            <a:endParaRPr lang="en-US" dirty="0"/>
          </a:p>
        </p:txBody>
      </p:sp>
      <p:sp>
        <p:nvSpPr>
          <p:cNvPr id="3" name="Content Placeholder 2"/>
          <p:cNvSpPr>
            <a:spLocks noGrp="1"/>
          </p:cNvSpPr>
          <p:nvPr>
            <p:ph idx="1"/>
          </p:nvPr>
        </p:nvSpPr>
        <p:spPr/>
        <p:txBody>
          <a:bodyPr/>
          <a:lstStyle/>
          <a:p>
            <a:r>
              <a:rPr lang="en-US" dirty="0" smtClean="0"/>
              <a:t>“Silk Road”---overland and sea routes that connect China, Asia, India, Africa, Europe by means of trade and cultural exchange.</a:t>
            </a:r>
          </a:p>
          <a:p>
            <a:r>
              <a:rPr lang="en-US" dirty="0" smtClean="0"/>
              <a:t>Began in 2</a:t>
            </a:r>
            <a:r>
              <a:rPr lang="en-US" baseline="30000" dirty="0" smtClean="0"/>
              <a:t>nd</a:t>
            </a:r>
            <a:r>
              <a:rPr lang="en-US" dirty="0" smtClean="0"/>
              <a:t> Century B.C., and continued until 16</a:t>
            </a:r>
            <a:r>
              <a:rPr lang="en-US" baseline="30000" dirty="0" smtClean="0"/>
              <a:t>th</a:t>
            </a:r>
            <a:r>
              <a:rPr lang="en-US" dirty="0" smtClean="0"/>
              <a:t> Century A.D..  </a:t>
            </a:r>
          </a:p>
          <a:p>
            <a:r>
              <a:rPr lang="en-US" dirty="0" smtClean="0"/>
              <a:t>Means of wealth for Rome/Europe, China, India, Middle East, Central Asia, East Africa </a:t>
            </a:r>
          </a:p>
          <a:p>
            <a:r>
              <a:rPr lang="en-US" dirty="0" smtClean="0"/>
              <a:t>Trade as a means for peace</a:t>
            </a:r>
            <a:endParaRPr lang="en-US" dirty="0"/>
          </a:p>
        </p:txBody>
      </p:sp>
    </p:spTree>
    <p:extLst>
      <p:ext uri="{BB962C8B-B14F-4D97-AF65-F5344CB8AC3E}">
        <p14:creationId xmlns:p14="http://schemas.microsoft.com/office/powerpoint/2010/main" val="281898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 Trade Cities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User\Desktop\silk_road_map.gif"/>
          <p:cNvPicPr>
            <a:picLocks noChangeAspect="1" noChangeArrowheads="1"/>
          </p:cNvPicPr>
          <p:nvPr/>
        </p:nvPicPr>
        <p:blipFill>
          <a:blip r:embed="rId2" cstate="print"/>
          <a:srcRect/>
          <a:stretch>
            <a:fillRect/>
          </a:stretch>
        </p:blipFill>
        <p:spPr bwMode="auto">
          <a:xfrm>
            <a:off x="-26949" y="1447800"/>
            <a:ext cx="9170949" cy="5410200"/>
          </a:xfrm>
          <a:prstGeom prst="rect">
            <a:avLst/>
          </a:prstGeom>
          <a:noFill/>
        </p:spPr>
      </p:pic>
    </p:spTree>
    <p:extLst>
      <p:ext uri="{BB962C8B-B14F-4D97-AF65-F5344CB8AC3E}">
        <p14:creationId xmlns:p14="http://schemas.microsoft.com/office/powerpoint/2010/main" val="114397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Exchanges</a:t>
            </a:r>
            <a:endParaRPr lang="en-US" dirty="0"/>
          </a:p>
        </p:txBody>
      </p:sp>
      <p:sp>
        <p:nvSpPr>
          <p:cNvPr id="3" name="Content Placeholder 2"/>
          <p:cNvSpPr>
            <a:spLocks noGrp="1"/>
          </p:cNvSpPr>
          <p:nvPr>
            <p:ph idx="1"/>
          </p:nvPr>
        </p:nvSpPr>
        <p:spPr/>
        <p:txBody>
          <a:bodyPr/>
          <a:lstStyle/>
          <a:p>
            <a:r>
              <a:rPr lang="en-US" dirty="0" smtClean="0"/>
              <a:t>1. Luxury goods</a:t>
            </a:r>
          </a:p>
          <a:p>
            <a:r>
              <a:rPr lang="en-US" dirty="0" smtClean="0"/>
              <a:t>2. Technologies: gunpowder, paper, silk production, different notions of government</a:t>
            </a:r>
          </a:p>
          <a:p>
            <a:r>
              <a:rPr lang="en-US" dirty="0" smtClean="0"/>
              <a:t>3. Religions:  Islam, Buddhism, Christianity</a:t>
            </a:r>
          </a:p>
          <a:p>
            <a:r>
              <a:rPr lang="en-US" dirty="0" smtClean="0"/>
              <a:t>4. Languages</a:t>
            </a:r>
          </a:p>
          <a:p>
            <a:r>
              <a:rPr lang="en-US" dirty="0" smtClean="0"/>
              <a:t>5. Diseases:  Black Plague</a:t>
            </a:r>
          </a:p>
          <a:p>
            <a:endParaRPr lang="en-US" dirty="0"/>
          </a:p>
        </p:txBody>
      </p:sp>
    </p:spTree>
    <p:extLst>
      <p:ext uri="{BB962C8B-B14F-4D97-AF65-F5344CB8AC3E}">
        <p14:creationId xmlns:p14="http://schemas.microsoft.com/office/powerpoint/2010/main" val="38703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Routes</a:t>
            </a:r>
            <a:endParaRPr lang="en-US" dirty="0"/>
          </a:p>
        </p:txBody>
      </p:sp>
      <p:sp>
        <p:nvSpPr>
          <p:cNvPr id="3" name="Content Placeholder 2"/>
          <p:cNvSpPr>
            <a:spLocks noGrp="1"/>
          </p:cNvSpPr>
          <p:nvPr>
            <p:ph idx="1"/>
          </p:nvPr>
        </p:nvSpPr>
        <p:spPr/>
        <p:txBody>
          <a:bodyPr/>
          <a:lstStyle/>
          <a:p>
            <a:r>
              <a:rPr lang="en-US" dirty="0" smtClean="0"/>
              <a:t>https://upload.wikimedia.org/wikipedia/commons/9/9e/Silk_route_copy.jpg</a:t>
            </a:r>
            <a:endParaRPr lang="en-US" dirty="0"/>
          </a:p>
        </p:txBody>
      </p:sp>
      <p:pic>
        <p:nvPicPr>
          <p:cNvPr id="266242" name="Picture 2" descr="Image result for ancient sea rou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7565790" cy="4495800"/>
          </a:xfrm>
          <a:prstGeom prst="rect">
            <a:avLst/>
          </a:prstGeom>
          <a:noFill/>
        </p:spPr>
      </p:pic>
      <p:sp>
        <p:nvSpPr>
          <p:cNvPr id="5" name="Rectangle 4"/>
          <p:cNvSpPr/>
          <p:nvPr/>
        </p:nvSpPr>
        <p:spPr>
          <a:xfrm>
            <a:off x="2286000" y="6211669"/>
            <a:ext cx="4572000" cy="646331"/>
          </a:xfrm>
          <a:prstGeom prst="rect">
            <a:avLst/>
          </a:prstGeom>
        </p:spPr>
        <p:txBody>
          <a:bodyPr>
            <a:spAutoFit/>
          </a:bodyPr>
          <a:lstStyle/>
          <a:p>
            <a:r>
              <a:rPr lang="en-US" dirty="0">
                <a:solidFill>
                  <a:prstClr val="white"/>
                </a:solidFill>
              </a:rPr>
              <a:t>https://upload.wikimedia.org/wikipedia/commons/9/9e/Silk_route_copy.jpg</a:t>
            </a:r>
            <a:endParaRPr lang="en-US" dirty="0">
              <a:solidFill>
                <a:prstClr val="white"/>
              </a:solidFill>
            </a:endParaRPr>
          </a:p>
        </p:txBody>
      </p:sp>
    </p:spTree>
    <p:extLst>
      <p:ext uri="{BB962C8B-B14F-4D97-AF65-F5344CB8AC3E}">
        <p14:creationId xmlns:p14="http://schemas.microsoft.com/office/powerpoint/2010/main" val="410564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Spice Routes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history of these maritime routes can be traced back thousands of years, to links between the Arabian Peninsula, Mesopotamia and the Indus Valley Civilization. The early Middle Ages saw an expansion of this network, as sailors from the Arabian Peninsula forged new trading routes across the Arabian Sea and into the Indian Ocean. Indeed, maritime trading links were established between Arabia and China from as early as the 8</a:t>
            </a:r>
            <a:r>
              <a:rPr lang="en-US" baseline="30000" dirty="0" smtClean="0"/>
              <a:t>th</a:t>
            </a:r>
            <a:r>
              <a:rPr lang="en-US" dirty="0" smtClean="0"/>
              <a:t> century AD. Technological advances in the science of navigation, in astronomy, and also in the techniques of ship building combined to make long-distance sea travel increasingly practical.  Lively coastal cities grew up around the most frequently visited ports along these routes, such as Zanzibar, Alexandria, Muscat, and Goa, and these cities became wealthy </a:t>
            </a:r>
            <a:r>
              <a:rPr lang="en-US" dirty="0" err="1" smtClean="0"/>
              <a:t>centres</a:t>
            </a:r>
            <a:r>
              <a:rPr lang="en-US" dirty="0" smtClean="0"/>
              <a:t> for the exchange of goods, ideas, languages and beliefs, with large markets and continually changing populations of merchants and sailors.”</a:t>
            </a:r>
          </a:p>
          <a:p>
            <a:r>
              <a:rPr lang="en-US" dirty="0" smtClean="0"/>
              <a:t>https://en.unesco.org/silkroad/about-silk-road</a:t>
            </a:r>
            <a:endParaRPr lang="en-US" dirty="0"/>
          </a:p>
        </p:txBody>
      </p:sp>
    </p:spTree>
    <p:extLst>
      <p:ext uri="{BB962C8B-B14F-4D97-AF65-F5344CB8AC3E}">
        <p14:creationId xmlns:p14="http://schemas.microsoft.com/office/powerpoint/2010/main" val="321004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Viking Trade Routes</a:t>
            </a:r>
            <a:endParaRPr lang="en-US" dirty="0"/>
          </a:p>
        </p:txBody>
      </p:sp>
      <p:sp>
        <p:nvSpPr>
          <p:cNvPr id="3" name="Content Placeholder 2"/>
          <p:cNvSpPr>
            <a:spLocks noGrp="1"/>
          </p:cNvSpPr>
          <p:nvPr>
            <p:ph idx="1"/>
          </p:nvPr>
        </p:nvSpPr>
        <p:spPr/>
        <p:txBody>
          <a:bodyPr/>
          <a:lstStyle/>
          <a:p>
            <a:r>
              <a:rPr lang="en-US" dirty="0" smtClean="0"/>
              <a:t>Linked northern Europe with Middle East</a:t>
            </a:r>
          </a:p>
          <a:p>
            <a:r>
              <a:rPr lang="en-US" dirty="0" smtClean="0"/>
              <a:t>Furs and slaves primary “goods”</a:t>
            </a:r>
          </a:p>
          <a:p>
            <a:r>
              <a:rPr lang="en-US" dirty="0" smtClean="0"/>
              <a:t>Bullion economy, esp. silver</a:t>
            </a:r>
          </a:p>
        </p:txBody>
      </p:sp>
    </p:spTree>
    <p:extLst>
      <p:ext uri="{BB962C8B-B14F-4D97-AF65-F5344CB8AC3E}">
        <p14:creationId xmlns:p14="http://schemas.microsoft.com/office/powerpoint/2010/main" val="309848681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382</Words>
  <Application>Microsoft Office PowerPoint</Application>
  <PresentationFormat>On-screen Show (4:3)</PresentationFormat>
  <Paragraphs>74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 Section Three:  </vt:lpstr>
      <vt:lpstr>“Silk” Routes  200-1500 A.D.</vt:lpstr>
      <vt:lpstr>Reading Assignment</vt:lpstr>
      <vt:lpstr>International Trade 1000-1500 A.D.</vt:lpstr>
      <vt:lpstr>Silk Road Trade Cities</vt:lpstr>
      <vt:lpstr>Cultural Exchanges</vt:lpstr>
      <vt:lpstr>Sea Routes</vt:lpstr>
      <vt:lpstr>Spice Routes</vt:lpstr>
      <vt:lpstr>Viking Trade Routes</vt:lpstr>
      <vt:lpstr>Viking trade routes</vt:lpstr>
      <vt:lpstr>Disruptions of Trade Routes between 1000 and 1500 A.D.</vt:lpstr>
      <vt:lpstr>      Inca Roads READING ASSINGMENT   Article by  Mark Cartwright: The Inca Road System https://www.ancient.eu/article/757/the-inca-road-system/</vt:lpstr>
      <vt:lpstr>Inca Roads</vt:lpstr>
      <vt:lpstr>PowerPoint Presentation</vt:lpstr>
      <vt:lpstr>Aztec Trade Routes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Section Three:  </dc:title>
  <dc:creator>HP</dc:creator>
  <cp:lastModifiedBy>HP</cp:lastModifiedBy>
  <cp:revision>1</cp:revision>
  <dcterms:created xsi:type="dcterms:W3CDTF">2018-05-03T18:28:54Z</dcterms:created>
  <dcterms:modified xsi:type="dcterms:W3CDTF">2018-05-03T18:30:17Z</dcterms:modified>
</cp:coreProperties>
</file>