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82" r:id="rId2"/>
    <p:sldId id="261" r:id="rId3"/>
    <p:sldId id="256" r:id="rId4"/>
    <p:sldId id="259" r:id="rId5"/>
    <p:sldId id="262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7" r:id="rId18"/>
    <p:sldId id="271" r:id="rId19"/>
    <p:sldId id="273" r:id="rId20"/>
    <p:sldId id="274" r:id="rId21"/>
    <p:sldId id="275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5209-43F0-4BDE-98CA-18E33FC0863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1FF7F-1917-4CE5-8CAB-19CC97D4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12E4-8BB4-4064-94D9-099E2F36CAB8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0C9A-8D34-4633-B5BC-AB1F2D1FE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9208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Creating a Strategic Plan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Vision: 	To see 100 people come to 		faith in the next year 			through our ministry.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Vision: 	To see 100 people come to 		faith in the next year 			through our ministry.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Value: We will be an 				outreaching ministry.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Vision: 	To see 100 people come to 		faith in the next year 			through our ministry.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Value: We will be an 				outreaching ministry.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Areas: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Worship  Children Men’s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an invitation regularly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music relevant and inviting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up the value of being 			outreaching in worship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on relevant topics with the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light of Scripture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evangelism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 that touch the community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training 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parenting training?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 outside the church?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of Central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Weslyan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volunteers in welcome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49350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Renewed Values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Areas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49350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Renewed Values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Areas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1485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6002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36576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4753674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must be SMART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Specific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Who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What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Which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Why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8062848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must be SMART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Specific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Measurable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You know when it is reached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must be SMART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Specific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Measurable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Achievable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Within the realm of the 			possible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“Undersell, Over-deliver”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must be SMART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Specific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Measurable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Achievable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Realistic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It’s been done before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533402"/>
          <a:ext cx="7543800" cy="5714999"/>
        </p:xfrm>
        <a:graphic>
          <a:graphicData uri="http://schemas.openxmlformats.org/drawingml/2006/table">
            <a:tbl>
              <a:tblPr/>
              <a:tblGrid>
                <a:gridCol w="451651"/>
                <a:gridCol w="1342748"/>
                <a:gridCol w="5749401"/>
              </a:tblGrid>
              <a:tr h="882363">
                <a:tc>
                  <a:txBody>
                    <a:bodyPr/>
                    <a:lstStyle/>
                    <a:p>
                      <a:pPr algn="l" rtl="0"/>
                      <a:r>
                        <a:rPr lang="en-US" sz="1500" b="1" cap="all" dirty="0">
                          <a:solidFill>
                            <a:srgbClr val="FFFFFF"/>
                          </a:solidFill>
                        </a:rPr>
                        <a:t>S</a:t>
                      </a:r>
                    </a:p>
                  </a:txBody>
                  <a:tcPr marL="82052" marR="82052" marT="82052" marB="109403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CB6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&amp;quot"/>
                        </a:rPr>
                        <a:t>Specific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&amp;quot"/>
                      </a:endParaRP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&amp;quot"/>
                        </a:rPr>
                        <a:t>What will be accomplished? What actions will you take?</a:t>
                      </a: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30E3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59">
                <a:tc>
                  <a:txBody>
                    <a:bodyPr/>
                    <a:lstStyle/>
                    <a:p>
                      <a:pPr algn="l" rtl="0"/>
                      <a:r>
                        <a:rPr lang="en-US" sz="1500" b="1" cap="all">
                          <a:solidFill>
                            <a:srgbClr val="FFFFFF"/>
                          </a:solidFill>
                        </a:rPr>
                        <a:t>M</a:t>
                      </a:r>
                    </a:p>
                  </a:txBody>
                  <a:tcPr marL="82052" marR="82052" marT="82052" marB="109403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CB6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  <a:latin typeface="&amp;quot"/>
                        </a:rPr>
                        <a:t>Measurable</a:t>
                      </a:r>
                      <a:endParaRPr lang="en-US" sz="1500" b="0">
                        <a:solidFill>
                          <a:schemeClr val="tx1"/>
                        </a:solidFill>
                        <a:latin typeface="&amp;quot"/>
                      </a:endParaRP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&amp;quot"/>
                        </a:rPr>
                        <a:t>What data will measure the goal? (How much? How many? How well?)</a:t>
                      </a: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30E3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59">
                <a:tc>
                  <a:txBody>
                    <a:bodyPr/>
                    <a:lstStyle/>
                    <a:p>
                      <a:pPr algn="l" rtl="0"/>
                      <a:r>
                        <a:rPr lang="en-US" sz="1500" b="1" cap="all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82052" marR="82052" marT="82052" marB="109403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CB6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  <a:latin typeface="&amp;quot"/>
                        </a:rPr>
                        <a:t>Achievable</a:t>
                      </a:r>
                      <a:endParaRPr lang="en-US" sz="1500" b="0">
                        <a:solidFill>
                          <a:schemeClr val="tx1"/>
                        </a:solidFill>
                        <a:latin typeface="&amp;quot"/>
                      </a:endParaRP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&amp;quot"/>
                        </a:rPr>
                        <a:t>Is the goal doable? Do you have the necessary skills and resources?</a:t>
                      </a: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30E3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59">
                <a:tc>
                  <a:txBody>
                    <a:bodyPr/>
                    <a:lstStyle/>
                    <a:p>
                      <a:pPr algn="l" rtl="0"/>
                      <a:r>
                        <a:rPr lang="en-US" sz="1500" b="1" cap="all">
                          <a:solidFill>
                            <a:srgbClr val="FFFFFF"/>
                          </a:solidFill>
                        </a:rPr>
                        <a:t>R</a:t>
                      </a:r>
                    </a:p>
                  </a:txBody>
                  <a:tcPr marL="82052" marR="82052" marT="82052" marB="109403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6CB6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  <a:latin typeface="&amp;quot"/>
                        </a:rPr>
                        <a:t>Relevant</a:t>
                      </a:r>
                      <a:endParaRPr lang="en-US" sz="1500" b="0">
                        <a:solidFill>
                          <a:schemeClr val="tx1"/>
                        </a:solidFill>
                        <a:latin typeface="&amp;quot"/>
                      </a:endParaRP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&amp;quot"/>
                        </a:rPr>
                        <a:t>How does the goal align with broader goals? Why is the result important?</a:t>
                      </a: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30E3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59">
                <a:tc>
                  <a:txBody>
                    <a:bodyPr/>
                    <a:lstStyle/>
                    <a:p>
                      <a:pPr algn="l" rtl="0"/>
                      <a:r>
                        <a:rPr lang="en-US" sz="1500" b="1" cap="all">
                          <a:solidFill>
                            <a:srgbClr val="FFFFFF"/>
                          </a:solidFill>
                        </a:rPr>
                        <a:t>T</a:t>
                      </a:r>
                    </a:p>
                  </a:txBody>
                  <a:tcPr marL="82052" marR="82052" marT="82052" marB="109403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36CB6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1">
                          <a:solidFill>
                            <a:schemeClr val="tx1"/>
                          </a:solidFill>
                          <a:latin typeface="&amp;quot"/>
                        </a:rPr>
                        <a:t>Time-Based</a:t>
                      </a:r>
                      <a:endParaRPr lang="en-US" sz="1500" b="0">
                        <a:solidFill>
                          <a:schemeClr val="tx1"/>
                        </a:solidFill>
                        <a:latin typeface="&amp;quot"/>
                      </a:endParaRP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4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&amp;quot"/>
                        </a:rPr>
                        <a:t>What is the time frame for accomplishing the goal?</a:t>
                      </a:r>
                    </a:p>
                  </a:txBody>
                  <a:tcPr marL="82052" marR="82052" marT="82052" marB="82052" anchor="ctr">
                    <a:lnL w="4763" cap="flat" cmpd="sng" algn="ctr">
                      <a:solidFill>
                        <a:srgbClr val="D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30E3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90E0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40EB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Screen Shot 2017-09-27 at 1.29.45 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212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	Action	Who?	When?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5240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5000" y="9144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990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914400"/>
            <a:ext cx="7620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1485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6002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36576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3429000" y="1905000"/>
            <a:ext cx="5715000" cy="2209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Prayer and Planning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1485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6002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2438400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 that reflect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completion of the mission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447800"/>
            <a:ext cx="19812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has God called us to be and become through the mission and vision?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2147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Tradition 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048000" y="1295400"/>
            <a:ext cx="2438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1143000"/>
            <a:ext cx="2289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Relevance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3517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Christian School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>
            <a:off x="3733800" y="2209800"/>
            <a:ext cx="1752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2057400"/>
            <a:ext cx="2610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Community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95600"/>
            <a:ext cx="1472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Ethnic</a:t>
            </a: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124200" y="2971800"/>
            <a:ext cx="2438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2895600"/>
            <a:ext cx="275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Multi-ethnic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886200"/>
            <a:ext cx="2239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Old music</a:t>
            </a:r>
            <a:endParaRPr lang="en-US" sz="4000" dirty="0"/>
          </a:p>
        </p:txBody>
      </p:sp>
      <p:sp>
        <p:nvSpPr>
          <p:cNvPr id="13" name="Right Arrow 12"/>
          <p:cNvSpPr/>
          <p:nvPr/>
        </p:nvSpPr>
        <p:spPr>
          <a:xfrm>
            <a:off x="3048000" y="4038600"/>
            <a:ext cx="2514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3886200"/>
            <a:ext cx="3194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Contemporary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1485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600200"/>
            <a:ext cx="14859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38779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Areas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	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159</Words>
  <Application>Microsoft Office PowerPoint</Application>
  <PresentationFormat>On-screen Show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2018-05-09T15:29:12Z</dcterms:created>
  <dcterms:modified xsi:type="dcterms:W3CDTF">2018-06-05T14:13:30Z</dcterms:modified>
</cp:coreProperties>
</file>