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317" r:id="rId3"/>
    <p:sldId id="314" r:id="rId4"/>
    <p:sldId id="315" r:id="rId5"/>
    <p:sldId id="298" r:id="rId6"/>
    <p:sldId id="310" r:id="rId7"/>
    <p:sldId id="316" r:id="rId8"/>
    <p:sldId id="270" r:id="rId9"/>
    <p:sldId id="256" r:id="rId10"/>
    <p:sldId id="259" r:id="rId11"/>
    <p:sldId id="273" r:id="rId12"/>
    <p:sldId id="260" r:id="rId13"/>
    <p:sldId id="274" r:id="rId14"/>
    <p:sldId id="272" r:id="rId15"/>
    <p:sldId id="265" r:id="rId16"/>
    <p:sldId id="263" r:id="rId17"/>
    <p:sldId id="262" r:id="rId18"/>
    <p:sldId id="276" r:id="rId19"/>
    <p:sldId id="266" r:id="rId20"/>
    <p:sldId id="267" r:id="rId21"/>
    <p:sldId id="277" r:id="rId22"/>
    <p:sldId id="279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1" autoAdjust="0"/>
    <p:restoredTop sz="94660"/>
  </p:normalViewPr>
  <p:slideViewPr>
    <p:cSldViewPr>
      <p:cViewPr varScale="1">
        <p:scale>
          <a:sx n="83" d="100"/>
          <a:sy n="83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BF15-0088-42D0-A2D2-74FD8A3C6A01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3E9C-6AB9-441A-9D46-EF2FB2C1C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D8C6-31D5-45B3-B6A9-64E87E5F8D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4D52-50D3-4F2E-8563-37B100F12F1E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BBA7-8F82-4ED5-8E3E-689857F66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lthheritage.com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3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lthheritage.com/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upropiobanco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4244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FINANCIAL SECURITY</a:t>
            </a:r>
            <a:br>
              <a:rPr lang="en-US" b="1" dirty="0"/>
            </a:br>
            <a:r>
              <a:rPr lang="en-US" b="1" dirty="0"/>
              <a:t>SEMINAR</a:t>
            </a:r>
            <a:br>
              <a:rPr lang="en-US" b="1" dirty="0"/>
            </a:br>
            <a:r>
              <a:rPr lang="en-US" sz="3100" b="1" i="1" dirty="0"/>
              <a:t>“Become Your Own Bank”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774" y="50292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Alex Barrón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2017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hlinkClick r:id="rId3"/>
              </a:rPr>
              <a:t>www.wealthheritage.com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101" y="315338"/>
            <a:ext cx="4524598" cy="133826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69624" y="1871662"/>
            <a:ext cx="3004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Present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Financial Freedom &amp; Success Institute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"/>
            <a:ext cx="259080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431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/>
              <a:t>Two Things Are Certain in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4495800" cy="639762"/>
          </a:xfrm>
        </p:spPr>
        <p:txBody>
          <a:bodyPr>
            <a:noAutofit/>
          </a:bodyPr>
          <a:lstStyle/>
          <a:p>
            <a:r>
              <a:rPr lang="en-US" sz="3200" dirty="0"/>
              <a:t>1.) We Will Grow Old</a:t>
            </a:r>
          </a:p>
        </p:txBody>
      </p:sp>
      <p:pic>
        <p:nvPicPr>
          <p:cNvPr id="7" name="Content Placeholder 6" descr="growing old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01624"/>
            <a:ext cx="4040188" cy="20977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572000" cy="639762"/>
          </a:xfrm>
        </p:spPr>
        <p:txBody>
          <a:bodyPr>
            <a:noAutofit/>
          </a:bodyPr>
          <a:lstStyle/>
          <a:p>
            <a:r>
              <a:rPr lang="en-US" sz="3200" dirty="0"/>
              <a:t>2.) We Will Eventually Die</a:t>
            </a:r>
          </a:p>
        </p:txBody>
      </p:sp>
      <p:pic>
        <p:nvPicPr>
          <p:cNvPr id="8" name="Content Placeholder 7" descr="cemetery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19400"/>
            <a:ext cx="4041775" cy="2705651"/>
          </a:xfrm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0" y="6096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2400" b="1" dirty="0"/>
              <a:t> </a:t>
            </a:r>
            <a:r>
              <a:rPr lang="en-US" sz="2400" dirty="0"/>
              <a:t>What are you doing to prepare yourself for when that moment comes?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</a:t>
            </a:r>
            <a:r>
              <a:rPr lang="en-US" b="1" dirty="0"/>
              <a:t>Who is Responsible for Your Retirement?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lot of People unconsciously leave that responsibility to “someone else”.  </a:t>
            </a:r>
          </a:p>
          <a:p>
            <a:r>
              <a:rPr lang="en-US" dirty="0"/>
              <a:t>Spouse/Partner</a:t>
            </a:r>
          </a:p>
          <a:p>
            <a:r>
              <a:rPr lang="en-US" dirty="0"/>
              <a:t>Kids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Financial Advisor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/>
              <a:t>Typical Financial Strategy</a:t>
            </a:r>
          </a:p>
          <a:p>
            <a:r>
              <a:rPr lang="en-US" dirty="0"/>
              <a:t>1. Hope – Everything will be ok</a:t>
            </a:r>
          </a:p>
          <a:p>
            <a:r>
              <a:rPr lang="en-US" dirty="0"/>
              <a:t>2. Shift Responsibility</a:t>
            </a:r>
          </a:p>
          <a:p>
            <a:r>
              <a:rPr lang="en-US" dirty="0"/>
              <a:t>3. Entitlement Mentality</a:t>
            </a:r>
          </a:p>
          <a:p>
            <a:pPr marL="858838" indent="-401638">
              <a:buFontTx/>
              <a:buChar char="-"/>
            </a:pPr>
            <a:r>
              <a:rPr lang="en-US" dirty="0"/>
              <a:t>Social Security</a:t>
            </a:r>
          </a:p>
          <a:p>
            <a:pPr marL="858838" indent="-401638">
              <a:buFontTx/>
              <a:buChar char="-"/>
            </a:pPr>
            <a:r>
              <a:rPr lang="en-US" dirty="0"/>
              <a:t>Medicare</a:t>
            </a:r>
          </a:p>
          <a:p>
            <a:pPr marL="858838" indent="-401638">
              <a:buFontTx/>
              <a:buChar char="-"/>
            </a:pPr>
            <a:r>
              <a:rPr lang="en-US" dirty="0"/>
              <a:t>Pensions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RETIREMENT - HOW WILL YOU SURVIVE?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DO YOU HAVE A PLAN FOR YOUR RETIREMENT? </a:t>
            </a:r>
          </a:p>
          <a:p>
            <a:pPr>
              <a:buNone/>
            </a:pPr>
            <a:r>
              <a:rPr lang="es-ES" dirty="0"/>
              <a:t>DO YOU HAVE A STRATEGY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WHAT IS IT? </a:t>
            </a:r>
          </a:p>
          <a:p>
            <a:pPr lvl="0"/>
            <a:r>
              <a:rPr lang="en-US" dirty="0"/>
              <a:t>Hope? </a:t>
            </a:r>
          </a:p>
          <a:p>
            <a:pPr lvl="0"/>
            <a:r>
              <a:rPr lang="en-US" dirty="0"/>
              <a:t>Prayer? </a:t>
            </a:r>
          </a:p>
          <a:p>
            <a:pPr lvl="0"/>
            <a:r>
              <a:rPr lang="en-US" dirty="0"/>
              <a:t>Your kids will take care of you? </a:t>
            </a:r>
          </a:p>
          <a:p>
            <a:pPr lvl="0"/>
            <a:r>
              <a:rPr lang="en-US" dirty="0"/>
              <a:t>Social Security?</a:t>
            </a:r>
          </a:p>
          <a:p>
            <a:pPr lvl="0"/>
            <a:r>
              <a:rPr lang="en-US" dirty="0"/>
              <a:t>Government Hand out? </a:t>
            </a:r>
          </a:p>
          <a:p>
            <a:pPr lvl="0"/>
            <a:r>
              <a:rPr lang="es-ES" dirty="0"/>
              <a:t>Company </a:t>
            </a:r>
            <a:r>
              <a:rPr lang="en-US" dirty="0"/>
              <a:t>Pension Plan?</a:t>
            </a:r>
          </a:p>
          <a:p>
            <a:pPr lvl="0"/>
            <a:r>
              <a:rPr lang="en-US" dirty="0"/>
              <a:t>Retirement Accounts – IRA, 401(k), Etc.? </a:t>
            </a:r>
          </a:p>
          <a:p>
            <a:endParaRPr lang="en-US" dirty="0"/>
          </a:p>
        </p:txBody>
      </p:sp>
      <p:pic>
        <p:nvPicPr>
          <p:cNvPr id="4" name="Picture 3" descr="retirement_plan_cartoo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981200"/>
            <a:ext cx="3308403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57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Make Sure This Is NOT your Retirement Plan!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the Situation for Most People? And their "Solutions"?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534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Most are Drowning in Debt - We Lose Thousands of $$ in Interest - Some Think Bankruptcy is the Answer. </a:t>
            </a:r>
          </a:p>
          <a:p>
            <a:r>
              <a:rPr lang="en-US" sz="3600" dirty="0"/>
              <a:t>Children’s Education - Plan 529, Student Loans, Financial Aid, Parents Pay</a:t>
            </a:r>
          </a:p>
          <a:p>
            <a:r>
              <a:rPr lang="en-US" sz="3600" dirty="0"/>
              <a:t>Save For Retirement - CD's, 401k, IRA, Mutual Funds </a:t>
            </a:r>
          </a:p>
          <a:p>
            <a:r>
              <a:rPr lang="en-US" sz="3600" dirty="0"/>
              <a:t>Want to Invest - Mutual Funds, Stock Market, Cryptocurrencies? </a:t>
            </a:r>
          </a:p>
          <a:p>
            <a:r>
              <a:rPr lang="en-US" sz="3600" dirty="0"/>
              <a:t>Real Estate - Buy Houses to Rent or Flip </a:t>
            </a:r>
          </a:p>
          <a:p>
            <a:r>
              <a:rPr lang="en-US" sz="3600" dirty="0"/>
              <a:t>Start a Business - 90% Fail </a:t>
            </a:r>
          </a:p>
          <a:p>
            <a:pPr>
              <a:buNone/>
            </a:pPr>
            <a:r>
              <a:rPr lang="en-US" sz="3600" dirty="0"/>
              <a:t>So - How can we prepare ourselves to have a secure income for the day we want to be able to enjoy a comfortable retirement?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096000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Traditional Investments – IRA, 401(k)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791200"/>
            <a:ext cx="9144000" cy="1066800"/>
          </a:xfrm>
        </p:spPr>
        <p:txBody>
          <a:bodyPr>
            <a:noAutofit/>
          </a:bodyPr>
          <a:lstStyle/>
          <a:p>
            <a:r>
              <a:rPr lang="en-US" sz="2600" i="1" dirty="0">
                <a:solidFill>
                  <a:srgbClr val="00B050"/>
                </a:solidFill>
              </a:rPr>
              <a:t>"</a:t>
            </a:r>
            <a:r>
              <a:rPr lang="en-US" sz="2400" i="1" dirty="0">
                <a:solidFill>
                  <a:srgbClr val="00B050"/>
                </a:solidFill>
              </a:rPr>
              <a:t>Any financial plan based on a hoped-for return in the stock market is not a plan, it’s a wish</a:t>
            </a:r>
            <a:r>
              <a:rPr lang="en-US" sz="2600" i="1" dirty="0">
                <a:solidFill>
                  <a:srgbClr val="00B050"/>
                </a:solidFill>
              </a:rPr>
              <a:t>." - Dwayne Burnell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Conventional Wisdom: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Buy &amp; Hold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$ Cost Average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Invest for Long Term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Leave your Money to Professionals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Mutual Funds Make 10-12% per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81401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Truth: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Most Money Managers Can’t Beat Index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Returns are Much Lower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Fees Will Eat You Up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686" y="1235487"/>
            <a:ext cx="6153108" cy="4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3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/>
              <a:t>What is a Realistic Rate of Return?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/>
              <a:t>TV financial gurus often say mutual funds can make 10-12%/ 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Over the last 20 years annualized pretax returns are typically less than 5%.</a:t>
            </a:r>
          </a:p>
          <a:p>
            <a:r>
              <a:rPr lang="en-US" dirty="0"/>
              <a:t>If management fees are 2%+, how much can one realistically expect at retirement?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93645"/>
            <a:ext cx="4764812" cy="58540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769"/>
          </a:xfrm>
        </p:spPr>
        <p:txBody>
          <a:bodyPr>
            <a:normAutofit/>
          </a:bodyPr>
          <a:lstStyle/>
          <a:p>
            <a:r>
              <a:rPr lang="en-US" b="1" dirty="0"/>
              <a:t>Real Estate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889724"/>
            <a:ext cx="9144000" cy="9682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>
                <a:solidFill>
                  <a:srgbClr val="00B050"/>
                </a:solidFill>
              </a:rPr>
              <a:t>“Leverage is great as long as home prices are going up. Then when they start to go down, it can kill you.” </a:t>
            </a:r>
            <a:r>
              <a:rPr lang="en-US" sz="2200" i="1" dirty="0">
                <a:solidFill>
                  <a:srgbClr val="00B050"/>
                </a:solidFill>
              </a:rPr>
              <a:t>- Alex </a:t>
            </a:r>
            <a:r>
              <a:rPr lang="en-US" sz="2200" i="1" dirty="0" err="1">
                <a:solidFill>
                  <a:srgbClr val="00B050"/>
                </a:solidFill>
              </a:rPr>
              <a:t>Barrón</a:t>
            </a:r>
            <a:endParaRPr lang="en-US" sz="22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26" y="872912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How Safe is Real Estate Investing?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The Gurus never saw the housing crash coming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Speculators Thought House Flipping was Easy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Then Real Estate Seminars Told People They Could Make $Millions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Truth: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Over 10 million people lost their home to foreclosure from 2005-2015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Seminars Typically Charge $10,000 + More for Tutors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Once prices begin to fall, real estate is illiquid</a:t>
            </a:r>
          </a:p>
        </p:txBody>
      </p:sp>
      <p:pic>
        <p:nvPicPr>
          <p:cNvPr id="10" name="Content Placeholder 9" descr="for-sale-sign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038600"/>
            <a:ext cx="2590800" cy="1789460"/>
          </a:xfrm>
        </p:spPr>
      </p:pic>
      <p:pic>
        <p:nvPicPr>
          <p:cNvPr id="12" name="Picture 11" descr="lereah-boo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765769"/>
            <a:ext cx="375285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Commercial Banks– </a:t>
            </a:r>
            <a:r>
              <a:rPr lang="es-ES" sz="3800" b="1" dirty="0" err="1"/>
              <a:t>How</a:t>
            </a:r>
            <a:r>
              <a:rPr lang="es-ES" sz="3800" b="1" dirty="0"/>
              <a:t> </a:t>
            </a:r>
            <a:r>
              <a:rPr lang="es-ES" sz="3800" b="1" dirty="0" err="1"/>
              <a:t>Safe</a:t>
            </a:r>
            <a:r>
              <a:rPr lang="es-ES" sz="3800" b="1" dirty="0"/>
              <a:t> Are </a:t>
            </a:r>
            <a:r>
              <a:rPr lang="es-ES" sz="3800" b="1" dirty="0" err="1"/>
              <a:t>They</a:t>
            </a:r>
            <a:r>
              <a:rPr lang="en-US" sz="3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943600"/>
            <a:ext cx="9144000" cy="106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i="1" dirty="0">
                <a:solidFill>
                  <a:srgbClr val="00B050"/>
                </a:solidFill>
              </a:rPr>
              <a:t>"</a:t>
            </a:r>
            <a:r>
              <a:rPr lang="en-US" sz="2400" i="1" dirty="0">
                <a:solidFill>
                  <a:srgbClr val="00B050"/>
                </a:solidFill>
              </a:rPr>
              <a:t>I believe banking institutions are more dangerous to our liberties than standing armies</a:t>
            </a:r>
            <a:r>
              <a:rPr lang="en-US" sz="2600" i="1" dirty="0">
                <a:solidFill>
                  <a:srgbClr val="00B050"/>
                </a:solidFill>
              </a:rPr>
              <a:t>." - Thomas Jefferson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990600"/>
            <a:ext cx="5334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How Safe is Your Money?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Since 2008, 465 banks have failed in the United States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Banks Pay &lt;1% and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Charge Interest Rates of 4-30%!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Banks Lever Up Due to Fractional Reserve Banking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Truth: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In 2011 Bail-In Was Tested in Cyprus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Since 2013 Bail-In Has been legalized in many countries including US, Canada, and European Union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And you thought your money was safe?</a:t>
            </a:r>
          </a:p>
        </p:txBody>
      </p:sp>
      <p:pic>
        <p:nvPicPr>
          <p:cNvPr id="9" name="Content Placeholder 8" descr="and its gone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057940"/>
            <a:ext cx="4038600" cy="2266561"/>
          </a:xfrm>
        </p:spPr>
      </p:pic>
      <p:pic>
        <p:nvPicPr>
          <p:cNvPr id="11" name="Picture 10" descr="banking crisis n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429000"/>
            <a:ext cx="243295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Do???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Debts?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209800"/>
            <a:ext cx="3352800" cy="24361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Invest for the Future?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682207"/>
            <a:ext cx="2057400" cy="1992513"/>
          </a:xfrm>
        </p:spPr>
      </p:pic>
      <p:pic>
        <p:nvPicPr>
          <p:cNvPr id="9" name="Content Placeholder 7" descr="debt-slav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916465"/>
            <a:ext cx="2438400" cy="1523999"/>
          </a:xfrm>
          <a:prstGeom prst="rect">
            <a:avLst/>
          </a:prstGeom>
        </p:spPr>
      </p:pic>
      <p:pic>
        <p:nvPicPr>
          <p:cNvPr id="10" name="Picture 9" descr="retirement-portfoli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97" y="4958696"/>
            <a:ext cx="2063303" cy="1481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958697"/>
            <a:ext cx="2280929" cy="152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438400"/>
            <a:ext cx="374441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If You Die Unexpectedly, </a:t>
            </a:r>
            <a:br>
              <a:rPr lang="en-US" b="1" dirty="0"/>
            </a:br>
            <a:r>
              <a:rPr lang="en-US" b="1" dirty="0"/>
              <a:t>Who Will Take Care of Your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1148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The average life expectancy is now 75 years for men and 80 for women.  </a:t>
            </a:r>
          </a:p>
          <a:p>
            <a:r>
              <a:rPr lang="en-US" sz="2400" dirty="0"/>
              <a:t>If you died prematurely, have you made arrangements? </a:t>
            </a:r>
          </a:p>
          <a:p>
            <a:r>
              <a:rPr lang="en-US" sz="2400" dirty="0"/>
              <a:t>Would your family be economically protected in case you are missing?</a:t>
            </a:r>
          </a:p>
          <a:p>
            <a:r>
              <a:rPr lang="en-US" sz="2400" dirty="0"/>
              <a:t> Do not leave it for “Later".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“Life insurance is a “love” not a “need” product because it fulfills, with love, the financial responsibility of the person who passed toward his or her loved ones who remain.” - Dwayne Burnell</a:t>
            </a:r>
          </a:p>
        </p:txBody>
      </p:sp>
      <p:pic>
        <p:nvPicPr>
          <p:cNvPr id="10" name="Content Placeholder 9" descr="funeral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905000"/>
            <a:ext cx="4038600" cy="269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INTRODUCTION: REVIEW OF FINANCIAL FREEDOM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25" y="6229752"/>
            <a:ext cx="2124075" cy="62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62F07F-A1C2-43B9-B486-0A8065197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91" y="2514600"/>
            <a:ext cx="6336709" cy="32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5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Life Insurance is a Gift of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3505200"/>
          </a:xfrm>
        </p:spPr>
        <p:txBody>
          <a:bodyPr>
            <a:noAutofit/>
          </a:bodyPr>
          <a:lstStyle/>
          <a:p>
            <a:r>
              <a:rPr lang="en-US" i="1" dirty="0"/>
              <a:t>Life insurance protects human life value by creating an estate. When the person who is covered by the insurance (the “insured”) dies, a definite sum of money (a “death benefit”) is paid to the beneficiary.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en-US" sz="2800" i="1" dirty="0">
                <a:solidFill>
                  <a:srgbClr val="0000FF"/>
                </a:solidFill>
              </a:rPr>
              <a:t>What can be done with love and vision is to own an adequate amount of life insurance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 – Wayne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Burnell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Life-Insurance-Policies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295400"/>
            <a:ext cx="3352800" cy="1981200"/>
          </a:xfrm>
          <a:prstGeom prst="rect">
            <a:avLst/>
          </a:prstGeom>
        </p:spPr>
      </p:pic>
      <p:pic>
        <p:nvPicPr>
          <p:cNvPr id="11" name="Picture 10" descr="protect-your-loved-one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429000"/>
            <a:ext cx="3269712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There’s a Better Solution!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This solution will help you: </a:t>
            </a:r>
          </a:p>
          <a:p>
            <a:r>
              <a:rPr lang="en-US" sz="2600" dirty="0"/>
              <a:t>Protect your Family </a:t>
            </a:r>
          </a:p>
          <a:p>
            <a:r>
              <a:rPr lang="en-US" sz="2600" dirty="0"/>
              <a:t>Start your Wealth Tree </a:t>
            </a:r>
          </a:p>
          <a:p>
            <a:r>
              <a:rPr lang="en-US" sz="2600" dirty="0"/>
              <a:t>Pay yourself First </a:t>
            </a:r>
          </a:p>
          <a:p>
            <a:r>
              <a:rPr lang="en-US" sz="2600" dirty="0"/>
              <a:t>Get out of debt faster! </a:t>
            </a:r>
          </a:p>
          <a:p>
            <a:r>
              <a:rPr lang="en-US" sz="2600" dirty="0"/>
              <a:t>Pay the interest you would have paid to the bank!</a:t>
            </a:r>
          </a:p>
          <a:p>
            <a:r>
              <a:rPr lang="en-US" sz="2600" dirty="0"/>
              <a:t>Create a Legacy </a:t>
            </a:r>
          </a:p>
          <a:p>
            <a:pPr>
              <a:buNone/>
            </a:pPr>
            <a:r>
              <a:rPr lang="en-US" b="1" dirty="0"/>
              <a:t>DARE TO PROSPER! </a:t>
            </a:r>
          </a:p>
          <a:p>
            <a:r>
              <a:rPr lang="en-US" dirty="0"/>
              <a:t>How???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 INVEST IN YOURSELF !!!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 BECOME YOUR OWN BANK!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10" y="1219200"/>
            <a:ext cx="2895600" cy="223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10" y="4495800"/>
            <a:ext cx="296809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25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New Plan: Invest in Yourself!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839200" cy="3657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FINANCIAL FREEDOM AND SUCCESS INSTITUTE</a:t>
            </a:r>
          </a:p>
          <a:p>
            <a:r>
              <a:rPr lang="en-US" b="1" dirty="0"/>
              <a:t>Financial Freedom Seminar – </a:t>
            </a:r>
            <a:r>
              <a:rPr lang="en-US" dirty="0"/>
              <a:t>New Mentality</a:t>
            </a:r>
          </a:p>
          <a:p>
            <a:r>
              <a:rPr lang="en-US" b="1" dirty="0"/>
              <a:t>Financial Security Seminar</a:t>
            </a:r>
            <a:r>
              <a:rPr lang="en-US" dirty="0"/>
              <a:t>– Become Your Own Bank</a:t>
            </a:r>
          </a:p>
          <a:p>
            <a:r>
              <a:rPr lang="en-US" b="1" dirty="0"/>
              <a:t>University of Success</a:t>
            </a:r>
            <a:r>
              <a:rPr lang="en-US" dirty="0"/>
              <a:t>– How to Become a Millionaire with a Purpose</a:t>
            </a:r>
          </a:p>
          <a:p>
            <a:r>
              <a:rPr lang="en-US" b="1" dirty="0"/>
              <a:t>Financial Investment Seminar</a:t>
            </a:r>
            <a:r>
              <a:rPr lang="en-US" dirty="0"/>
              <a:t>– How to Invest</a:t>
            </a:r>
          </a:p>
          <a:p>
            <a:r>
              <a:rPr lang="en-US" b="1" dirty="0"/>
              <a:t>Destiny of the 3rd Millennium </a:t>
            </a:r>
            <a:r>
              <a:rPr lang="en-US" dirty="0"/>
              <a:t>– How to achieve your Life Goals and Destiny</a:t>
            </a:r>
          </a:p>
          <a:p>
            <a:endParaRPr lang="en-US" dirty="0"/>
          </a:p>
        </p:txBody>
      </p:sp>
      <p:pic>
        <p:nvPicPr>
          <p:cNvPr id="5" name="Picture 4" descr="Financial Freedom &amp; Success Institute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990600"/>
            <a:ext cx="1676402" cy="16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WHY BECOME YOUR OWN BANK?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648200" cy="3581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/>
              <a:t>OUR PURPOSE:</a:t>
            </a:r>
          </a:p>
          <a:p>
            <a:pPr>
              <a:buNone/>
            </a:pPr>
            <a:r>
              <a:rPr lang="en-US" sz="2400" dirty="0"/>
              <a:t>To teach you why learning to</a:t>
            </a:r>
          </a:p>
          <a:p>
            <a:pPr>
              <a:buNone/>
            </a:pPr>
            <a:r>
              <a:rPr lang="en-US" sz="2400" dirty="0"/>
              <a:t>BECOME YOUR OWN BANK</a:t>
            </a:r>
          </a:p>
          <a:p>
            <a:pPr>
              <a:buNone/>
            </a:pPr>
            <a:r>
              <a:rPr lang="en-US" sz="2400" dirty="0"/>
              <a:t>Can help you to:</a:t>
            </a:r>
          </a:p>
          <a:p>
            <a:r>
              <a:rPr lang="en-US" sz="2400" dirty="0"/>
              <a:t>Provide Financing for your Daily Living and Big Purchases.</a:t>
            </a:r>
          </a:p>
          <a:p>
            <a:r>
              <a:rPr lang="en-US" sz="2400" dirty="0"/>
              <a:t>Cut Reliance on Banks Out of Your Life Forever.</a:t>
            </a:r>
          </a:p>
          <a:p>
            <a:r>
              <a:rPr lang="en-US" sz="2400" dirty="0"/>
              <a:t>Prepare for your Retirement.</a:t>
            </a:r>
          </a:p>
          <a:p>
            <a:r>
              <a:rPr lang="en-US" sz="2400" dirty="0"/>
              <a:t>Take care of your family when you pass away and leave a gift of love.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en-US" sz="2400" i="1" dirty="0">
                <a:solidFill>
                  <a:srgbClr val="7030A0"/>
                </a:solidFill>
              </a:rPr>
              <a:t>A person’s </a:t>
            </a:r>
            <a:r>
              <a:rPr lang="en-US" sz="2400" b="1" i="1" dirty="0">
                <a:solidFill>
                  <a:srgbClr val="7030A0"/>
                </a:solidFill>
              </a:rPr>
              <a:t>need for finance is much greater than his need for life insurance protection</a:t>
            </a:r>
            <a:r>
              <a:rPr lang="en-US" sz="2400" i="1" dirty="0">
                <a:solidFill>
                  <a:srgbClr val="7030A0"/>
                </a:solidFill>
              </a:rPr>
              <a:t>.  If he would solve for the need for finance through dividend-paying life insurance, he would </a:t>
            </a:r>
            <a:r>
              <a:rPr lang="en-US" sz="2400" b="1" i="1" dirty="0">
                <a:solidFill>
                  <a:srgbClr val="7030A0"/>
                </a:solidFill>
              </a:rPr>
              <a:t>automatically</a:t>
            </a:r>
            <a:r>
              <a:rPr lang="en-US" sz="2400" i="1" dirty="0">
                <a:solidFill>
                  <a:srgbClr val="7030A0"/>
                </a:solidFill>
              </a:rPr>
              <a:t> have much more life insurance and </a:t>
            </a:r>
            <a:r>
              <a:rPr lang="en-US" sz="2400" b="1" i="1" dirty="0">
                <a:solidFill>
                  <a:srgbClr val="7030A0"/>
                </a:solidFill>
              </a:rPr>
              <a:t>recover all the interest he is now paying to someone else</a:t>
            </a:r>
            <a:r>
              <a:rPr lang="en-US" sz="2400" i="1" dirty="0">
                <a:solidFill>
                  <a:srgbClr val="7030A0"/>
                </a:solidFill>
              </a:rPr>
              <a:t>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 – R.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Nelson Nash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the bank o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3314700" cy="2209800"/>
          </a:xfrm>
        </p:spPr>
      </p:pic>
      <p:pic>
        <p:nvPicPr>
          <p:cNvPr id="12" name="Picture 11" descr="insurance-fami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360045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25" y="6248400"/>
            <a:ext cx="2124075" cy="6282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1355596-4523-4B7A-A753-C31A339804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5825778"/>
            <a:ext cx="1905000" cy="990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/>
              <a:t>THE AMERICAN DREAM 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3500" y="5943599"/>
            <a:ext cx="6400800" cy="1000727"/>
          </a:xfrm>
        </p:spPr>
        <p:txBody>
          <a:bodyPr>
            <a:normAutofit lnSpcReduction="10000"/>
          </a:bodyPr>
          <a:lstStyle/>
          <a:p>
            <a:r>
              <a:rPr lang="es-ES" sz="2800" b="1" dirty="0" err="1"/>
              <a:t>Having</a:t>
            </a:r>
            <a:r>
              <a:rPr lang="es-ES" sz="2800" b="1" dirty="0"/>
              <a:t> </a:t>
            </a:r>
            <a:r>
              <a:rPr lang="es-ES" sz="2800" b="1" dirty="0" err="1"/>
              <a:t>Success</a:t>
            </a:r>
            <a:r>
              <a:rPr lang="es-ES" sz="2800" b="1" dirty="0"/>
              <a:t> In </a:t>
            </a:r>
            <a:r>
              <a:rPr lang="es-ES" sz="2800" b="1" dirty="0" err="1"/>
              <a:t>Life</a:t>
            </a:r>
            <a:r>
              <a:rPr lang="es-ES" sz="2800" b="1" dirty="0"/>
              <a:t> and </a:t>
            </a:r>
          </a:p>
          <a:p>
            <a:r>
              <a:rPr lang="es-ES" sz="2800" b="1" dirty="0" err="1"/>
              <a:t>Being</a:t>
            </a:r>
            <a:r>
              <a:rPr lang="es-ES" sz="2800" b="1" dirty="0"/>
              <a:t> </a:t>
            </a:r>
            <a:r>
              <a:rPr lang="es-ES" sz="2800" b="1" dirty="0" err="1"/>
              <a:t>Financially</a:t>
            </a:r>
            <a:r>
              <a:rPr lang="es-ES" sz="2800" b="1" dirty="0"/>
              <a:t> Free!</a:t>
            </a:r>
            <a:endParaRPr lang="en-US" sz="2800" dirty="0"/>
          </a:p>
        </p:txBody>
      </p:sp>
      <p:pic>
        <p:nvPicPr>
          <p:cNvPr id="9" name="Picture 8" descr="gold-and-money-877 -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066800"/>
            <a:ext cx="2743200" cy="1905000"/>
          </a:xfrm>
          <a:prstGeom prst="rect">
            <a:avLst/>
          </a:prstGeom>
        </p:spPr>
      </p:pic>
      <p:pic>
        <p:nvPicPr>
          <p:cNvPr id="11" name="Picture 10" descr="dream home and car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066800"/>
            <a:ext cx="2743200" cy="1728787"/>
          </a:xfrm>
          <a:prstGeom prst="rect">
            <a:avLst/>
          </a:prstGeom>
        </p:spPr>
      </p:pic>
      <p:pic>
        <p:nvPicPr>
          <p:cNvPr id="12" name="Content Placeholder 6" descr="Beach-Holidays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657600"/>
            <a:ext cx="2610387" cy="1752600"/>
          </a:xfrm>
          <a:prstGeom prst="rect">
            <a:avLst/>
          </a:prstGeom>
        </p:spPr>
      </p:pic>
      <p:pic>
        <p:nvPicPr>
          <p:cNvPr id="13" name="Picture 12" descr="Life-Insurance-Policies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438400"/>
            <a:ext cx="2610096" cy="1731875"/>
          </a:xfrm>
          <a:prstGeom prst="rect">
            <a:avLst/>
          </a:prstGeom>
        </p:spPr>
      </p:pic>
      <p:pic>
        <p:nvPicPr>
          <p:cNvPr id="10" name="Picture 9" descr="family-psychology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657600"/>
            <a:ext cx="2819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33900" y="5410200"/>
            <a:ext cx="37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Enjoying a Pleasant Retirement Without Worrying About $$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96" y="2743200"/>
            <a:ext cx="24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Buying your Dream House and Car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Giving Your Family a Better Lifestyle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Protecting Your Loved Ones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Enjoying Financial Freedom &amp; Success</a:t>
            </a:r>
          </a:p>
        </p:txBody>
      </p:sp>
    </p:spTree>
    <p:extLst>
      <p:ext uri="{BB962C8B-B14F-4D97-AF65-F5344CB8AC3E}">
        <p14:creationId xmlns:p14="http://schemas.microsoft.com/office/powerpoint/2010/main" val="258449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36FF2A-51C7-4F68-8EB3-4D02E705B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5825778"/>
            <a:ext cx="1905000" cy="990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/>
              <a:t>THE SAD REALITY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3500" y="5943599"/>
            <a:ext cx="6400800" cy="1000727"/>
          </a:xfrm>
        </p:spPr>
        <p:txBody>
          <a:bodyPr>
            <a:normAutofit lnSpcReduction="10000"/>
          </a:bodyPr>
          <a:lstStyle/>
          <a:p>
            <a:r>
              <a:rPr lang="es-ES" sz="2800" b="1" dirty="0" err="1"/>
              <a:t>Uncertainty</a:t>
            </a:r>
            <a:r>
              <a:rPr lang="es-ES" sz="2800" b="1" dirty="0"/>
              <a:t> and </a:t>
            </a:r>
          </a:p>
          <a:p>
            <a:r>
              <a:rPr lang="es-ES" sz="2800" b="1" dirty="0" err="1"/>
              <a:t>Financial</a:t>
            </a:r>
            <a:r>
              <a:rPr lang="es-ES" sz="2800" b="1" dirty="0"/>
              <a:t> </a:t>
            </a:r>
            <a:r>
              <a:rPr lang="es-ES" sz="2800" b="1" dirty="0" err="1"/>
              <a:t>Slavery</a:t>
            </a:r>
            <a:r>
              <a:rPr lang="es-ES" sz="2800" b="1" dirty="0"/>
              <a:t>!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5410200"/>
            <a:ext cx="398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Don’t Have a Secure </a:t>
            </a:r>
            <a:r>
              <a:rPr lang="en-US" b="1" dirty="0" err="1"/>
              <a:t>Retirment</a:t>
            </a:r>
            <a:r>
              <a:rPr lang="en-US" b="1" dirty="0"/>
              <a:t> and Worry About Money $$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743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Owe Their Cars and Home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 Hard and Don’t Spend Quality Time with Family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9148" y="381563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Don’t Have Permanent Life 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971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Debts and Financial Frustration &amp; Uncertainty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8" y="976177"/>
            <a:ext cx="1905000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242" y="971813"/>
            <a:ext cx="2685366" cy="17785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8" y="3808512"/>
            <a:ext cx="2515603" cy="16778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242" y="3868008"/>
            <a:ext cx="2553430" cy="1558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669" y="1593882"/>
            <a:ext cx="3121158" cy="22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76174" y="6129010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Consolidation Loan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1" y="3472905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Wedding and Honeymoon – Credit Card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4201" y="4185137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Store Credit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5484" y="47981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Home Mortgage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1" y="549806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Small Business Loan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4579" y="27038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Pit of Desperation</a:t>
            </a: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BC71FC7-ED3D-4CFE-963E-610EB8B4F9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631" y="114300"/>
            <a:ext cx="161136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C528BE3-157C-4FD5-B78A-6AED3A9827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79" y="6010275"/>
            <a:ext cx="1611368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6" y="9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Possibility Map</a:t>
            </a:r>
            <a:br>
              <a:rPr lang="en-US" sz="4000" b="1" dirty="0"/>
            </a:br>
            <a:r>
              <a:rPr lang="en-US" sz="4000" b="1" dirty="0"/>
              <a:t>From Slavery to Freedom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939584" y="43756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7667" y="4196682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3108" y="429720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4163246"/>
            <a:ext cx="0" cy="23459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3733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1913" y="37234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199" y="37350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252413" y="5029199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2557214" y="5680363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7870" y="5201333"/>
            <a:ext cx="189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Traditional Solution?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8375" y="381046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5906" y="3193749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96291" y="6211669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The Pit of Desperation</a:t>
            </a:r>
          </a:p>
        </p:txBody>
      </p:sp>
      <p:sp>
        <p:nvSpPr>
          <p:cNvPr id="6" name="Arc 5"/>
          <p:cNvSpPr/>
          <p:nvPr/>
        </p:nvSpPr>
        <p:spPr>
          <a:xfrm flipV="1">
            <a:off x="-1062286" y="4612194"/>
            <a:ext cx="8229599" cy="1563469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flipV="1">
            <a:off x="1231796" y="2209799"/>
            <a:ext cx="3641435" cy="3939992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3413263" y="-136909"/>
            <a:ext cx="2919936" cy="4329035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4163600" y="314325"/>
            <a:ext cx="4343400" cy="1749588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41346" y="2625297"/>
            <a:ext cx="29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Financial Freedom!</a:t>
            </a:r>
          </a:p>
          <a:p>
            <a:pPr algn="r"/>
            <a:r>
              <a:rPr lang="en-US" b="1" dirty="0"/>
              <a:t>Passive Income &gt; Expenses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23690" y="4238534"/>
            <a:ext cx="226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Financial Security!</a:t>
            </a:r>
          </a:p>
          <a:p>
            <a:pPr algn="r"/>
            <a:r>
              <a:rPr lang="en-US" b="1" dirty="0"/>
              <a:t>Debt Free!</a:t>
            </a:r>
          </a:p>
          <a:p>
            <a:pPr algn="r"/>
            <a:r>
              <a:rPr lang="en-US" b="1" dirty="0"/>
              <a:t>Net Interest =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7313" y="1701967"/>
            <a:ext cx="198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Impact</a:t>
            </a:r>
          </a:p>
          <a:p>
            <a:pPr algn="r"/>
            <a:r>
              <a:rPr lang="en-US" b="1" dirty="0"/>
              <a:t>Inheritance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" y="4890312"/>
            <a:ext cx="20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Financial Slavery!</a:t>
            </a:r>
          </a:p>
          <a:p>
            <a:pPr algn="r"/>
            <a:r>
              <a:rPr lang="en-US" b="1" dirty="0"/>
              <a:t>Net Income &lt; 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53000" y="42672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234984" y="6211669"/>
            <a:ext cx="1194583" cy="3299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33582" y="6218407"/>
            <a:ext cx="263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Pay Yourself First! </a:t>
            </a:r>
          </a:p>
          <a:p>
            <a:pPr algn="r"/>
            <a:r>
              <a:rPr lang="en-US" b="1" dirty="0"/>
              <a:t>Net Income &gt;0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95313" y="4196682"/>
            <a:ext cx="1880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ABUNDANCE!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Invest in Yourself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Save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Get out of Debt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51430" y="2209799"/>
            <a:ext cx="3303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PROSPERITY!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Become your Own Bank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Risk &amp; Grow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Start Own Business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Invest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23690" y="1219200"/>
            <a:ext cx="314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LIBERTY!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Enjoy, Give 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370144" y="2082643"/>
            <a:ext cx="407726" cy="54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610600" y="1300300"/>
            <a:ext cx="190500" cy="401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265674" y="585539"/>
            <a:ext cx="29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LEGACY!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163152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¿What Future Do You Prefer?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5" y="2667762"/>
            <a:ext cx="2971800" cy="197967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54456">
            <a:off x="3889651" y="2802527"/>
            <a:ext cx="148080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08066">
            <a:off x="3972286" y="4047179"/>
            <a:ext cx="1480803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167442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5%?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325" y="4741559"/>
            <a:ext cx="195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95%?</a:t>
            </a:r>
          </a:p>
        </p:txBody>
      </p:sp>
      <p:pic>
        <p:nvPicPr>
          <p:cNvPr id="11" name="Picture 10" descr="Seminario Libertad Financiera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840831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8A30B0-A8A6-4BEC-B46A-5925720D1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900" y="1211410"/>
            <a:ext cx="3627734" cy="2715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CBD194-09AD-4434-B166-0F34B4B7C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984" y="4038600"/>
            <a:ext cx="3813950" cy="28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FINANCIAL SECURITY SEMINAR</a:t>
            </a:r>
            <a:br>
              <a:rPr lang="en-US" b="1" dirty="0"/>
            </a:br>
            <a:r>
              <a:rPr lang="en-US" sz="3600" b="1" i="1" dirty="0"/>
              <a:t>How to Become Your Own Bank</a:t>
            </a:r>
            <a:endParaRPr lang="en-US" sz="3600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89038" y="5661368"/>
            <a:ext cx="6400800" cy="13011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By Alex </a:t>
            </a:r>
            <a:r>
              <a:rPr lang="en-US" sz="2800" b="1" dirty="0" err="1">
                <a:solidFill>
                  <a:schemeClr val="tx1"/>
                </a:solidFill>
              </a:rPr>
              <a:t>Barrón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u="sng" dirty="0">
                <a:hlinkClick r:id="rId2"/>
              </a:rPr>
              <a:t>www.</a:t>
            </a:r>
            <a:r>
              <a:rPr lang="en-US" sz="2800" b="1" u="sng" dirty="0">
                <a:hlinkClick r:id="rId3"/>
              </a:rPr>
              <a:t> wealthheritage</a:t>
            </a:r>
            <a:r>
              <a:rPr lang="en-US" sz="2800" b="1" u="sng" dirty="0">
                <a:hlinkClick r:id="rId2"/>
              </a:rPr>
              <a:t>.com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" name="Picture 8" descr="gold-and-money-877 - Cop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066800"/>
            <a:ext cx="2743200" cy="1905000"/>
          </a:xfrm>
          <a:prstGeom prst="rect">
            <a:avLst/>
          </a:prstGeom>
        </p:spPr>
      </p:pic>
      <p:pic>
        <p:nvPicPr>
          <p:cNvPr id="11" name="Picture 10" descr="dream home and car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100616"/>
            <a:ext cx="2743200" cy="1728787"/>
          </a:xfrm>
          <a:prstGeom prst="rect">
            <a:avLst/>
          </a:prstGeom>
        </p:spPr>
      </p:pic>
      <p:pic>
        <p:nvPicPr>
          <p:cNvPr id="12" name="Content Placeholder 6" descr="Beach-Holidays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657600"/>
            <a:ext cx="2610387" cy="1752600"/>
          </a:xfrm>
          <a:prstGeom prst="rect">
            <a:avLst/>
          </a:prstGeom>
        </p:spPr>
      </p:pic>
      <p:pic>
        <p:nvPicPr>
          <p:cNvPr id="13" name="Picture 12" descr="Life-Insurance-Policies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604" y="2429028"/>
            <a:ext cx="2610096" cy="1731875"/>
          </a:xfrm>
          <a:prstGeom prst="rect">
            <a:avLst/>
          </a:prstGeom>
        </p:spPr>
      </p:pic>
      <p:pic>
        <p:nvPicPr>
          <p:cNvPr id="10" name="Picture 9" descr="family-psychology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657600"/>
            <a:ext cx="2819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200" y="541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How to Enjoy a Predictable Income and Better Retirement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782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How to Finance Major Purchases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Pay your Kids 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to Protect Your Love Ones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971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Control of Your Money - Become Your Own Bank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25" y="6229752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1470025"/>
          </a:xfrm>
        </p:spPr>
        <p:txBody>
          <a:bodyPr/>
          <a:lstStyle/>
          <a:p>
            <a:r>
              <a:rPr lang="en-US" b="1" dirty="0"/>
              <a:t>LESSON 1: TWO INEVITABLE RISKS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isks ahea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590800"/>
            <a:ext cx="4967288" cy="354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89101"/>
            <a:ext cx="2124075" cy="628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1334</Words>
  <Application>Microsoft Macintosh PowerPoint</Application>
  <PresentationFormat>On-screen Show (4:3)</PresentationFormat>
  <Paragraphs>203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FINANCIAL SECURITY SEMINAR “Become Your Own Bank”</vt:lpstr>
      <vt:lpstr>INTRODUCTION: REVIEW OF FINANCIAL FREEDOM SEMINAR</vt:lpstr>
      <vt:lpstr>THE AMERICAN DREAM IS</vt:lpstr>
      <vt:lpstr>THE SAD REALITY</vt:lpstr>
      <vt:lpstr>The Debt Trap</vt:lpstr>
      <vt:lpstr>The Possibility Map From Slavery to Freedom</vt:lpstr>
      <vt:lpstr>¿What Future Do You Prefer?</vt:lpstr>
      <vt:lpstr>FINANCIAL SECURITY SEMINAR How to Become Your Own Bank</vt:lpstr>
      <vt:lpstr>LESSON 1: TWO INEVITABLE RISKS</vt:lpstr>
      <vt:lpstr>Two Things Are Certain in Life</vt:lpstr>
      <vt:lpstr>¿Who is Responsible for Your Retirement?</vt:lpstr>
      <vt:lpstr>RETIREMENT - HOW WILL YOU SURVIVE?</vt:lpstr>
      <vt:lpstr>What Is the Situation for Most People? And their "Solutions"?</vt:lpstr>
      <vt:lpstr>Traditional Investments – IRA, 401(k)</vt:lpstr>
      <vt:lpstr>What is a Realistic Rate of Return?</vt:lpstr>
      <vt:lpstr>Real Estate Investment</vt:lpstr>
      <vt:lpstr>Commercial Banks– How Safe Are They?</vt:lpstr>
      <vt:lpstr>What to Do???</vt:lpstr>
      <vt:lpstr>If You Die Unexpectedly,  Who Will Take Care of Your Family?</vt:lpstr>
      <vt:lpstr>Life Insurance is a Gift of Love</vt:lpstr>
      <vt:lpstr>There’s a Better Solution!</vt:lpstr>
      <vt:lpstr>New Plan: Invest in Yourself!</vt:lpstr>
      <vt:lpstr>WHY BECOME YOUR OWN BANK?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YOUR OWN BANK SEMINAR</dc:title>
  <dc:creator>abarron</dc:creator>
  <cp:lastModifiedBy>Wally</cp:lastModifiedBy>
  <cp:revision>127</cp:revision>
  <dcterms:created xsi:type="dcterms:W3CDTF">2015-12-20T17:01:52Z</dcterms:created>
  <dcterms:modified xsi:type="dcterms:W3CDTF">2018-06-06T17:38:40Z</dcterms:modified>
</cp:coreProperties>
</file>