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70" r:id="rId3"/>
    <p:sldId id="259" r:id="rId4"/>
    <p:sldId id="284" r:id="rId5"/>
    <p:sldId id="273" r:id="rId6"/>
    <p:sldId id="280" r:id="rId7"/>
    <p:sldId id="260" r:id="rId8"/>
    <p:sldId id="274" r:id="rId9"/>
    <p:sldId id="281" r:id="rId10"/>
    <p:sldId id="282" r:id="rId11"/>
    <p:sldId id="279" r:id="rId12"/>
    <p:sldId id="283" r:id="rId13"/>
    <p:sldId id="275" r:id="rId14"/>
    <p:sldId id="265" r:id="rId15"/>
    <p:sldId id="285" r:id="rId16"/>
    <p:sldId id="28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4" y="2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CF5C2-BBF7-4A36-AFA0-194ED9912E5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82470-861C-4C4B-8651-8BE062D2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D8C6-31D5-45B3-B6A9-64E87E5F8D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758E6-8447-4B55-BAE5-B41771E12A4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758E6-8447-4B55-BAE5-B41771E12A4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2CA9-B052-4EC3-ADB9-11BCEA23AAB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6651-3F6E-4B09-8146-719D2D1C8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lthheritag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wealthheritage.com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tupropiobanc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4244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FINANCIAL SECURITY</a:t>
            </a:r>
            <a:br>
              <a:rPr lang="en-US" b="1" dirty="0"/>
            </a:br>
            <a:r>
              <a:rPr lang="en-US" b="1" dirty="0"/>
              <a:t>SEMINAR</a:t>
            </a:r>
            <a:br>
              <a:rPr lang="en-US" b="1" dirty="0"/>
            </a:br>
            <a:r>
              <a:rPr lang="en-US" sz="3100" b="1" i="1" dirty="0"/>
              <a:t>“Become Your Own Bank”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774" y="50292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Alex Barrón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2017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hlinkClick r:id="rId3"/>
              </a:rPr>
              <a:t>www.wealthheritage.com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533400"/>
            <a:ext cx="3933287" cy="116336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69624" y="1871662"/>
            <a:ext cx="3004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Present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Financial Freedom &amp; Success Institut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"/>
            <a:ext cx="259080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43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8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2 Accounts and </a:t>
            </a:r>
            <a:br>
              <a:rPr lang="en-US" b="1" dirty="0"/>
            </a:br>
            <a:r>
              <a:rPr lang="en-US" b="1" dirty="0"/>
              <a:t>Save Before Spending!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932" y="24168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6475" y="37279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EXPENSES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855" y="3609052"/>
            <a:ext cx="1551555" cy="37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Salary $$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4536638"/>
            <a:ext cx="1676400" cy="147732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EXPENSES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9" idx="3"/>
            <a:endCxn id="10" idx="1"/>
          </p:cNvCxnSpPr>
          <p:nvPr/>
        </p:nvCxnSpPr>
        <p:spPr>
          <a:xfrm>
            <a:off x="2202410" y="3797974"/>
            <a:ext cx="1302790" cy="1477328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34075" y="463516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Loan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9060" y="5262895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Loan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4075" y="409729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9060" y="583193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</a:t>
            </a:r>
          </a:p>
        </p:txBody>
      </p: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 flipV="1">
            <a:off x="5181600" y="4281964"/>
            <a:ext cx="752475" cy="9933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3"/>
            <a:endCxn id="24" idx="1"/>
          </p:cNvCxnSpPr>
          <p:nvPr/>
        </p:nvCxnSpPr>
        <p:spPr>
          <a:xfrm flipV="1">
            <a:off x="5181600" y="4819829"/>
            <a:ext cx="752475" cy="45547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5" idx="1"/>
          </p:cNvCxnSpPr>
          <p:nvPr/>
        </p:nvCxnSpPr>
        <p:spPr>
          <a:xfrm>
            <a:off x="5181600" y="5275302"/>
            <a:ext cx="757460" cy="17225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3"/>
            <a:endCxn id="27" idx="1"/>
          </p:cNvCxnSpPr>
          <p:nvPr/>
        </p:nvCxnSpPr>
        <p:spPr>
          <a:xfrm>
            <a:off x="5181600" y="5275302"/>
            <a:ext cx="757460" cy="74129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2302217"/>
            <a:ext cx="1676400" cy="1477328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SAVINGS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0" name="Elbow Connector 19"/>
          <p:cNvCxnSpPr>
            <a:stCxn id="9" idx="3"/>
            <a:endCxn id="19" idx="1"/>
          </p:cNvCxnSpPr>
          <p:nvPr/>
        </p:nvCxnSpPr>
        <p:spPr>
          <a:xfrm flipV="1">
            <a:off x="2202410" y="3040881"/>
            <a:ext cx="1302790" cy="757093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  <a:endCxn id="28" idx="1"/>
          </p:cNvCxnSpPr>
          <p:nvPr/>
        </p:nvCxnSpPr>
        <p:spPr>
          <a:xfrm>
            <a:off x="5181600" y="3040881"/>
            <a:ext cx="747192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8792" y="285621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 Yourself FIRST!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6475" y="211843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SAVINGS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4460" y="635366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Expenses</a:t>
            </a:r>
          </a:p>
        </p:txBody>
      </p:sp>
      <p:cxnSp>
        <p:nvCxnSpPr>
          <p:cNvPr id="33" name="Elbow Connector 32"/>
          <p:cNvCxnSpPr>
            <a:stCxn id="10" idx="3"/>
            <a:endCxn id="30" idx="1"/>
          </p:cNvCxnSpPr>
          <p:nvPr/>
        </p:nvCxnSpPr>
        <p:spPr>
          <a:xfrm>
            <a:off x="5181600" y="5275302"/>
            <a:ext cx="782860" cy="126302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4DAC1E7-826F-4611-B08C-29584021A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Majority tries to Save &amp; Invest While they Pay down Debt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50" y="3267670"/>
            <a:ext cx="167640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INCOME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262265"/>
            <a:ext cx="1676400" cy="92333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INVESTMENT   STOCK </a:t>
            </a:r>
          </a:p>
          <a:p>
            <a:pPr algn="ctr"/>
            <a:r>
              <a:rPr lang="en-US" dirty="0"/>
              <a:t>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4125" y="1558112"/>
            <a:ext cx="2447925" cy="83099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PAY </a:t>
            </a:r>
          </a:p>
          <a:p>
            <a:pPr algn="ctr"/>
            <a:r>
              <a:rPr lang="en-US" sz="2400" b="1" dirty="0"/>
              <a:t>DEBTS</a:t>
            </a:r>
          </a:p>
        </p:txBody>
      </p:sp>
      <p:cxnSp>
        <p:nvCxnSpPr>
          <p:cNvPr id="7" name="Straight Arrow Connector 11"/>
          <p:cNvCxnSpPr>
            <a:cxnSpLocks/>
            <a:stCxn id="4" idx="1"/>
            <a:endCxn id="22" idx="3"/>
          </p:cNvCxnSpPr>
          <p:nvPr/>
        </p:nvCxnSpPr>
        <p:spPr>
          <a:xfrm rot="10800000">
            <a:off x="2695576" y="3638314"/>
            <a:ext cx="828675" cy="368021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3"/>
            <a:endCxn id="60" idx="1"/>
          </p:cNvCxnSpPr>
          <p:nvPr/>
        </p:nvCxnSpPr>
        <p:spPr>
          <a:xfrm flipV="1">
            <a:off x="5200650" y="2848900"/>
            <a:ext cx="1114425" cy="115743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7175" y="3453647"/>
            <a:ext cx="2438400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MUTUAL FUND (401k)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4006334"/>
            <a:ext cx="2438400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MUTUAL FUND (IRA)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" y="4495800"/>
            <a:ext cx="2438400" cy="64633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PERMANENT LIFE INSURANCE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5075" y="4126468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LOAN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5075" y="4677133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LOAN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875" y="1451999"/>
            <a:ext cx="1676400" cy="830997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SAVE &amp; INVEST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175" y="2710399"/>
            <a:ext cx="2438400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KIDS UNIVERSITY(529)</a:t>
            </a:r>
          </a:p>
        </p:txBody>
      </p:sp>
      <p:cxnSp>
        <p:nvCxnSpPr>
          <p:cNvPr id="37" name="Straight Arrow Connector 11"/>
          <p:cNvCxnSpPr>
            <a:cxnSpLocks/>
            <a:stCxn id="4" idx="1"/>
            <a:endCxn id="34" idx="3"/>
          </p:cNvCxnSpPr>
          <p:nvPr/>
        </p:nvCxnSpPr>
        <p:spPr>
          <a:xfrm rot="10800000">
            <a:off x="2695576" y="2895066"/>
            <a:ext cx="828675" cy="1111269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8175" y="6280250"/>
            <a:ext cx="1676400" cy="36933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BUSINESS</a:t>
            </a:r>
          </a:p>
        </p:txBody>
      </p:sp>
      <p:cxnSp>
        <p:nvCxnSpPr>
          <p:cNvPr id="46" name="Straight Arrow Connector 11"/>
          <p:cNvCxnSpPr>
            <a:cxnSpLocks/>
            <a:stCxn id="4" idx="1"/>
            <a:endCxn id="23" idx="3"/>
          </p:cNvCxnSpPr>
          <p:nvPr/>
        </p:nvCxnSpPr>
        <p:spPr>
          <a:xfrm rot="10800000" flipV="1">
            <a:off x="2667000" y="4006334"/>
            <a:ext cx="857250" cy="184666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1"/>
          <p:cNvCxnSpPr>
            <a:cxnSpLocks/>
            <a:stCxn id="4" idx="1"/>
            <a:endCxn id="24" idx="3"/>
          </p:cNvCxnSpPr>
          <p:nvPr/>
        </p:nvCxnSpPr>
        <p:spPr>
          <a:xfrm rot="10800000" flipV="1">
            <a:off x="2628900" y="4006334"/>
            <a:ext cx="895350" cy="812632"/>
          </a:xfrm>
          <a:prstGeom prst="bentConnector3">
            <a:avLst>
              <a:gd name="adj1" fmla="val 4493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1"/>
          <p:cNvCxnSpPr>
            <a:cxnSpLocks/>
            <a:stCxn id="4" idx="1"/>
            <a:endCxn id="5" idx="3"/>
          </p:cNvCxnSpPr>
          <p:nvPr/>
        </p:nvCxnSpPr>
        <p:spPr>
          <a:xfrm rot="10800000" flipV="1">
            <a:off x="2286000" y="4006334"/>
            <a:ext cx="1238250" cy="1717596"/>
          </a:xfrm>
          <a:prstGeom prst="bentConnector3">
            <a:avLst>
              <a:gd name="adj1" fmla="val 34812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1"/>
          <p:cNvCxnSpPr>
            <a:cxnSpLocks/>
            <a:stCxn id="4" idx="1"/>
            <a:endCxn id="41" idx="3"/>
          </p:cNvCxnSpPr>
          <p:nvPr/>
        </p:nvCxnSpPr>
        <p:spPr>
          <a:xfrm rot="10800000" flipV="1">
            <a:off x="2314576" y="4006334"/>
            <a:ext cx="1209675" cy="2458582"/>
          </a:xfrm>
          <a:prstGeom prst="bentConnector3">
            <a:avLst>
              <a:gd name="adj1" fmla="val 35039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315075" y="2664234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CARD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05550" y="3172064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HELOC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24600" y="3647065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 OF CREDIT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15075" y="5134154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LOAN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15075" y="5712620"/>
            <a:ext cx="2447925" cy="36933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MORTGAGE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15075" y="6194288"/>
            <a:ext cx="2447925" cy="64633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TEMPORARY LIFE INSURANCE</a:t>
            </a:r>
          </a:p>
        </p:txBody>
      </p:sp>
      <p:cxnSp>
        <p:nvCxnSpPr>
          <p:cNvPr id="69" name="Elbow Connector 68"/>
          <p:cNvCxnSpPr>
            <a:stCxn id="4" idx="3"/>
            <a:endCxn id="61" idx="1"/>
          </p:cNvCxnSpPr>
          <p:nvPr/>
        </p:nvCxnSpPr>
        <p:spPr>
          <a:xfrm flipV="1">
            <a:off x="5200650" y="3356730"/>
            <a:ext cx="1104900" cy="64960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" idx="3"/>
            <a:endCxn id="62" idx="1"/>
          </p:cNvCxnSpPr>
          <p:nvPr/>
        </p:nvCxnSpPr>
        <p:spPr>
          <a:xfrm flipV="1">
            <a:off x="5200650" y="3831731"/>
            <a:ext cx="1123950" cy="17460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" idx="3"/>
            <a:endCxn id="25" idx="1"/>
          </p:cNvCxnSpPr>
          <p:nvPr/>
        </p:nvCxnSpPr>
        <p:spPr>
          <a:xfrm>
            <a:off x="5200650" y="4006334"/>
            <a:ext cx="1114425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4" idx="3"/>
            <a:endCxn id="26" idx="1"/>
          </p:cNvCxnSpPr>
          <p:nvPr/>
        </p:nvCxnSpPr>
        <p:spPr>
          <a:xfrm>
            <a:off x="5200650" y="4006334"/>
            <a:ext cx="1114425" cy="85546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4" idx="3"/>
            <a:endCxn id="63" idx="1"/>
          </p:cNvCxnSpPr>
          <p:nvPr/>
        </p:nvCxnSpPr>
        <p:spPr>
          <a:xfrm>
            <a:off x="5200650" y="4006334"/>
            <a:ext cx="1114425" cy="131248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4" idx="3"/>
            <a:endCxn id="64" idx="1"/>
          </p:cNvCxnSpPr>
          <p:nvPr/>
        </p:nvCxnSpPr>
        <p:spPr>
          <a:xfrm>
            <a:off x="5200650" y="4006334"/>
            <a:ext cx="1114425" cy="189095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4" idx="3"/>
            <a:endCxn id="65" idx="1"/>
          </p:cNvCxnSpPr>
          <p:nvPr/>
        </p:nvCxnSpPr>
        <p:spPr>
          <a:xfrm>
            <a:off x="5200650" y="4006334"/>
            <a:ext cx="1114425" cy="25111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1A0F6B5-5E02-402A-AD2D-8B10A0D53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6216986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8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2 Accounts, Consolidate Your Assets into “Your Own Bank”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96" y="24254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5939" y="413339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EXPENSES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319" y="3617578"/>
            <a:ext cx="1551555" cy="37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Salary $$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4664" y="4545164"/>
            <a:ext cx="1676400" cy="147732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EXPENSES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9" idx="3"/>
            <a:endCxn id="10" idx="1"/>
          </p:cNvCxnSpPr>
          <p:nvPr/>
        </p:nvCxnSpPr>
        <p:spPr>
          <a:xfrm>
            <a:off x="1881874" y="3806500"/>
            <a:ext cx="1302790" cy="14773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13539" y="487142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Loans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8524" y="5271421"/>
            <a:ext cx="266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Loans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18524" y="444796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43924" y="565579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</a:t>
            </a:r>
          </a:p>
        </p:txBody>
      </p: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 flipV="1">
            <a:off x="4861064" y="4632626"/>
            <a:ext cx="757460" cy="65120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3"/>
            <a:endCxn id="24" idx="1"/>
          </p:cNvCxnSpPr>
          <p:nvPr/>
        </p:nvCxnSpPr>
        <p:spPr>
          <a:xfrm flipV="1">
            <a:off x="4861064" y="5056091"/>
            <a:ext cx="752475" cy="2277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5" idx="1"/>
          </p:cNvCxnSpPr>
          <p:nvPr/>
        </p:nvCxnSpPr>
        <p:spPr>
          <a:xfrm>
            <a:off x="4861064" y="5283828"/>
            <a:ext cx="757460" cy="17225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3"/>
            <a:endCxn id="27" idx="1"/>
          </p:cNvCxnSpPr>
          <p:nvPr/>
        </p:nvCxnSpPr>
        <p:spPr>
          <a:xfrm>
            <a:off x="4861064" y="5283828"/>
            <a:ext cx="782860" cy="55663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84664" y="2310743"/>
            <a:ext cx="1676400" cy="1477328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SAVINGS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0" name="Elbow Connector 19"/>
          <p:cNvCxnSpPr>
            <a:stCxn id="9" idx="3"/>
            <a:endCxn id="19" idx="1"/>
          </p:cNvCxnSpPr>
          <p:nvPr/>
        </p:nvCxnSpPr>
        <p:spPr>
          <a:xfrm flipV="1">
            <a:off x="1881874" y="3049407"/>
            <a:ext cx="1302790" cy="757093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  <a:endCxn id="31" idx="1"/>
          </p:cNvCxnSpPr>
          <p:nvPr/>
        </p:nvCxnSpPr>
        <p:spPr>
          <a:xfrm flipV="1">
            <a:off x="4861064" y="3026552"/>
            <a:ext cx="752475" cy="22855"/>
          </a:xfrm>
          <a:prstGeom prst="bentConnector3">
            <a:avLst>
              <a:gd name="adj1" fmla="val 50000"/>
            </a:avLst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13539" y="19024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OWN BANK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539" y="2303277"/>
            <a:ext cx="2105025" cy="144655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Savings, CD’s</a:t>
            </a:r>
          </a:p>
          <a:p>
            <a:r>
              <a:rPr lang="en-US" b="1" dirty="0"/>
              <a:t>401(k)</a:t>
            </a:r>
          </a:p>
          <a:p>
            <a:r>
              <a:rPr lang="en-US" b="1" dirty="0"/>
              <a:t>IRA</a:t>
            </a:r>
          </a:p>
          <a:p>
            <a:r>
              <a:rPr lang="en-US" b="1" dirty="0"/>
              <a:t>529</a:t>
            </a:r>
          </a:p>
          <a:p>
            <a:r>
              <a:rPr lang="en-US" sz="1600" b="1" dirty="0"/>
              <a:t>Temporary Insurance</a:t>
            </a:r>
            <a:endParaRPr lang="en-US" sz="1600" dirty="0"/>
          </a:p>
        </p:txBody>
      </p:sp>
      <p:cxnSp>
        <p:nvCxnSpPr>
          <p:cNvPr id="41" name="Elbow Connector 40"/>
          <p:cNvCxnSpPr>
            <a:stCxn id="31" idx="3"/>
            <a:endCxn id="26" idx="3"/>
          </p:cNvCxnSpPr>
          <p:nvPr/>
        </p:nvCxnSpPr>
        <p:spPr>
          <a:xfrm>
            <a:off x="7718564" y="3026552"/>
            <a:ext cx="566960" cy="1606074"/>
          </a:xfrm>
          <a:prstGeom prst="bentConnector3">
            <a:avLst>
              <a:gd name="adj1" fmla="val 140320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1" idx="3"/>
            <a:endCxn id="24" idx="3"/>
          </p:cNvCxnSpPr>
          <p:nvPr/>
        </p:nvCxnSpPr>
        <p:spPr>
          <a:xfrm>
            <a:off x="7718564" y="3026552"/>
            <a:ext cx="561975" cy="2029539"/>
          </a:xfrm>
          <a:prstGeom prst="bentConnector3">
            <a:avLst>
              <a:gd name="adj1" fmla="val 140678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1" idx="3"/>
            <a:endCxn id="25" idx="3"/>
          </p:cNvCxnSpPr>
          <p:nvPr/>
        </p:nvCxnSpPr>
        <p:spPr>
          <a:xfrm>
            <a:off x="7718564" y="3026552"/>
            <a:ext cx="561975" cy="2429535"/>
          </a:xfrm>
          <a:prstGeom prst="bentConnector3">
            <a:avLst>
              <a:gd name="adj1" fmla="val 140678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18563" y="2599209"/>
            <a:ext cx="133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Loans</a:t>
            </a:r>
          </a:p>
        </p:txBody>
      </p:sp>
      <p:cxnSp>
        <p:nvCxnSpPr>
          <p:cNvPr id="58" name="Elbow Connector 57"/>
          <p:cNvCxnSpPr>
            <a:stCxn id="31" idx="3"/>
            <a:endCxn id="27" idx="3"/>
          </p:cNvCxnSpPr>
          <p:nvPr/>
        </p:nvCxnSpPr>
        <p:spPr>
          <a:xfrm>
            <a:off x="7718564" y="3026552"/>
            <a:ext cx="592360" cy="2813907"/>
          </a:xfrm>
          <a:prstGeom prst="bentConnector3">
            <a:avLst>
              <a:gd name="adj1" fmla="val 138591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81925" y="444120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81925" y="488198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08675" y="5286461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23339" y="5663851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66" name="Elbow Connector 65"/>
          <p:cNvCxnSpPr>
            <a:stCxn id="10" idx="3"/>
            <a:endCxn id="31" idx="1"/>
          </p:cNvCxnSpPr>
          <p:nvPr/>
        </p:nvCxnSpPr>
        <p:spPr>
          <a:xfrm flipV="1">
            <a:off x="4861064" y="3026552"/>
            <a:ext cx="752475" cy="2257276"/>
          </a:xfrm>
          <a:prstGeom prst="bentConnector3">
            <a:avLst>
              <a:gd name="adj1" fmla="val 50000"/>
            </a:avLst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98485" y="3817141"/>
            <a:ext cx="13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CC"/>
                </a:solidFill>
              </a:rPr>
              <a:t>Loan Payment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76044" y="2310743"/>
            <a:ext cx="34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A08B8"/>
                </a:solidFill>
              </a:rPr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76044" y="2610067"/>
            <a:ext cx="31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A08B8"/>
                </a:solidFill>
              </a:rPr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76044" y="2895600"/>
            <a:ext cx="34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A08B8"/>
                </a:solidFill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76044" y="3178044"/>
            <a:ext cx="3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A08B8"/>
                </a:solidFill>
              </a:rPr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76045" y="3403870"/>
            <a:ext cx="3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A08B8"/>
                </a:solidFill>
              </a:rPr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-76200" y="5294519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Ask for a loan on “Your Own Bank” so that you eliminate debts faster.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CC00CC"/>
                </a:solidFill>
              </a:rPr>
              <a:t>Pay your loans to “Your Own Bank” later.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5F46631-8A5B-4793-9176-C2D0BA6CD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Idea is to Save and Pay Debt at the Same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063" y="3482042"/>
            <a:ext cx="167640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INCOME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743408"/>
            <a:ext cx="1676400" cy="646331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SAVINGS ACCOUNT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4999104"/>
            <a:ext cx="1752600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DEBT</a:t>
            </a:r>
          </a:p>
          <a:p>
            <a:pPr algn="ctr"/>
            <a:endParaRPr lang="en-US" dirty="0"/>
          </a:p>
        </p:txBody>
      </p:sp>
      <p:cxnSp>
        <p:nvCxnSpPr>
          <p:cNvPr id="7" name="Straight Arrow Connector 11"/>
          <p:cNvCxnSpPr>
            <a:cxnSpLocks/>
            <a:stCxn id="4" idx="3"/>
            <a:endCxn id="5" idx="1"/>
          </p:cNvCxnSpPr>
          <p:nvPr/>
        </p:nvCxnSpPr>
        <p:spPr>
          <a:xfrm flipV="1">
            <a:off x="2265463" y="3066574"/>
            <a:ext cx="1239737" cy="1154132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cxnSpLocks/>
            <a:stCxn id="20" idx="3"/>
            <a:endCxn id="5" idx="2"/>
          </p:cNvCxnSpPr>
          <p:nvPr/>
        </p:nvCxnSpPr>
        <p:spPr>
          <a:xfrm flipH="1" flipV="1">
            <a:off x="4343400" y="3389739"/>
            <a:ext cx="3887821" cy="3219"/>
          </a:xfrm>
          <a:prstGeom prst="bentConnector4">
            <a:avLst>
              <a:gd name="adj1" fmla="val -5880"/>
              <a:gd name="adj2" fmla="val -25746008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16" idx="0"/>
            <a:endCxn id="20" idx="2"/>
          </p:cNvCxnSpPr>
          <p:nvPr/>
        </p:nvCxnSpPr>
        <p:spPr>
          <a:xfrm rot="5400000" flipH="1" flipV="1">
            <a:off x="5426411" y="2910111"/>
            <a:ext cx="883598" cy="3049621"/>
          </a:xfrm>
          <a:prstGeom prst="bentConnector3">
            <a:avLst>
              <a:gd name="adj1" fmla="val 50000"/>
            </a:avLst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404" y="43955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Pay Back Policy Loan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D1ECE-57C9-4B64-A659-5435668FD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2566"/>
            <a:ext cx="1803399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B23A7E-151E-404B-BE42-47D56C5AB620}"/>
              </a:ext>
            </a:extLst>
          </p:cNvPr>
          <p:cNvSpPr txBox="1"/>
          <p:nvPr/>
        </p:nvSpPr>
        <p:spPr>
          <a:xfrm>
            <a:off x="2402775" y="265399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Savings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F2B935-03FA-4A92-AF2F-4B316F2301C0}"/>
              </a:ext>
            </a:extLst>
          </p:cNvPr>
          <p:cNvSpPr txBox="1"/>
          <p:nvPr/>
        </p:nvSpPr>
        <p:spPr>
          <a:xfrm>
            <a:off x="8309243" y="2331128"/>
            <a:ext cx="911563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Borrow Policy Loan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98399-570F-4C86-BE6A-F47BF0A11578}"/>
              </a:ext>
            </a:extLst>
          </p:cNvPr>
          <p:cNvSpPr txBox="1"/>
          <p:nvPr/>
        </p:nvSpPr>
        <p:spPr>
          <a:xfrm>
            <a:off x="3505200" y="4876720"/>
            <a:ext cx="1676400" cy="64633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CHECKING ACCOUNT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FF1637-5856-4C6B-A4BC-EF07A88AB254}"/>
              </a:ext>
            </a:extLst>
          </p:cNvPr>
          <p:cNvSpPr txBox="1"/>
          <p:nvPr/>
        </p:nvSpPr>
        <p:spPr>
          <a:xfrm>
            <a:off x="6554821" y="2792793"/>
            <a:ext cx="1676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“YOUR OWN BANK” POLICY</a:t>
            </a:r>
          </a:p>
          <a:p>
            <a:pPr algn="ctr"/>
            <a:endParaRPr lang="en-US" dirty="0"/>
          </a:p>
        </p:txBody>
      </p:sp>
      <p:cxnSp>
        <p:nvCxnSpPr>
          <p:cNvPr id="23" name="Elbow Connector 14">
            <a:extLst>
              <a:ext uri="{FF2B5EF4-FFF2-40B4-BE49-F238E27FC236}">
                <a16:creationId xmlns:a16="http://schemas.microsoft.com/office/drawing/2014/main" id="{C4DE541B-2733-4057-8976-B5E3C8CD3489}"/>
              </a:ext>
            </a:extLst>
          </p:cNvPr>
          <p:cNvCxnSpPr>
            <a:cxnSpLocks/>
            <a:stCxn id="4" idx="3"/>
            <a:endCxn id="16" idx="1"/>
          </p:cNvCxnSpPr>
          <p:nvPr/>
        </p:nvCxnSpPr>
        <p:spPr>
          <a:xfrm>
            <a:off x="2265463" y="4220706"/>
            <a:ext cx="1239737" cy="97918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">
            <a:extLst>
              <a:ext uri="{FF2B5EF4-FFF2-40B4-BE49-F238E27FC236}">
                <a16:creationId xmlns:a16="http://schemas.microsoft.com/office/drawing/2014/main" id="{EF1C686F-F097-4AE6-8627-6FFF8EDF5E25}"/>
              </a:ext>
            </a:extLst>
          </p:cNvPr>
          <p:cNvCxnSpPr>
            <a:cxnSpLocks/>
            <a:stCxn id="5" idx="0"/>
            <a:endCxn id="20" idx="0"/>
          </p:cNvCxnSpPr>
          <p:nvPr/>
        </p:nvCxnSpPr>
        <p:spPr>
          <a:xfrm rot="16200000" flipH="1">
            <a:off x="5843517" y="1243290"/>
            <a:ext cx="49385" cy="3049621"/>
          </a:xfrm>
          <a:prstGeom prst="bentConnector3">
            <a:avLst>
              <a:gd name="adj1" fmla="val -462894"/>
            </a:avLst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87EC9-7A59-461F-BE25-C9F31D3BA151}"/>
              </a:ext>
            </a:extLst>
          </p:cNvPr>
          <p:cNvSpPr txBox="1"/>
          <p:nvPr/>
        </p:nvSpPr>
        <p:spPr>
          <a:xfrm>
            <a:off x="5196862" y="1782050"/>
            <a:ext cx="11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Monthly Premiums</a:t>
            </a:r>
          </a:p>
        </p:txBody>
      </p: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26DCAD31-2326-46AC-92FA-94E6B44A9DBE}"/>
              </a:ext>
            </a:extLst>
          </p:cNvPr>
          <p:cNvCxnSpPr>
            <a:cxnSpLocks/>
            <a:stCxn id="16" idx="3"/>
            <a:endCxn id="6" idx="1"/>
          </p:cNvCxnSpPr>
          <p:nvPr/>
        </p:nvCxnSpPr>
        <p:spPr>
          <a:xfrm>
            <a:off x="5181600" y="5199886"/>
            <a:ext cx="1447800" cy="26088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7C5BAD-EF8D-4EFB-8C42-1B2255647E66}"/>
              </a:ext>
            </a:extLst>
          </p:cNvPr>
          <p:cNvSpPr txBox="1"/>
          <p:nvPr/>
        </p:nvSpPr>
        <p:spPr>
          <a:xfrm>
            <a:off x="5224991" y="5619711"/>
            <a:ext cx="132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Minimum Payments</a:t>
            </a:r>
          </a:p>
        </p:txBody>
      </p:sp>
      <p:cxnSp>
        <p:nvCxnSpPr>
          <p:cNvPr id="39" name="Elbow Connector 14">
            <a:extLst>
              <a:ext uri="{FF2B5EF4-FFF2-40B4-BE49-F238E27FC236}">
                <a16:creationId xmlns:a16="http://schemas.microsoft.com/office/drawing/2014/main" id="{4D995533-F817-4DF8-8F75-7F149DD335E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181600" y="3066574"/>
            <a:ext cx="2210204" cy="20710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B2DB99C-4BC6-4869-8635-B05C4F1C93D8}"/>
              </a:ext>
            </a:extLst>
          </p:cNvPr>
          <p:cNvSpPr txBox="1"/>
          <p:nvPr/>
        </p:nvSpPr>
        <p:spPr>
          <a:xfrm>
            <a:off x="5052314" y="3089976"/>
            <a:ext cx="132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Extra Payments</a:t>
            </a:r>
          </a:p>
        </p:txBody>
      </p:sp>
    </p:spTree>
    <p:extLst>
      <p:ext uri="{BB962C8B-B14F-4D97-AF65-F5344CB8AC3E}">
        <p14:creationId xmlns:p14="http://schemas.microsoft.com/office/powerpoint/2010/main" val="162357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Money Goes to Many Hands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73200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 $$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719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DEBTS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6975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ASSETTS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546" y="2281016"/>
            <a:ext cx="222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53" y="374474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Loans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11108"/>
            <a:ext cx="2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653" y="300772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Loans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700" y="2874644"/>
            <a:ext cx="167640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BANK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2112644"/>
            <a:ext cx="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" idx="1"/>
            <a:endCxn id="6" idx="3"/>
          </p:cNvCxnSpPr>
          <p:nvPr/>
        </p:nvCxnSpPr>
        <p:spPr>
          <a:xfrm rot="10800000">
            <a:off x="2748454" y="2465682"/>
            <a:ext cx="947247" cy="114762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1"/>
            <a:endCxn id="9" idx="3"/>
          </p:cNvCxnSpPr>
          <p:nvPr/>
        </p:nvCxnSpPr>
        <p:spPr>
          <a:xfrm rot="10800000">
            <a:off x="2748454" y="3192394"/>
            <a:ext cx="947247" cy="42091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1"/>
            <a:endCxn id="7" idx="3"/>
          </p:cNvCxnSpPr>
          <p:nvPr/>
        </p:nvCxnSpPr>
        <p:spPr>
          <a:xfrm rot="10800000" flipV="1">
            <a:off x="2748454" y="3613307"/>
            <a:ext cx="947247" cy="31609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8" idx="3"/>
          </p:cNvCxnSpPr>
          <p:nvPr/>
        </p:nvCxnSpPr>
        <p:spPr>
          <a:xfrm rot="10800000" flipV="1">
            <a:off x="2748454" y="3613308"/>
            <a:ext cx="947247" cy="10824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24575" y="29731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 Insurance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9560" y="3577460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Savings</a:t>
            </a:r>
          </a:p>
          <a:p>
            <a:r>
              <a:rPr lang="en-US" dirty="0"/>
              <a:t>     Plan 519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4575" y="24353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Savings (HSA)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4575" y="43519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Retirement Account (401k)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4575" y="4979253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Retirement Account (IRA)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4575" y="55595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Investment Savings</a:t>
            </a:r>
          </a:p>
        </p:txBody>
      </p: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 flipV="1">
            <a:off x="5372100" y="2619970"/>
            <a:ext cx="752475" cy="993338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24575" y="61691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Savings</a:t>
            </a:r>
          </a:p>
        </p:txBody>
      </p:sp>
      <p:cxnSp>
        <p:nvCxnSpPr>
          <p:cNvPr id="36" name="Elbow Connector 35"/>
          <p:cNvCxnSpPr>
            <a:stCxn id="10" idx="3"/>
            <a:endCxn id="24" idx="1"/>
          </p:cNvCxnSpPr>
          <p:nvPr/>
        </p:nvCxnSpPr>
        <p:spPr>
          <a:xfrm flipV="1">
            <a:off x="5372100" y="3157835"/>
            <a:ext cx="752475" cy="455473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5" idx="1"/>
          </p:cNvCxnSpPr>
          <p:nvPr/>
        </p:nvCxnSpPr>
        <p:spPr>
          <a:xfrm>
            <a:off x="5372100" y="3613308"/>
            <a:ext cx="757460" cy="287318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3"/>
            <a:endCxn id="27" idx="1"/>
          </p:cNvCxnSpPr>
          <p:nvPr/>
        </p:nvCxnSpPr>
        <p:spPr>
          <a:xfrm>
            <a:off x="5372100" y="3613308"/>
            <a:ext cx="752475" cy="1061830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" idx="3"/>
            <a:endCxn id="28" idx="1"/>
          </p:cNvCxnSpPr>
          <p:nvPr/>
        </p:nvCxnSpPr>
        <p:spPr>
          <a:xfrm>
            <a:off x="5372100" y="3613308"/>
            <a:ext cx="752475" cy="1689111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0" idx="3"/>
            <a:endCxn id="29" idx="1"/>
          </p:cNvCxnSpPr>
          <p:nvPr/>
        </p:nvCxnSpPr>
        <p:spPr>
          <a:xfrm>
            <a:off x="5372100" y="3613308"/>
            <a:ext cx="752475" cy="2130862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" idx="3"/>
            <a:endCxn id="34" idx="1"/>
          </p:cNvCxnSpPr>
          <p:nvPr/>
        </p:nvCxnSpPr>
        <p:spPr>
          <a:xfrm>
            <a:off x="5372100" y="3613308"/>
            <a:ext cx="752475" cy="2740462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248"/>
            <a:ext cx="8229600" cy="789390"/>
          </a:xfrm>
        </p:spPr>
        <p:txBody>
          <a:bodyPr/>
          <a:lstStyle/>
          <a:p>
            <a:r>
              <a:rPr lang="en-US" b="1" dirty="0"/>
              <a:t>Money Goes to Many Hands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73200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 $$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7719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DEBTS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6975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ASSETTS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546" y="2281016"/>
            <a:ext cx="222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53" y="374474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/ Government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11108"/>
            <a:ext cx="213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Constructor / Government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653" y="300772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700" y="2874644"/>
            <a:ext cx="1676400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BANK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4533900" y="2112644"/>
            <a:ext cx="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" idx="1"/>
            <a:endCxn id="6" idx="3"/>
          </p:cNvCxnSpPr>
          <p:nvPr/>
        </p:nvCxnSpPr>
        <p:spPr>
          <a:xfrm rot="10800000">
            <a:off x="2748454" y="2465682"/>
            <a:ext cx="947247" cy="114762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1"/>
            <a:endCxn id="9" idx="3"/>
          </p:cNvCxnSpPr>
          <p:nvPr/>
        </p:nvCxnSpPr>
        <p:spPr>
          <a:xfrm rot="10800000">
            <a:off x="2748454" y="3192394"/>
            <a:ext cx="947247" cy="42091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1"/>
            <a:endCxn id="7" idx="3"/>
          </p:cNvCxnSpPr>
          <p:nvPr/>
        </p:nvCxnSpPr>
        <p:spPr>
          <a:xfrm rot="10800000" flipV="1">
            <a:off x="2748454" y="3613307"/>
            <a:ext cx="947247" cy="45459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8" idx="3"/>
          </p:cNvCxnSpPr>
          <p:nvPr/>
        </p:nvCxnSpPr>
        <p:spPr>
          <a:xfrm rot="10800000" flipV="1">
            <a:off x="2748454" y="3613308"/>
            <a:ext cx="947247" cy="12209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24575" y="29731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Company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9560" y="3577460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Mutual Fund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24575" y="24353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3863" y="416730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Mutual Fund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9560" y="4747989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Investment Company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24575" y="55595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Investment Company 2</a:t>
            </a:r>
          </a:p>
        </p:txBody>
      </p: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 flipV="1">
            <a:off x="5372100" y="2619970"/>
            <a:ext cx="752475" cy="993338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24575" y="616910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4</a:t>
            </a:r>
          </a:p>
        </p:txBody>
      </p:sp>
      <p:cxnSp>
        <p:nvCxnSpPr>
          <p:cNvPr id="36" name="Elbow Connector 35"/>
          <p:cNvCxnSpPr>
            <a:stCxn id="10" idx="3"/>
            <a:endCxn id="24" idx="1"/>
          </p:cNvCxnSpPr>
          <p:nvPr/>
        </p:nvCxnSpPr>
        <p:spPr>
          <a:xfrm flipV="1">
            <a:off x="5372100" y="3157835"/>
            <a:ext cx="752475" cy="455473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5" idx="1"/>
          </p:cNvCxnSpPr>
          <p:nvPr/>
        </p:nvCxnSpPr>
        <p:spPr>
          <a:xfrm>
            <a:off x="5372100" y="3613308"/>
            <a:ext cx="757460" cy="148818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3"/>
            <a:endCxn id="27" idx="1"/>
          </p:cNvCxnSpPr>
          <p:nvPr/>
        </p:nvCxnSpPr>
        <p:spPr>
          <a:xfrm>
            <a:off x="5372100" y="3613308"/>
            <a:ext cx="751763" cy="738664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" idx="3"/>
            <a:endCxn id="28" idx="1"/>
          </p:cNvCxnSpPr>
          <p:nvPr/>
        </p:nvCxnSpPr>
        <p:spPr>
          <a:xfrm>
            <a:off x="5372100" y="3613308"/>
            <a:ext cx="757460" cy="1319347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0" idx="3"/>
            <a:endCxn id="29" idx="1"/>
          </p:cNvCxnSpPr>
          <p:nvPr/>
        </p:nvCxnSpPr>
        <p:spPr>
          <a:xfrm>
            <a:off x="5372100" y="3613308"/>
            <a:ext cx="752475" cy="2130862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" idx="3"/>
            <a:endCxn id="34" idx="1"/>
          </p:cNvCxnSpPr>
          <p:nvPr/>
        </p:nvCxnSpPr>
        <p:spPr>
          <a:xfrm>
            <a:off x="5372100" y="3613308"/>
            <a:ext cx="752475" cy="2740462"/>
          </a:xfrm>
          <a:prstGeom prst="bentConnector3">
            <a:avLst>
              <a:gd name="adj1" fmla="val 50000"/>
            </a:avLst>
          </a:prstGeom>
          <a:ln w="19050">
            <a:solidFill>
              <a:srgbClr val="2A08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2 Most Important Questions of Your 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/>
              <a:t>WHAT DO YOU WANT</a:t>
            </a:r>
            <a:r>
              <a:rPr lang="en-US" sz="2800" dirty="0"/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s-ES" sz="2800" u="sng" dirty="0"/>
              <a:t>WHY DO YOU WANT IT</a:t>
            </a:r>
            <a:r>
              <a:rPr lang="en-US" sz="2800" u="sng" dirty="0"/>
              <a:t>?</a:t>
            </a:r>
          </a:p>
        </p:txBody>
      </p:sp>
      <p:pic>
        <p:nvPicPr>
          <p:cNvPr id="12" name="Content Placeholder 11" descr="wh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362200"/>
            <a:ext cx="3660775" cy="1801250"/>
          </a:xfrm>
        </p:spPr>
      </p:pic>
      <p:pic>
        <p:nvPicPr>
          <p:cNvPr id="7" name="Content Placeholder 6" descr="Beach-Holidays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38400" y="4038600"/>
            <a:ext cx="1981200" cy="1511531"/>
          </a:xfrm>
          <a:prstGeom prst="rect">
            <a:avLst/>
          </a:prstGeom>
        </p:spPr>
      </p:pic>
      <p:pic>
        <p:nvPicPr>
          <p:cNvPr id="8" name="Picture 7" descr="family-psycholog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0" y="2514600"/>
            <a:ext cx="2057400" cy="1371600"/>
          </a:xfrm>
          <a:prstGeom prst="rect">
            <a:avLst/>
          </a:prstGeom>
        </p:spPr>
      </p:pic>
      <p:pic>
        <p:nvPicPr>
          <p:cNvPr id="9" name="Picture 8" descr="gold-and-money-877 - Copy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2514600"/>
            <a:ext cx="2203390" cy="1371600"/>
          </a:xfrm>
          <a:prstGeom prst="rect">
            <a:avLst/>
          </a:prstGeom>
        </p:spPr>
      </p:pic>
      <p:pic>
        <p:nvPicPr>
          <p:cNvPr id="13" name="Picture 12" descr="purpo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419600"/>
            <a:ext cx="2847975" cy="1243364"/>
          </a:xfrm>
          <a:prstGeom prst="rect">
            <a:avLst/>
          </a:prstGeom>
        </p:spPr>
      </p:pic>
      <p:pic>
        <p:nvPicPr>
          <p:cNvPr id="14" name="Picture 13" descr="br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1732" y="4343400"/>
            <a:ext cx="1379041" cy="1371600"/>
          </a:xfrm>
          <a:prstGeom prst="rect">
            <a:avLst/>
          </a:prstGeom>
        </p:spPr>
      </p:pic>
      <p:pic>
        <p:nvPicPr>
          <p:cNvPr id="15" name="Picture 14" descr="dream home and ca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038600"/>
            <a:ext cx="2248524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FINANCIAL SECURITY SEMINAR</a:t>
            </a:r>
            <a:br>
              <a:rPr lang="en-US" b="1" dirty="0"/>
            </a:br>
            <a:r>
              <a:rPr lang="en-US" sz="3600" b="1" i="1" dirty="0"/>
              <a:t>How to Become Your Own Bank</a:t>
            </a:r>
            <a:endParaRPr lang="en-US" sz="3600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89038" y="5661368"/>
            <a:ext cx="6400800" cy="13011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By Alex </a:t>
            </a:r>
            <a:r>
              <a:rPr lang="en-US" sz="2800" b="1" dirty="0" err="1">
                <a:solidFill>
                  <a:schemeClr val="tx1"/>
                </a:solidFill>
              </a:rPr>
              <a:t>Barrón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u="sng" dirty="0">
                <a:hlinkClick r:id="rId2"/>
              </a:rPr>
              <a:t>www.</a:t>
            </a:r>
            <a:r>
              <a:rPr lang="en-US" sz="2800" b="1" u="sng" dirty="0">
                <a:hlinkClick r:id="rId3"/>
              </a:rPr>
              <a:t> wealthheritage</a:t>
            </a:r>
            <a:r>
              <a:rPr lang="en-US" sz="2800" b="1" u="sng" dirty="0">
                <a:hlinkClick r:id="rId2"/>
              </a:rPr>
              <a:t>.com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" name="Picture 8" descr="gold-and-money-877 - Cop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1066800"/>
            <a:ext cx="2743200" cy="1905000"/>
          </a:xfrm>
          <a:prstGeom prst="rect">
            <a:avLst/>
          </a:prstGeom>
        </p:spPr>
      </p:pic>
      <p:pic>
        <p:nvPicPr>
          <p:cNvPr id="11" name="Picture 10" descr="dream home and c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100616"/>
            <a:ext cx="2743200" cy="1728787"/>
          </a:xfrm>
          <a:prstGeom prst="rect">
            <a:avLst/>
          </a:prstGeom>
        </p:spPr>
      </p:pic>
      <p:pic>
        <p:nvPicPr>
          <p:cNvPr id="12" name="Content Placeholder 6" descr="Beach-Holiday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657600"/>
            <a:ext cx="2610387" cy="1752600"/>
          </a:xfrm>
          <a:prstGeom prst="rect">
            <a:avLst/>
          </a:prstGeom>
        </p:spPr>
      </p:pic>
      <p:pic>
        <p:nvPicPr>
          <p:cNvPr id="13" name="Picture 12" descr="Life-Insurance-Policie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1604" y="2429028"/>
            <a:ext cx="2610096" cy="1731875"/>
          </a:xfrm>
          <a:prstGeom prst="rect">
            <a:avLst/>
          </a:prstGeom>
        </p:spPr>
      </p:pic>
      <p:pic>
        <p:nvPicPr>
          <p:cNvPr id="10" name="Picture 9" descr="family-psychology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" y="3657600"/>
            <a:ext cx="2819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200" y="541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How to Enjoy a Predictable Income and Better Retirement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7826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How to Finance Major Purchases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Pay your Kids 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to Protect Your Love Ones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971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Control of Your Money - Become Your Own Bank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6229752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851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 2: HOW TO ACHIEVE FINANCIAL SECURITY? </a:t>
            </a:r>
            <a:br>
              <a:rPr lang="en-US" b="1" dirty="0"/>
            </a:br>
            <a:r>
              <a:rPr lang="en-US" b="1" dirty="0"/>
              <a:t>PAY YOURSELF FIRST!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ay_yourself_fir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667000"/>
            <a:ext cx="562718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1" y="685800"/>
            <a:ext cx="7200900" cy="6953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   WHAT IS MONEY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/>
              <a:t>SHORT TERM </a:t>
            </a:r>
          </a:p>
          <a:p>
            <a:r>
              <a:rPr lang="en-US" dirty="0"/>
              <a:t>For Living - Spending on Food, Clothes, Gasoline </a:t>
            </a:r>
          </a:p>
          <a:p>
            <a:r>
              <a:rPr lang="en-US" dirty="0"/>
              <a:t>To Pay Debts - What We Already Consumed </a:t>
            </a:r>
          </a:p>
          <a:p>
            <a:r>
              <a:rPr lang="en-US" dirty="0"/>
              <a:t>To Enjoy - Spending on Fun, Entertainment, Vacations</a:t>
            </a:r>
          </a:p>
          <a:p>
            <a:r>
              <a:rPr lang="en-US" dirty="0"/>
              <a:t> For Protection - In case something bad happens</a:t>
            </a:r>
          </a:p>
          <a:p>
            <a:pPr>
              <a:buNone/>
            </a:pPr>
            <a:r>
              <a:rPr lang="en-US" b="1" u="sng" dirty="0"/>
              <a:t> LONG TERM </a:t>
            </a:r>
          </a:p>
          <a:p>
            <a:r>
              <a:rPr lang="en-US" dirty="0"/>
              <a:t>For Large Purchases - Cars and House</a:t>
            </a:r>
          </a:p>
          <a:p>
            <a:r>
              <a:rPr lang="en-US" dirty="0"/>
              <a:t>To Save - Children's Education</a:t>
            </a:r>
          </a:p>
          <a:p>
            <a:r>
              <a:rPr lang="en-US" dirty="0"/>
              <a:t>For a Business - Save Capital and Grow</a:t>
            </a:r>
          </a:p>
          <a:p>
            <a:r>
              <a:rPr lang="en-US" dirty="0"/>
              <a:t>To Invest - Our Retirement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" y="0"/>
            <a:ext cx="2124075" cy="628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286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Rich vs. Middle Class vs. Poor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276600" cy="5410200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Poor</a:t>
            </a:r>
            <a:r>
              <a:rPr lang="en-US" altLang="en-US" sz="3600" dirty="0"/>
              <a:t>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altLang="en-US" sz="2800" dirty="0"/>
              <a:t>  Win     $100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altLang="en-US" sz="2800" dirty="0"/>
              <a:t>- Spend   $101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altLang="en-US" sz="2800" baseline="-25000" dirty="0"/>
              <a:t>======================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Borrow = 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                    ($1)</a:t>
            </a:r>
          </a:p>
          <a:p>
            <a:pPr marL="457200" indent="-457200" eaLnBrk="1" hangingPunct="1"/>
            <a:endParaRPr lang="en-US" alt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Barrón 2012</a:t>
            </a:r>
          </a:p>
        </p:txBody>
      </p:sp>
      <p:sp>
        <p:nvSpPr>
          <p:cNvPr id="2560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7109EF7-D7C1-4321-852E-BEB9A68B9D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6" name="Content Placeholder 2"/>
          <p:cNvSpPr txBox="1">
            <a:spLocks/>
          </p:cNvSpPr>
          <p:nvPr/>
        </p:nvSpPr>
        <p:spPr bwMode="auto">
          <a:xfrm>
            <a:off x="3200400" y="1219200"/>
            <a:ext cx="281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Calibri" pitchFamily="34" charset="0"/>
              </a:rPr>
              <a:t>Middle Class</a:t>
            </a:r>
            <a:endParaRPr lang="en-US" altLang="en-US" sz="3600" dirty="0">
              <a:solidFill>
                <a:srgbClr val="3333FF"/>
              </a:solidFill>
              <a:latin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   Win         $100 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-  Spend     $100</a:t>
            </a:r>
          </a:p>
          <a:p>
            <a:pPr marL="457200" indent="-457200" eaLnBrk="1" hangingPunct="1"/>
            <a:r>
              <a:rPr lang="en-US" altLang="en-US" sz="2800" baseline="-25000" dirty="0">
                <a:latin typeface="Calibri" pitchFamily="34" charset="0"/>
              </a:rPr>
              <a:t>======================</a:t>
            </a:r>
            <a:endParaRPr lang="en-US" altLang="en-US" sz="2800" dirty="0">
              <a:latin typeface="Calibri" pitchFamily="34" charset="0"/>
            </a:endParaRPr>
          </a:p>
          <a:p>
            <a:pPr marL="457200" indent="-457200" eaLnBrk="1" hangingPunct="1"/>
            <a:r>
              <a:rPr lang="en-US" altLang="en-US" sz="2800" b="1" dirty="0">
                <a:latin typeface="Calibri" pitchFamily="34" charset="0"/>
              </a:rPr>
              <a:t>Net Income= $0</a:t>
            </a:r>
          </a:p>
        </p:txBody>
      </p:sp>
      <p:sp>
        <p:nvSpPr>
          <p:cNvPr id="25607" name="Content Placeholder 2"/>
          <p:cNvSpPr txBox="1">
            <a:spLocks/>
          </p:cNvSpPr>
          <p:nvPr/>
        </p:nvSpPr>
        <p:spPr bwMode="auto">
          <a:xfrm>
            <a:off x="6172200" y="1219200"/>
            <a:ext cx="297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B050"/>
                </a:solidFill>
                <a:latin typeface="Calibri" pitchFamily="34" charset="0"/>
              </a:rPr>
              <a:t>Rich</a:t>
            </a:r>
            <a:endParaRPr lang="en-US" altLang="en-US" sz="3600" dirty="0">
              <a:solidFill>
                <a:srgbClr val="00B050"/>
              </a:solidFill>
              <a:latin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   Win   $100 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-  Spend  $99</a:t>
            </a:r>
          </a:p>
          <a:p>
            <a:pPr marL="457200" indent="-457200" eaLnBrk="1" hangingPunct="1"/>
            <a:r>
              <a:rPr lang="en-US" altLang="en-US" sz="2800" baseline="-25000" dirty="0">
                <a:latin typeface="Calibri" pitchFamily="34" charset="0"/>
              </a:rPr>
              <a:t>======================</a:t>
            </a:r>
            <a:endParaRPr lang="en-US" altLang="en-US" sz="2800" dirty="0">
              <a:latin typeface="Calibri" pitchFamily="34" charset="0"/>
            </a:endParaRPr>
          </a:p>
          <a:p>
            <a:pPr marL="457200" indent="-457200" eaLnBrk="1" hangingPunct="1"/>
            <a:r>
              <a:rPr lang="en-US" altLang="en-US" sz="2800" b="1" dirty="0">
                <a:solidFill>
                  <a:srgbClr val="00B050"/>
                </a:solidFill>
                <a:latin typeface="Calibri" pitchFamily="34" charset="0"/>
              </a:rPr>
              <a:t>    Save =  $1</a:t>
            </a:r>
          </a:p>
        </p:txBody>
      </p:sp>
      <p:pic>
        <p:nvPicPr>
          <p:cNvPr id="25608" name="Picture 9" descr="poo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 descr="richie rich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homeless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91000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29752"/>
            <a:ext cx="2124075" cy="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18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How to Pay Yourself First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Barrón 2012</a:t>
            </a:r>
          </a:p>
        </p:txBody>
      </p:sp>
      <p:sp>
        <p:nvSpPr>
          <p:cNvPr id="25605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7109EF7-D7C1-4321-852E-BEB9A68B9DC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7" name="Content Placeholder 2"/>
          <p:cNvSpPr txBox="1">
            <a:spLocks/>
          </p:cNvSpPr>
          <p:nvPr/>
        </p:nvSpPr>
        <p:spPr bwMode="auto">
          <a:xfrm>
            <a:off x="304800" y="1203366"/>
            <a:ext cx="342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B050"/>
                </a:solidFill>
                <a:latin typeface="Calibri" pitchFamily="34" charset="0"/>
              </a:rPr>
              <a:t>Rich DO NOT Spend First</a:t>
            </a:r>
            <a:endParaRPr lang="en-US" altLang="en-US" sz="3600" dirty="0">
              <a:solidFill>
                <a:srgbClr val="00B050"/>
              </a:solidFill>
              <a:latin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   Earn   $100 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-  Spend  $90</a:t>
            </a:r>
          </a:p>
          <a:p>
            <a:pPr marL="457200" indent="-457200" eaLnBrk="1" hangingPunct="1"/>
            <a:r>
              <a:rPr lang="en-US" altLang="en-US" sz="2800" baseline="-25000" dirty="0">
                <a:latin typeface="Calibri" pitchFamily="34" charset="0"/>
              </a:rPr>
              <a:t>======================</a:t>
            </a:r>
            <a:endParaRPr lang="en-US" altLang="en-US" sz="2800" dirty="0">
              <a:latin typeface="Calibri" pitchFamily="34" charset="0"/>
            </a:endParaRPr>
          </a:p>
          <a:p>
            <a:pPr marL="457200" indent="-457200" eaLnBrk="1" hangingPunct="1"/>
            <a:r>
              <a:rPr lang="en-US" altLang="en-US" sz="2800" b="1" dirty="0">
                <a:solidFill>
                  <a:srgbClr val="00B050"/>
                </a:solidFill>
                <a:latin typeface="Calibri" pitchFamily="34" charset="0"/>
              </a:rPr>
              <a:t>    Save =  $10</a:t>
            </a:r>
          </a:p>
        </p:txBody>
      </p:sp>
      <p:pic>
        <p:nvPicPr>
          <p:cNvPr id="25609" name="Picture 10" descr="richie rich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887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0" y="1205345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B050"/>
                </a:solidFill>
                <a:latin typeface="Calibri" pitchFamily="34" charset="0"/>
              </a:rPr>
              <a:t>Rich Save First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B050"/>
                </a:solidFill>
                <a:latin typeface="Calibri" pitchFamily="34" charset="0"/>
              </a:rPr>
              <a:t>(Pay Themselves)</a:t>
            </a:r>
            <a:endParaRPr lang="en-US" altLang="en-US" sz="3600" dirty="0">
              <a:solidFill>
                <a:srgbClr val="00B050"/>
              </a:solidFill>
              <a:latin typeface="Calibri" pitchFamily="34" charset="0"/>
            </a:endParaRP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altLang="en-US" sz="2800" dirty="0">
                <a:latin typeface="Calibri" pitchFamily="34" charset="0"/>
              </a:rPr>
              <a:t>   Earn   $100 </a:t>
            </a:r>
          </a:p>
          <a:p>
            <a:pPr marL="457200" indent="-457200" eaLnBrk="1" hangingPunct="1"/>
            <a:r>
              <a:rPr lang="en-US" altLang="en-US" sz="2600" b="1" dirty="0">
                <a:solidFill>
                  <a:srgbClr val="00B050"/>
                </a:solidFill>
                <a:latin typeface="Calibri" pitchFamily="34" charset="0"/>
              </a:rPr>
              <a:t>- Pay Yourself First $10</a:t>
            </a:r>
          </a:p>
          <a:p>
            <a:pPr marL="457200" indent="-457200" eaLnBrk="1" hangingPunct="1"/>
            <a:r>
              <a:rPr lang="en-US" altLang="en-US" sz="2800" baseline="-25000" dirty="0">
                <a:latin typeface="Calibri" pitchFamily="34" charset="0"/>
              </a:rPr>
              <a:t>======================</a:t>
            </a:r>
            <a:endParaRPr lang="en-US" altLang="en-US" sz="2800" dirty="0">
              <a:latin typeface="Calibri" pitchFamily="34" charset="0"/>
            </a:endParaRPr>
          </a:p>
          <a:p>
            <a:pPr marL="457200" indent="-457200" eaLnBrk="1" hangingPunct="1"/>
            <a:r>
              <a:rPr lang="en-US" altLang="en-US" sz="2800" dirty="0">
                <a:latin typeface="Calibri" pitchFamily="34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Spend = $90 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429000" y="2218706"/>
            <a:ext cx="914400" cy="609600"/>
          </a:xfrm>
          <a:prstGeom prst="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7" y="4457094"/>
            <a:ext cx="3624745" cy="2039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911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Rule #1: Pay Yourself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Income</a:t>
            </a:r>
          </a:p>
          <a:p>
            <a:pPr>
              <a:buNone/>
            </a:pPr>
            <a:r>
              <a:rPr lang="en-US" u="sng" dirty="0"/>
              <a:t>- Expenses</a:t>
            </a:r>
          </a:p>
          <a:p>
            <a:pPr>
              <a:buNone/>
            </a:pPr>
            <a:r>
              <a:rPr lang="en-US" b="1" dirty="0"/>
              <a:t>Net Income </a:t>
            </a:r>
            <a:r>
              <a:rPr lang="en-US" dirty="0"/>
              <a:t>(At least 10%)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How?</a:t>
            </a:r>
          </a:p>
          <a:p>
            <a:pPr>
              <a:buNone/>
            </a:pPr>
            <a:r>
              <a:rPr lang="en-US" dirty="0"/>
              <a:t>1.) Earn More Or</a:t>
            </a:r>
          </a:p>
          <a:p>
            <a:pPr>
              <a:buNone/>
            </a:pPr>
            <a:r>
              <a:rPr lang="en-US" dirty="0"/>
              <a:t>2.) Spend Less</a:t>
            </a:r>
          </a:p>
          <a:p>
            <a:pPr>
              <a:buNone/>
            </a:pPr>
            <a:endParaRPr lang="es-ES" b="1" dirty="0"/>
          </a:p>
          <a:p>
            <a:pPr>
              <a:buNone/>
            </a:pPr>
            <a:r>
              <a:rPr lang="en-US" b="1" dirty="0"/>
              <a:t>The Key to Financial Freedom</a:t>
            </a:r>
          </a:p>
          <a:p>
            <a:pPr>
              <a:buNone/>
            </a:pPr>
            <a:r>
              <a:rPr lang="en-US" dirty="0"/>
              <a:t>1.) Invest in Assets</a:t>
            </a:r>
          </a:p>
          <a:p>
            <a:pPr>
              <a:buNone/>
            </a:pPr>
            <a:r>
              <a:rPr lang="en-US" dirty="0"/>
              <a:t>2.) Eliminate Liabilities</a:t>
            </a:r>
          </a:p>
          <a:p>
            <a:pPr>
              <a:buNone/>
            </a:pPr>
            <a:r>
              <a:rPr lang="en-US" dirty="0"/>
              <a:t>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Pay Yourself First!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Up Arrow 3"/>
          <p:cNvSpPr/>
          <p:nvPr/>
        </p:nvSpPr>
        <p:spPr>
          <a:xfrm>
            <a:off x="152400" y="1589903"/>
            <a:ext cx="2286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52400" y="2743200"/>
            <a:ext cx="2286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V="1">
            <a:off x="152400" y="2133600"/>
            <a:ext cx="228600" cy="457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2124075" cy="628248"/>
          </a:xfrm>
          <a:prstGeom prst="rect">
            <a:avLst/>
          </a:prstGeom>
        </p:spPr>
      </p:pic>
      <p:pic>
        <p:nvPicPr>
          <p:cNvPr id="11" name="Picture 10" descr="richest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6545" y="1828800"/>
            <a:ext cx="23789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Pay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a Tree of Wealth </a:t>
            </a:r>
          </a:p>
          <a:p>
            <a:r>
              <a:rPr lang="en-US" dirty="0"/>
              <a:t>Save 10% Every Month</a:t>
            </a:r>
          </a:p>
          <a:p>
            <a:r>
              <a:rPr lang="en-US" dirty="0"/>
              <a:t>Do it first </a:t>
            </a:r>
          </a:p>
          <a:p>
            <a:r>
              <a:rPr lang="en-US" dirty="0"/>
              <a:t>Increase your income or cut your expenses </a:t>
            </a:r>
          </a:p>
          <a:p>
            <a:r>
              <a:rPr lang="en-US" dirty="0"/>
              <a:t>Do it Consistently </a:t>
            </a:r>
          </a:p>
          <a:p>
            <a:r>
              <a:rPr lang="en-US" dirty="0"/>
              <a:t>Financial Freedom is a Daily Decision </a:t>
            </a:r>
          </a:p>
          <a:p>
            <a:r>
              <a:rPr lang="en-US" dirty="0"/>
              <a:t>Dare to Prosper!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6638"/>
            <a:ext cx="4038600" cy="31130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28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Instead of Using 1 Account and Spending All Your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932" y="24168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6475" y="22506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EXPENSES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855" y="3609052"/>
            <a:ext cx="1551555" cy="37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Salary $$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059310"/>
            <a:ext cx="1676400" cy="1477328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BANK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5" name="Elbow Connector 14"/>
          <p:cNvCxnSpPr>
            <a:stCxn id="9" idx="3"/>
            <a:endCxn id="10" idx="1"/>
          </p:cNvCxnSpPr>
          <p:nvPr/>
        </p:nvCxnSpPr>
        <p:spPr>
          <a:xfrm>
            <a:off x="2202410" y="3797974"/>
            <a:ext cx="1302790" cy="12700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34075" y="315783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Loan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9060" y="3785567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Loan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4075" y="261997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Cards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4075" y="453663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Mortgage</a:t>
            </a:r>
          </a:p>
        </p:txBody>
      </p:sp>
      <p:cxnSp>
        <p:nvCxnSpPr>
          <p:cNvPr id="32" name="Elbow Connector 31"/>
          <p:cNvCxnSpPr>
            <a:stCxn id="10" idx="3"/>
            <a:endCxn id="26" idx="1"/>
          </p:cNvCxnSpPr>
          <p:nvPr/>
        </p:nvCxnSpPr>
        <p:spPr>
          <a:xfrm flipV="1">
            <a:off x="5181600" y="2804636"/>
            <a:ext cx="752475" cy="99333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3"/>
            <a:endCxn id="24" idx="1"/>
          </p:cNvCxnSpPr>
          <p:nvPr/>
        </p:nvCxnSpPr>
        <p:spPr>
          <a:xfrm flipV="1">
            <a:off x="5181600" y="3342501"/>
            <a:ext cx="752475" cy="45547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3"/>
            <a:endCxn id="25" idx="1"/>
          </p:cNvCxnSpPr>
          <p:nvPr/>
        </p:nvCxnSpPr>
        <p:spPr>
          <a:xfrm>
            <a:off x="5181600" y="3797974"/>
            <a:ext cx="757460" cy="17225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" idx="3"/>
            <a:endCxn id="27" idx="1"/>
          </p:cNvCxnSpPr>
          <p:nvPr/>
        </p:nvCxnSpPr>
        <p:spPr>
          <a:xfrm>
            <a:off x="5181600" y="3797974"/>
            <a:ext cx="752475" cy="92333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59475" y="516466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Expenses</a:t>
            </a:r>
          </a:p>
        </p:txBody>
      </p:sp>
      <p:cxnSp>
        <p:nvCxnSpPr>
          <p:cNvPr id="60" name="Elbow Connector 59"/>
          <p:cNvCxnSpPr>
            <a:stCxn id="10" idx="3"/>
            <a:endCxn id="59" idx="1"/>
          </p:cNvCxnSpPr>
          <p:nvPr/>
        </p:nvCxnSpPr>
        <p:spPr>
          <a:xfrm>
            <a:off x="5181600" y="3797974"/>
            <a:ext cx="777875" cy="155135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0339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0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666</Words>
  <Application>Microsoft Office PowerPoint</Application>
  <PresentationFormat>On-screen Show (4:3)</PresentationFormat>
  <Paragraphs>225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FINANCIAL SECURITY SEMINAR “Become Your Own Bank”</vt:lpstr>
      <vt:lpstr>FINANCIAL SECURITY SEMINAR How to Become Your Own Bank</vt:lpstr>
      <vt:lpstr>LESSON 2: HOW TO ACHIEVE FINANCIAL SECURITY?  PAY YOURSELF FIRST! </vt:lpstr>
      <vt:lpstr>   WHAT IS MONEY FOR?</vt:lpstr>
      <vt:lpstr>Rich vs. Middle Class vs. Poor</vt:lpstr>
      <vt:lpstr>How to Pay Yourself First</vt:lpstr>
      <vt:lpstr>Rule #1: Pay Yourself First</vt:lpstr>
      <vt:lpstr>Pay Yourself</vt:lpstr>
      <vt:lpstr>Instead of Using 1 Account and Spending All Your Money</vt:lpstr>
      <vt:lpstr>Use 2 Accounts and  Save Before Spending!</vt:lpstr>
      <vt:lpstr>The Majority tries to Save &amp; Invest While they Pay down Debt </vt:lpstr>
      <vt:lpstr>Use 2 Accounts, Consolidate Your Assets into “Your Own Bank”</vt:lpstr>
      <vt:lpstr>The Idea is to Save and Pay Debt at the Same Time</vt:lpstr>
      <vt:lpstr>PowerPoint Presentation</vt:lpstr>
      <vt:lpstr>Money Goes to Many Hands</vt:lpstr>
      <vt:lpstr>Money Goes to Many Hands</vt:lpstr>
      <vt:lpstr>The 2 Most Important Questions of Your Life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YOUR OWN BANK SEMINAR</dc:title>
  <dc:creator>abarron</dc:creator>
  <cp:lastModifiedBy>Alex Barron</cp:lastModifiedBy>
  <cp:revision>70</cp:revision>
  <dcterms:created xsi:type="dcterms:W3CDTF">2015-12-21T01:46:01Z</dcterms:created>
  <dcterms:modified xsi:type="dcterms:W3CDTF">2018-06-02T02:48:06Z</dcterms:modified>
</cp:coreProperties>
</file>