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64" r:id="rId2"/>
    <p:sldId id="544" r:id="rId3"/>
    <p:sldId id="639" r:id="rId4"/>
    <p:sldId id="434" r:id="rId5"/>
    <p:sldId id="467" r:id="rId6"/>
    <p:sldId id="583" r:id="rId7"/>
    <p:sldId id="578" r:id="rId8"/>
    <p:sldId id="584" r:id="rId9"/>
    <p:sldId id="585" r:id="rId10"/>
    <p:sldId id="5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921120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2163013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1242-A4FE-4ACF-95FD-156C7E5A2E6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A046A68-88DE-424D-89DB-D35AF70C74F9}"/>
              </a:ext>
            </a:extLst>
          </p:cNvPr>
          <p:cNvSpPr>
            <a:spLocks noGrp="1"/>
          </p:cNvSpPr>
          <p:nvPr>
            <p:ph idx="1"/>
          </p:nvPr>
        </p:nvSpPr>
        <p:spPr/>
        <p:txBody>
          <a:bodyPr/>
          <a:lstStyle/>
          <a:p>
            <a:r>
              <a:rPr lang="en-US" dirty="0"/>
              <a:t>Practice 1</a:t>
            </a:r>
          </a:p>
          <a:p>
            <a:r>
              <a:rPr lang="en-US" dirty="0"/>
              <a:t>Cause:  The rabbit hurried on</a:t>
            </a:r>
          </a:p>
          <a:p>
            <a:r>
              <a:rPr lang="en-US" dirty="0"/>
              <a:t>Effect:	Alice got on her feet</a:t>
            </a:r>
          </a:p>
          <a:p>
            <a:endParaRPr lang="en-US" dirty="0"/>
          </a:p>
          <a:p>
            <a:r>
              <a:rPr lang="en-US" dirty="0"/>
              <a:t>Practice 2</a:t>
            </a:r>
          </a:p>
          <a:p>
            <a:r>
              <a:rPr lang="en-US" dirty="0"/>
              <a:t>Cause:  She ran across the field after it</a:t>
            </a:r>
          </a:p>
          <a:p>
            <a:r>
              <a:rPr lang="en-US" dirty="0"/>
              <a:t>Effect:  she jumped in after the rabbit</a:t>
            </a:r>
          </a:p>
        </p:txBody>
      </p:sp>
    </p:spTree>
    <p:extLst>
      <p:ext uri="{BB962C8B-B14F-4D97-AF65-F5344CB8AC3E}">
        <p14:creationId xmlns:p14="http://schemas.microsoft.com/office/powerpoint/2010/main" val="416616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6558-4336-4C38-B380-57163C164B00}"/>
              </a:ext>
            </a:extLst>
          </p:cNvPr>
          <p:cNvSpPr>
            <a:spLocks noGrp="1"/>
          </p:cNvSpPr>
          <p:nvPr>
            <p:ph type="ctrTitle"/>
          </p:nvPr>
        </p:nvSpPr>
        <p:spPr>
          <a:xfrm>
            <a:off x="6012180" y="306030"/>
            <a:ext cx="5773420" cy="4517430"/>
          </a:xfrm>
        </p:spPr>
        <p:txBody>
          <a:bodyPr>
            <a:normAutofit/>
          </a:bodyPr>
          <a:lstStyle/>
          <a:p>
            <a:r>
              <a:rPr lang="en-US" sz="20000" dirty="0"/>
              <a:t>35</a:t>
            </a:r>
          </a:p>
        </p:txBody>
      </p:sp>
      <p:sp>
        <p:nvSpPr>
          <p:cNvPr id="3" name="Subtitle 2">
            <a:extLst>
              <a:ext uri="{FF2B5EF4-FFF2-40B4-BE49-F238E27FC236}">
                <a16:creationId xmlns:a16="http://schemas.microsoft.com/office/drawing/2014/main" id="{0CF3D28D-9D5F-4E1E-A02D-3C60F61BA9B2}"/>
              </a:ext>
            </a:extLst>
          </p:cNvPr>
          <p:cNvSpPr>
            <a:spLocks noGrp="1"/>
          </p:cNvSpPr>
          <p:nvPr>
            <p:ph type="subTitle" idx="1"/>
          </p:nvPr>
        </p:nvSpPr>
        <p:spPr>
          <a:xfrm>
            <a:off x="6012180" y="6709410"/>
            <a:ext cx="5773420" cy="68580"/>
          </a:xfrm>
        </p:spPr>
        <p:txBody>
          <a:bodyPr>
            <a:normAutofit fontScale="25000" lnSpcReduction="20000"/>
          </a:bodyPr>
          <a:lstStyle/>
          <a:p>
            <a:endParaRPr lang="en-US" dirty="0"/>
          </a:p>
        </p:txBody>
      </p:sp>
    </p:spTree>
    <p:extLst>
      <p:ext uri="{BB962C8B-B14F-4D97-AF65-F5344CB8AC3E}">
        <p14:creationId xmlns:p14="http://schemas.microsoft.com/office/powerpoint/2010/main" val="18675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5252-5A64-4579-BDAC-5B65C7F9069B}"/>
              </a:ext>
            </a:extLst>
          </p:cNvPr>
          <p:cNvSpPr>
            <a:spLocks noGrp="1"/>
          </p:cNvSpPr>
          <p:nvPr>
            <p:ph type="ctrTitle"/>
          </p:nvPr>
        </p:nvSpPr>
        <p:spPr>
          <a:xfrm>
            <a:off x="6012180" y="359898"/>
            <a:ext cx="5773420" cy="3617742"/>
          </a:xfrm>
        </p:spPr>
        <p:txBody>
          <a:bodyPr/>
          <a:lstStyle/>
          <a:p>
            <a:r>
              <a:rPr lang="en-US" dirty="0"/>
              <a:t>Cause and Effect</a:t>
            </a:r>
          </a:p>
        </p:txBody>
      </p:sp>
      <p:sp>
        <p:nvSpPr>
          <p:cNvPr id="3" name="Subtitle 2">
            <a:extLst>
              <a:ext uri="{FF2B5EF4-FFF2-40B4-BE49-F238E27FC236}">
                <a16:creationId xmlns:a16="http://schemas.microsoft.com/office/drawing/2014/main" id="{5AD2B260-5D8B-46A1-842F-641C3D9AD312}"/>
              </a:ext>
            </a:extLst>
          </p:cNvPr>
          <p:cNvSpPr>
            <a:spLocks noGrp="1"/>
          </p:cNvSpPr>
          <p:nvPr>
            <p:ph type="subTitle" idx="1"/>
          </p:nvPr>
        </p:nvSpPr>
        <p:spPr>
          <a:xfrm>
            <a:off x="6012180" y="6498102"/>
            <a:ext cx="5773420" cy="234168"/>
          </a:xfrm>
        </p:spPr>
        <p:txBody>
          <a:bodyPr>
            <a:normAutofit fontScale="55000" lnSpcReduction="20000"/>
          </a:bodyPr>
          <a:lstStyle/>
          <a:p>
            <a:endParaRPr lang="en-US" dirty="0"/>
          </a:p>
        </p:txBody>
      </p:sp>
    </p:spTree>
    <p:extLst>
      <p:ext uri="{BB962C8B-B14F-4D97-AF65-F5344CB8AC3E}">
        <p14:creationId xmlns:p14="http://schemas.microsoft.com/office/powerpoint/2010/main" val="340891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4A834-5F5B-4810-96E6-56C99DAEC4A1}"/>
              </a:ext>
            </a:extLst>
          </p:cNvPr>
          <p:cNvSpPr>
            <a:spLocks noGrp="1"/>
          </p:cNvSpPr>
          <p:nvPr>
            <p:ph type="title"/>
          </p:nvPr>
        </p:nvSpPr>
        <p:spPr/>
        <p:txBody>
          <a:bodyPr>
            <a:normAutofit fontScale="90000"/>
          </a:bodyPr>
          <a:lstStyle/>
          <a:p>
            <a:r>
              <a:rPr lang="en-US" dirty="0"/>
              <a:t>Reading Strategies and  Text Structures</a:t>
            </a:r>
          </a:p>
        </p:txBody>
      </p:sp>
      <p:sp>
        <p:nvSpPr>
          <p:cNvPr id="3" name="Content Placeholder 2">
            <a:extLst>
              <a:ext uri="{FF2B5EF4-FFF2-40B4-BE49-F238E27FC236}">
                <a16:creationId xmlns:a16="http://schemas.microsoft.com/office/drawing/2014/main" id="{1924891F-D05C-446C-8562-D734B8F2D21C}"/>
              </a:ext>
            </a:extLst>
          </p:cNvPr>
          <p:cNvSpPr>
            <a:spLocks noGrp="1"/>
          </p:cNvSpPr>
          <p:nvPr>
            <p:ph idx="1"/>
          </p:nvPr>
        </p:nvSpPr>
        <p:spPr/>
        <p:txBody>
          <a:bodyPr/>
          <a:lstStyle/>
          <a:p>
            <a:r>
              <a:rPr lang="en-US" u="sng" dirty="0"/>
              <a:t>Cause and Effect- </a:t>
            </a:r>
            <a:r>
              <a:rPr lang="en-US" dirty="0"/>
              <a:t>While your reading, what is happening and why</a:t>
            </a:r>
          </a:p>
          <a:p>
            <a:endParaRPr lang="en-US" dirty="0"/>
          </a:p>
          <a:p>
            <a:r>
              <a:rPr lang="en-US" dirty="0"/>
              <a:t>Cause- Why did something happen?</a:t>
            </a:r>
          </a:p>
          <a:p>
            <a:endParaRPr lang="en-US" dirty="0"/>
          </a:p>
          <a:p>
            <a:r>
              <a:rPr lang="en-US" dirty="0"/>
              <a:t>Effect- What happens after the cause?</a:t>
            </a:r>
          </a:p>
          <a:p>
            <a:endParaRPr lang="en-US" dirty="0"/>
          </a:p>
        </p:txBody>
      </p:sp>
    </p:spTree>
    <p:extLst>
      <p:ext uri="{BB962C8B-B14F-4D97-AF65-F5344CB8AC3E}">
        <p14:creationId xmlns:p14="http://schemas.microsoft.com/office/powerpoint/2010/main" val="2165796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B50C-699F-428A-A37B-18908FA00E37}"/>
              </a:ext>
            </a:extLst>
          </p:cNvPr>
          <p:cNvSpPr>
            <a:spLocks noGrp="1"/>
          </p:cNvSpPr>
          <p:nvPr>
            <p:ph type="title"/>
          </p:nvPr>
        </p:nvSpPr>
        <p:spPr/>
        <p:txBody>
          <a:bodyPr/>
          <a:lstStyle/>
          <a:p>
            <a:r>
              <a:rPr lang="en-US" dirty="0"/>
              <a:t>Cause and Effect Lesson</a:t>
            </a:r>
          </a:p>
        </p:txBody>
      </p:sp>
      <p:sp>
        <p:nvSpPr>
          <p:cNvPr id="3" name="Content Placeholder 2">
            <a:extLst>
              <a:ext uri="{FF2B5EF4-FFF2-40B4-BE49-F238E27FC236}">
                <a16:creationId xmlns:a16="http://schemas.microsoft.com/office/drawing/2014/main" id="{6020872D-95B4-4BF9-8BC2-978276DFEEB8}"/>
              </a:ext>
            </a:extLst>
          </p:cNvPr>
          <p:cNvSpPr>
            <a:spLocks noGrp="1"/>
          </p:cNvSpPr>
          <p:nvPr>
            <p:ph idx="1"/>
          </p:nvPr>
        </p:nvSpPr>
        <p:spPr/>
        <p:txBody>
          <a:bodyPr>
            <a:normAutofit fontScale="92500" lnSpcReduction="20000"/>
          </a:bodyPr>
          <a:lstStyle/>
          <a:p>
            <a:r>
              <a:rPr lang="en-US" sz="2800" dirty="0"/>
              <a:t>Cause and Effect- While your reading, what is happening and why.</a:t>
            </a:r>
          </a:p>
          <a:p>
            <a:r>
              <a:rPr lang="en-US" sz="2800" dirty="0"/>
              <a:t>Example:</a:t>
            </a:r>
          </a:p>
          <a:p>
            <a:r>
              <a:rPr lang="en-US" sz="2800" dirty="0"/>
              <a:t>1. The small gnome was broken by the boys playing football in the back yard.</a:t>
            </a:r>
          </a:p>
          <a:p>
            <a:r>
              <a:rPr lang="en-US" sz="2800" u="sng" dirty="0"/>
              <a:t>Cause:   boys playing football____________</a:t>
            </a:r>
          </a:p>
          <a:p>
            <a:r>
              <a:rPr lang="en-US" sz="2800" u="sng" dirty="0"/>
              <a:t>Effect:  small gnome was broken_________</a:t>
            </a:r>
          </a:p>
          <a:p>
            <a:endParaRPr lang="en-US" sz="2800" u="sng" dirty="0"/>
          </a:p>
          <a:p>
            <a:r>
              <a:rPr lang="en-US" sz="2800" dirty="0"/>
              <a:t>2.  The children ran to the candy house but were eaten by a witch.</a:t>
            </a:r>
          </a:p>
          <a:p>
            <a:r>
              <a:rPr lang="en-US" sz="2800" u="sng" dirty="0"/>
              <a:t>Cause:  A witch________________________________</a:t>
            </a:r>
          </a:p>
          <a:p>
            <a:r>
              <a:rPr lang="en-US" sz="2800" u="sng" dirty="0"/>
              <a:t>Effect:  children ran to the candy house_________</a:t>
            </a:r>
          </a:p>
          <a:p>
            <a:endParaRPr lang="en-US" sz="2800" u="sng" dirty="0"/>
          </a:p>
          <a:p>
            <a:endParaRPr lang="en-US" dirty="0"/>
          </a:p>
        </p:txBody>
      </p:sp>
    </p:spTree>
    <p:extLst>
      <p:ext uri="{BB962C8B-B14F-4D97-AF65-F5344CB8AC3E}">
        <p14:creationId xmlns:p14="http://schemas.microsoft.com/office/powerpoint/2010/main" val="65566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7936-896C-424F-BEB8-1CEC4D4285F4}"/>
              </a:ext>
            </a:extLst>
          </p:cNvPr>
          <p:cNvSpPr>
            <a:spLocks noGrp="1"/>
          </p:cNvSpPr>
          <p:nvPr>
            <p:ph type="title"/>
          </p:nvPr>
        </p:nvSpPr>
        <p:spPr/>
        <p:txBody>
          <a:bodyPr>
            <a:normAutofit fontScale="90000"/>
          </a:bodyPr>
          <a:lstStyle/>
          <a:p>
            <a:r>
              <a:rPr lang="en-US" dirty="0"/>
              <a:t>Alice’s Adventures in Wonderland by Lewis Carroll </a:t>
            </a:r>
          </a:p>
        </p:txBody>
      </p:sp>
      <p:sp>
        <p:nvSpPr>
          <p:cNvPr id="3" name="Content Placeholder 2">
            <a:extLst>
              <a:ext uri="{FF2B5EF4-FFF2-40B4-BE49-F238E27FC236}">
                <a16:creationId xmlns:a16="http://schemas.microsoft.com/office/drawing/2014/main" id="{1922D14C-D9D0-45D1-8330-702BAB5AC3ED}"/>
              </a:ext>
            </a:extLst>
          </p:cNvPr>
          <p:cNvSpPr>
            <a:spLocks noGrp="1"/>
          </p:cNvSpPr>
          <p:nvPr>
            <p:ph idx="1"/>
          </p:nvPr>
        </p:nvSpPr>
        <p:spPr>
          <a:xfrm>
            <a:off x="1524000" y="1447800"/>
            <a:ext cx="10387584" cy="5410200"/>
          </a:xfrm>
        </p:spPr>
        <p:txBody>
          <a:bodyPr>
            <a:normAutofit fontScale="77500" lnSpcReduction="20000"/>
          </a:bodyPr>
          <a:lstStyle/>
          <a:p>
            <a:endParaRPr lang="en-US" dirty="0"/>
          </a:p>
          <a:p>
            <a:r>
              <a:rPr lang="en-US" dirty="0"/>
              <a:t>So she was considering in her own mind (as well as she could, for the day made her feel very sleepy and stupid), whether the pleasure of making a daisy-chain would be worth the trouble of getting up and picking the daisies, when suddenly a White Rabbit with pink eyes ran close by her. There was nothing so very remarkable in that, nor did Alice think it so very much out of the way to hear the Rabbit say to itself, “Oh dear! Oh dear! I shall be too late!” But when the Rabbit actually took a watch out of its waistcoat-pocket and looked at it and then hurried on, Alice started to her feet, for it flashed across her mind that she had never before seen a rabbit with either a waistcoat-pocket, or a watch to take out of it, and, burning with curiosity, she ran across the field after it and was just in time to see it pop down a large rabbit-hole, under the hedge. In another moment, down went Alice after it!</a:t>
            </a:r>
          </a:p>
        </p:txBody>
      </p:sp>
    </p:spTree>
    <p:extLst>
      <p:ext uri="{BB962C8B-B14F-4D97-AF65-F5344CB8AC3E}">
        <p14:creationId xmlns:p14="http://schemas.microsoft.com/office/powerpoint/2010/main" val="372970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60491-35B9-442C-B5A6-238A06256930}"/>
              </a:ext>
            </a:extLst>
          </p:cNvPr>
          <p:cNvSpPr>
            <a:spLocks noGrp="1"/>
          </p:cNvSpPr>
          <p:nvPr>
            <p:ph type="title"/>
          </p:nvPr>
        </p:nvSpPr>
        <p:spPr/>
        <p:txBody>
          <a:bodyPr/>
          <a:lstStyle/>
          <a:p>
            <a:r>
              <a:rPr lang="en-US" dirty="0"/>
              <a:t>Cause and Effect Practice</a:t>
            </a:r>
          </a:p>
        </p:txBody>
      </p:sp>
      <p:sp>
        <p:nvSpPr>
          <p:cNvPr id="3" name="Content Placeholder 2">
            <a:extLst>
              <a:ext uri="{FF2B5EF4-FFF2-40B4-BE49-F238E27FC236}">
                <a16:creationId xmlns:a16="http://schemas.microsoft.com/office/drawing/2014/main" id="{9AECD9C9-2FE9-4C22-87EC-258EB7569850}"/>
              </a:ext>
            </a:extLst>
          </p:cNvPr>
          <p:cNvSpPr>
            <a:spLocks noGrp="1"/>
          </p:cNvSpPr>
          <p:nvPr>
            <p:ph idx="1"/>
          </p:nvPr>
        </p:nvSpPr>
        <p:spPr>
          <a:xfrm>
            <a:off x="1914144" y="1447800"/>
            <a:ext cx="9997440" cy="5318760"/>
          </a:xfrm>
        </p:spPr>
        <p:txBody>
          <a:bodyPr>
            <a:normAutofit fontScale="92500" lnSpcReduction="10000"/>
          </a:bodyPr>
          <a:lstStyle/>
          <a:p>
            <a:pPr marL="82296" indent="0">
              <a:buNone/>
            </a:pPr>
            <a:r>
              <a:rPr lang="en-US" dirty="0"/>
              <a:t>Use the Story on Alice in Wonderland to find the Cause and Effect.</a:t>
            </a:r>
          </a:p>
          <a:p>
            <a:pPr marL="82296" indent="0">
              <a:buNone/>
            </a:pPr>
            <a:r>
              <a:rPr lang="en-US" dirty="0"/>
              <a:t>So she was considering in her own mind (as well as she could, for the day </a:t>
            </a:r>
            <a:r>
              <a:rPr lang="en-US" u="sng" dirty="0"/>
              <a:t>made her feel very sleepy </a:t>
            </a:r>
            <a:r>
              <a:rPr lang="en-US" dirty="0"/>
              <a:t>and stupid), whether the pleasure of making a daisy-chain would be worth the trouble </a:t>
            </a:r>
            <a:r>
              <a:rPr lang="en-US" u="sng" dirty="0"/>
              <a:t>of getting up and picking the daisies,</a:t>
            </a:r>
          </a:p>
          <a:p>
            <a:pPr marL="82296" indent="0">
              <a:buNone/>
            </a:pPr>
            <a:endParaRPr lang="en-US" dirty="0"/>
          </a:p>
          <a:p>
            <a:r>
              <a:rPr lang="en-US" dirty="0"/>
              <a:t>Cause:  Feeling very sleepy</a:t>
            </a:r>
          </a:p>
          <a:p>
            <a:endParaRPr lang="en-US" dirty="0"/>
          </a:p>
          <a:p>
            <a:r>
              <a:rPr lang="en-US" dirty="0"/>
              <a:t>Effect:  Getting up and picking the daisies</a:t>
            </a:r>
          </a:p>
          <a:p>
            <a:endParaRPr lang="en-US" dirty="0"/>
          </a:p>
        </p:txBody>
      </p:sp>
    </p:spTree>
    <p:extLst>
      <p:ext uri="{BB962C8B-B14F-4D97-AF65-F5344CB8AC3E}">
        <p14:creationId xmlns:p14="http://schemas.microsoft.com/office/powerpoint/2010/main" val="64023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6174-AFFC-4550-B5A4-054911E398C5}"/>
              </a:ext>
            </a:extLst>
          </p:cNvPr>
          <p:cNvSpPr>
            <a:spLocks noGrp="1"/>
          </p:cNvSpPr>
          <p:nvPr>
            <p:ph type="title"/>
          </p:nvPr>
        </p:nvSpPr>
        <p:spPr>
          <a:xfrm>
            <a:off x="1961388" y="304800"/>
            <a:ext cx="9997440" cy="1143000"/>
          </a:xfrm>
        </p:spPr>
        <p:txBody>
          <a:bodyPr>
            <a:normAutofit fontScale="90000"/>
          </a:bodyPr>
          <a:lstStyle/>
          <a:p>
            <a:r>
              <a:rPr lang="en-US" dirty="0"/>
              <a:t>Cause and Effect Practice 1 - Choose the cause and effect.</a:t>
            </a:r>
          </a:p>
        </p:txBody>
      </p:sp>
      <p:sp>
        <p:nvSpPr>
          <p:cNvPr id="3" name="Content Placeholder 2">
            <a:extLst>
              <a:ext uri="{FF2B5EF4-FFF2-40B4-BE49-F238E27FC236}">
                <a16:creationId xmlns:a16="http://schemas.microsoft.com/office/drawing/2014/main" id="{2948D4DD-6A77-4BDB-B5A2-7BFE42C63AC4}"/>
              </a:ext>
            </a:extLst>
          </p:cNvPr>
          <p:cNvSpPr>
            <a:spLocks noGrp="1"/>
          </p:cNvSpPr>
          <p:nvPr>
            <p:ph idx="1"/>
          </p:nvPr>
        </p:nvSpPr>
        <p:spPr/>
        <p:txBody>
          <a:bodyPr/>
          <a:lstStyle/>
          <a:p>
            <a:r>
              <a:rPr lang="en-US" dirty="0"/>
              <a:t>But when </a:t>
            </a:r>
            <a:r>
              <a:rPr lang="en-US" u="sng" dirty="0"/>
              <a:t>the Rabbit actually took a watch out of its waistcoat-pocket and looked at it and then hurried on</a:t>
            </a:r>
            <a:r>
              <a:rPr lang="en-US" dirty="0"/>
              <a:t>,    </a:t>
            </a:r>
            <a:r>
              <a:rPr lang="en-US" u="sng" dirty="0"/>
              <a:t>Alice started to her feet,</a:t>
            </a:r>
          </a:p>
          <a:p>
            <a:endParaRPr lang="en-US" dirty="0"/>
          </a:p>
          <a:p>
            <a:r>
              <a:rPr lang="en-US" dirty="0"/>
              <a:t>Cause:</a:t>
            </a:r>
          </a:p>
          <a:p>
            <a:endParaRPr lang="en-US" dirty="0"/>
          </a:p>
          <a:p>
            <a:r>
              <a:rPr lang="en-US" dirty="0"/>
              <a:t>Effect:</a:t>
            </a:r>
          </a:p>
        </p:txBody>
      </p:sp>
    </p:spTree>
    <p:extLst>
      <p:ext uri="{BB962C8B-B14F-4D97-AF65-F5344CB8AC3E}">
        <p14:creationId xmlns:p14="http://schemas.microsoft.com/office/powerpoint/2010/main" val="237202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7DA0-AD2C-49A3-AA14-CD6CF6A6D701}"/>
              </a:ext>
            </a:extLst>
          </p:cNvPr>
          <p:cNvSpPr>
            <a:spLocks noGrp="1"/>
          </p:cNvSpPr>
          <p:nvPr>
            <p:ph type="title"/>
          </p:nvPr>
        </p:nvSpPr>
        <p:spPr/>
        <p:txBody>
          <a:bodyPr>
            <a:normAutofit fontScale="90000"/>
          </a:bodyPr>
          <a:lstStyle/>
          <a:p>
            <a:r>
              <a:rPr lang="en-US" dirty="0"/>
              <a:t>Cause and Effect Practice 2 - Choose the cause and effect.</a:t>
            </a:r>
          </a:p>
        </p:txBody>
      </p:sp>
      <p:sp>
        <p:nvSpPr>
          <p:cNvPr id="3" name="Content Placeholder 2">
            <a:extLst>
              <a:ext uri="{FF2B5EF4-FFF2-40B4-BE49-F238E27FC236}">
                <a16:creationId xmlns:a16="http://schemas.microsoft.com/office/drawing/2014/main" id="{F63CC587-BB05-4988-8F52-0F81899B1E4C}"/>
              </a:ext>
            </a:extLst>
          </p:cNvPr>
          <p:cNvSpPr>
            <a:spLocks noGrp="1"/>
          </p:cNvSpPr>
          <p:nvPr>
            <p:ph idx="1"/>
          </p:nvPr>
        </p:nvSpPr>
        <p:spPr/>
        <p:txBody>
          <a:bodyPr/>
          <a:lstStyle/>
          <a:p>
            <a:r>
              <a:rPr lang="en-US" u="sng" dirty="0"/>
              <a:t>she ran across the field after it </a:t>
            </a:r>
            <a:r>
              <a:rPr lang="en-US" dirty="0"/>
              <a:t>and was just in time to see it pop down a large rabbit-hole, under the hedge</a:t>
            </a:r>
            <a:r>
              <a:rPr lang="en-US" u="sng" dirty="0"/>
              <a:t>. In another moment, down went Alice after it!</a:t>
            </a:r>
          </a:p>
          <a:p>
            <a:endParaRPr lang="en-US" dirty="0"/>
          </a:p>
          <a:p>
            <a:r>
              <a:rPr lang="en-US" dirty="0"/>
              <a:t>Cause:</a:t>
            </a:r>
          </a:p>
          <a:p>
            <a:endParaRPr lang="en-US" dirty="0"/>
          </a:p>
          <a:p>
            <a:r>
              <a:rPr lang="en-US" dirty="0"/>
              <a:t>Effect:</a:t>
            </a:r>
          </a:p>
        </p:txBody>
      </p:sp>
    </p:spTree>
    <p:extLst>
      <p:ext uri="{BB962C8B-B14F-4D97-AF65-F5344CB8AC3E}">
        <p14:creationId xmlns:p14="http://schemas.microsoft.com/office/powerpoint/2010/main" val="118271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7</TotalTime>
  <Words>504</Words>
  <Application>Microsoft Office PowerPoint</Application>
  <PresentationFormat>Widescreen</PresentationFormat>
  <Paragraphs>50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Verdana</vt:lpstr>
      <vt:lpstr>Wingdings 2</vt:lpstr>
      <vt:lpstr>Idea design template</vt:lpstr>
      <vt:lpstr>Middle and High School</vt:lpstr>
      <vt:lpstr>35</vt:lpstr>
      <vt:lpstr>Cause and Effect</vt:lpstr>
      <vt:lpstr>Reading Strategies and  Text Structures</vt:lpstr>
      <vt:lpstr>Cause and Effect Lesson</vt:lpstr>
      <vt:lpstr>Alice’s Adventures in Wonderland by Lewis Carroll </vt:lpstr>
      <vt:lpstr>Cause and Effect Practice</vt:lpstr>
      <vt:lpstr>Cause and Effect Practice 1 - Choose the cause and effect.</vt:lpstr>
      <vt:lpstr>Cause and Effect Practice 2 - Choose the cause and effect.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2018-05-07T21:41:38Z</dcterms:modified>
</cp:coreProperties>
</file>