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age"/>
          <p:cNvSpPr/>
          <p:nvPr>
            <p:ph type="pic" sz="half" idx="13"/>
          </p:nvPr>
        </p:nvSpPr>
        <p:spPr>
          <a:xfrm>
            <a:off x="1854200" y="1441449"/>
            <a:ext cx="9612314" cy="48895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Title Text"/>
          <p:cNvSpPr txBox="1"/>
          <p:nvPr>
            <p:ph type="title"/>
          </p:nvPr>
        </p:nvSpPr>
        <p:spPr>
          <a:xfrm>
            <a:off x="1079500" y="6515100"/>
            <a:ext cx="11176000" cy="1625600"/>
          </a:xfrm>
          <a:prstGeom prst="rect">
            <a:avLst/>
          </a:prstGeom>
        </p:spPr>
        <p:txBody>
          <a:bodyPr anchor="b"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9" name="Body Level One…"/>
          <p:cNvSpPr txBox="1"/>
          <p:nvPr>
            <p:ph type="body" sz="quarter" idx="1"/>
          </p:nvPr>
        </p:nvSpPr>
        <p:spPr>
          <a:xfrm>
            <a:off x="1079500" y="8166100"/>
            <a:ext cx="11176000" cy="1308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pc="144" sz="3600"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/>
          <p:nvPr>
            <p:ph type="title"/>
          </p:nvPr>
        </p:nvSpPr>
        <p:spPr>
          <a:xfrm>
            <a:off x="1079500" y="3416300"/>
            <a:ext cx="11176000" cy="2921000"/>
          </a:xfrm>
          <a:prstGeom prst="rect">
            <a:avLst/>
          </a:prstGeom>
        </p:spPr>
        <p:txBody>
          <a:bodyPr/>
          <a:lstStyle>
            <a:lvl1pPr>
              <a:defRPr cap="all" spc="232" sz="5800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6324599" y="9118599"/>
            <a:ext cx="342901" cy="355601"/>
          </a:xfrm>
          <a:prstGeom prst="rect">
            <a:avLst/>
          </a:prstGeom>
        </p:spPr>
        <p:txBody>
          <a:bodyPr anchor="ctr"/>
          <a:lstStyle>
            <a:lvl1pPr>
              <a:defRPr sz="1800">
                <a:solidFill>
                  <a:srgbClr val="8C8C8C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759742" y="768348"/>
            <a:ext cx="9815516" cy="5080003"/>
          </a:xfrm>
          <a:prstGeom prst="rect">
            <a:avLst/>
          </a:prstGeom>
        </p:spPr>
      </p:pic>
      <p:sp>
        <p:nvSpPr>
          <p:cNvPr id="138" name="XI. Comprensión lectora como…"/>
          <p:cNvSpPr txBox="1"/>
          <p:nvPr>
            <p:ph type="title"/>
          </p:nvPr>
        </p:nvSpPr>
        <p:spPr>
          <a:xfrm>
            <a:off x="1263501" y="5981700"/>
            <a:ext cx="10869167" cy="1625600"/>
          </a:xfrm>
          <a:prstGeom prst="rect">
            <a:avLst/>
          </a:prstGeom>
        </p:spPr>
        <p:txBody>
          <a:bodyPr/>
          <a:lstStyle>
            <a:lvl1pPr>
              <a:defRPr b="1" spc="200" sz="5100"/>
            </a:lvl1pPr>
          </a:lstStyle>
          <a:p>
            <a:pPr/>
            <a:r>
              <a:t>XI. Comprensión lectora como…</a:t>
            </a:r>
          </a:p>
        </p:txBody>
      </p:sp>
      <p:sp>
        <p:nvSpPr>
          <p:cNvPr id="139" name="Lección 33. Lector Competente III"/>
          <p:cNvSpPr txBox="1"/>
          <p:nvPr>
            <p:ph type="body" sz="quarter" idx="1"/>
          </p:nvPr>
        </p:nvSpPr>
        <p:spPr>
          <a:xfrm>
            <a:off x="1067817" y="7740650"/>
            <a:ext cx="10869167" cy="1146990"/>
          </a:xfrm>
          <a:prstGeom prst="rect">
            <a:avLst/>
          </a:prstGeom>
        </p:spPr>
        <p:txBody>
          <a:bodyPr/>
          <a:lstStyle>
            <a:lvl1pPr>
              <a:defRPr b="1" spc="100">
                <a:solidFill>
                  <a:srgbClr val="D4FB79"/>
                </a:solidFill>
              </a:defRPr>
            </a:lvl1pPr>
          </a:lstStyle>
          <a:p>
            <a:pPr/>
            <a:r>
              <a:t>Lección 33. Lector Competente III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xiste una correlación entre las características de los lectores competentes y las estrategias que utilizan. Los investigadores recomiendan que estas formen parte esencial del currículo de la enseñanza de comprensión lectora.…"/>
          <p:cNvSpPr txBox="1"/>
          <p:nvPr/>
        </p:nvSpPr>
        <p:spPr>
          <a:xfrm>
            <a:off x="602926" y="1003300"/>
            <a:ext cx="11798948" cy="807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b="0" sz="2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Existe una correlación entre las características de los </a:t>
            </a:r>
            <a:r>
              <a:rPr>
                <a:solidFill>
                  <a:srgbClr val="D4FB79"/>
                </a:solidFill>
              </a:rPr>
              <a:t>lectores competentes</a:t>
            </a:r>
            <a:r>
              <a:t> y las </a:t>
            </a:r>
            <a:r>
              <a:rPr>
                <a:solidFill>
                  <a:srgbClr val="D4FB79"/>
                </a:solidFill>
              </a:rPr>
              <a:t>estrategias</a:t>
            </a:r>
            <a:r>
              <a:t> que utilizan. Los investigadores recomiendan que estas formen parte esencial del currículo de la enseñanza de comprensión lectora. </a:t>
            </a:r>
          </a:p>
          <a:p>
            <a:pPr algn="l" defTabSz="457200">
              <a:defRPr b="0" sz="21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La razón principal para </a:t>
            </a:r>
            <a:r>
              <a:rPr>
                <a:solidFill>
                  <a:srgbClr val="D4FB79"/>
                </a:solidFill>
              </a:rPr>
              <a:t>enseñar estrategias de comprensión</a:t>
            </a:r>
            <a:r>
              <a:t> es que nuestros estudiantes se conviertan en</a:t>
            </a:r>
            <a:r>
              <a:rPr>
                <a:solidFill>
                  <a:srgbClr val="73FDFF"/>
                </a:solidFill>
              </a:rPr>
              <a:t> lectores autónomos y eficaces capaces de enfrentarse </a:t>
            </a:r>
            <a:r>
              <a:rPr sz="4100">
                <a:solidFill>
                  <a:srgbClr val="73FDFF"/>
                </a:solidFill>
              </a:rPr>
              <a:t>a cualquier texto</a:t>
            </a:r>
            <a:r>
              <a:rPr>
                <a:solidFill>
                  <a:srgbClr val="73FDFF"/>
                </a:solidFill>
              </a:rPr>
              <a:t> en forma inteligente.</a:t>
            </a:r>
            <a:r>
              <a:t> Enseñar estrategias de comprensión contribuye a dotar a los estudiantes de los recursos necesarios para aprender. </a:t>
            </a:r>
          </a:p>
          <a:p>
            <a:pPr algn="l" defTabSz="457200">
              <a:defRPr b="0" sz="21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b="0" sz="2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El uso autónomo y eficaz de las estrategias de comprensión que acabamos de mencionar va a permitir a los estudiantes: </a:t>
            </a:r>
          </a:p>
          <a:p>
            <a:pPr algn="l" defTabSz="457200">
              <a:defRPr b="0" sz="21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lvl="3" marL="914400" indent="-228600" algn="l" defTabSz="457200">
              <a:buSzPct val="100000"/>
              <a:buChar char="•"/>
              <a:defRPr b="0" sz="2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Extraer el significado del texto completo o de las diferentes partes que lo componen. </a:t>
            </a:r>
          </a:p>
          <a:p>
            <a:pPr lvl="3" marL="914400" indent="-228600" algn="l" defTabSz="457200">
              <a:buSzPct val="100000"/>
              <a:buChar char="•"/>
              <a:defRPr b="0" sz="2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Saber dirigir su lectura avanzando o retrocediendo en el texto para adecuarlo al ritmo y las capacidades necesarias para leer correctamente.</a:t>
            </a:r>
          </a:p>
          <a:p>
            <a:pPr lvl="3" marL="914400" indent="-228600" algn="l" defTabSz="457200">
              <a:buSzPct val="100000"/>
              <a:buChar char="•"/>
              <a:defRPr b="0" sz="21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Conectar los nuevos conceptos con los conocimientos previos para así poder incorporarlos a sus esquemas.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7400" y="1060450"/>
            <a:ext cx="11430000" cy="763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Examen X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 spc="200">
                <a:solidFill>
                  <a:srgbClr val="D4FB79"/>
                </a:solidFill>
              </a:defRPr>
            </a:lvl1pPr>
          </a:lstStyle>
          <a:p>
            <a:pPr/>
            <a:r>
              <a:t>Examen XI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