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II. Procesos de comprensión lectora (I)"/>
          <p:cNvSpPr txBox="1"/>
          <p:nvPr>
            <p:ph type="title"/>
          </p:nvPr>
        </p:nvSpPr>
        <p:spPr>
          <a:xfrm>
            <a:off x="914400" y="5778500"/>
            <a:ext cx="11176000" cy="1625600"/>
          </a:xfrm>
          <a:prstGeom prst="rect">
            <a:avLst/>
          </a:prstGeom>
        </p:spPr>
        <p:txBody>
          <a:bodyPr/>
          <a:lstStyle>
            <a:lvl1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III. Sub-procesos</a:t>
            </a:r>
          </a:p>
        </p:txBody>
      </p:sp>
      <p:sp>
        <p:nvSpPr>
          <p:cNvPr id="139" name="Lección 7. Percepción Visual…"/>
          <p:cNvSpPr txBox="1"/>
          <p:nvPr>
            <p:ph type="body" sz="quarter" idx="1"/>
          </p:nvPr>
        </p:nvSpPr>
        <p:spPr>
          <a:xfrm>
            <a:off x="1079500" y="74612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Sub-proceso de Leer o Lectura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7933" y="-19406"/>
            <a:ext cx="14140666" cy="9792412"/>
          </a:xfrm>
          <a:prstGeom prst="rect">
            <a:avLst/>
          </a:prstGeom>
          <a:ln w="25400">
            <a:solidFill>
              <a:srgbClr val="D4FB79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l proceso mismo de leer empieza materialmente con la aplicación de la vista en un soporte escrito.…"/>
          <p:cNvSpPr txBox="1"/>
          <p:nvPr/>
        </p:nvSpPr>
        <p:spPr>
          <a:xfrm>
            <a:off x="722559" y="393700"/>
            <a:ext cx="11305682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D4FB79"/>
                </a:solidFill>
              </a:rPr>
              <a:t>Sub-Proceso de Lectura</a:t>
            </a:r>
            <a:r>
              <a:t> </a:t>
            </a:r>
          </a:p>
          <a:p>
            <a:pPr marL="228600" indent="-228600" algn="l" defTabSz="457200">
              <a:buSzPct val="100000"/>
              <a:buAutoNum type="arabicPeriod" startAt="1"/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 sz="3500"/>
              <a:t>Fijando la Vista en:</a:t>
            </a:r>
            <a:endParaRPr sz="3500"/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Letra</a:t>
            </a:r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Palabra</a:t>
            </a:r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Espacio entre palabras</a:t>
            </a:r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Palabras</a:t>
            </a:r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¿Cuántas palabras?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523" y="4973304"/>
            <a:ext cx="6261077" cy="4335796"/>
          </a:xfrm>
          <a:prstGeom prst="rect">
            <a:avLst/>
          </a:prstGeom>
          <a:ln w="25400">
            <a:solidFill>
              <a:srgbClr val="D4FB79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l proceso mismo de leer empieza materialmente con la aplicación de la vista en un soporte escrito.…"/>
          <p:cNvSpPr txBox="1"/>
          <p:nvPr/>
        </p:nvSpPr>
        <p:spPr>
          <a:xfrm>
            <a:off x="1051866" y="863600"/>
            <a:ext cx="1130568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93370" indent="-293370" algn="l" defTabSz="457200">
              <a:buSzPct val="100000"/>
              <a:buChar char="•"/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 sz="3500"/>
              <a:t>PROCESO</a:t>
            </a:r>
            <a:endParaRPr sz="3500"/>
          </a:p>
          <a:p>
            <a:pPr marL="539800" indent="-246430" algn="l" defTabSz="457200">
              <a:buClr>
                <a:srgbClr val="FFFFFF"/>
              </a:buClr>
              <a:buSzPct val="100000"/>
              <a:buChar char="•"/>
              <a:defRPr b="0" sz="5000">
                <a:solidFill>
                  <a:srgbClr val="D4FB7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4200"/>
              <a:t>(RIAI+SET+SPC+RL)</a:t>
            </a:r>
            <a:r>
              <a:rPr sz="3500"/>
              <a:t> 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23" y="3385804"/>
            <a:ext cx="6261077" cy="4335796"/>
          </a:xfrm>
          <a:prstGeom prst="rect">
            <a:avLst/>
          </a:prstGeom>
          <a:ln w="25400">
            <a:solidFill>
              <a:srgbClr val="D4FB79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23" y="4681204"/>
            <a:ext cx="6261077" cy="4335796"/>
          </a:xfrm>
          <a:prstGeom prst="rect">
            <a:avLst/>
          </a:prstGeom>
          <a:ln w="25400">
            <a:solidFill>
              <a:srgbClr val="D4FB79"/>
            </a:solidFill>
          </a:ln>
        </p:spPr>
      </p:pic>
      <p:sp>
        <p:nvSpPr>
          <p:cNvPr id="150" name="El proceso mismo de leer empieza materialmente con la aplicación de la vista en un soporte escrito.…"/>
          <p:cNvSpPr txBox="1"/>
          <p:nvPr/>
        </p:nvSpPr>
        <p:spPr>
          <a:xfrm>
            <a:off x="849559" y="673100"/>
            <a:ext cx="11305682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Sub-Proceso de Lectura </a:t>
            </a:r>
          </a:p>
          <a:p>
            <a:pPr marL="228600" indent="-228600" algn="l" defTabSz="457200">
              <a:buSzPct val="100000"/>
              <a:buAutoNum type="arabicPeriod" startAt="1"/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 sz="3500"/>
              <a:t>Reconociendo Patrones en:</a:t>
            </a:r>
            <a:endParaRPr sz="3500"/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Lenguaje </a:t>
            </a:r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Varias palabras</a:t>
            </a:r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Palabras cortas</a:t>
            </a:r>
          </a:p>
          <a:p>
            <a:pPr lvl="1" marL="1036052" indent="-401052" algn="l" defTabSz="457200">
              <a:buSzPct val="100000"/>
              <a:buAutoNum type="alphaLcPeriod" startAt="1"/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Palabras largas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l reconocimiento de caracteres depende de un proceso de emparejamiento entre una representación almacenada y la entrada de información sensorial. La comparación con la memoria en el reconocimiento de patrones es el primer paso en la lectura, aunque es muy elemental y por eso parece automático.…"/>
          <p:cNvSpPr txBox="1"/>
          <p:nvPr/>
        </p:nvSpPr>
        <p:spPr>
          <a:xfrm>
            <a:off x="1293166" y="3606799"/>
            <a:ext cx="4270477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93370" indent="-293370" algn="l" defTabSz="457200">
              <a:buSzPct val="100000"/>
              <a:buChar char="•"/>
              <a:defRPr b="0" sz="34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algn="l" defTabSz="457200">
              <a:defRPr b="0" sz="3400">
                <a:latin typeface="Arial Black"/>
                <a:ea typeface="Arial Black"/>
                <a:cs typeface="Arial Black"/>
                <a:sym typeface="Arial Black"/>
              </a:defRPr>
            </a:lvl2pPr>
          </a:lstStyle>
          <a:p>
            <a:pPr/>
            <a:r>
              <a:t>Al leer hay reconocimiento</a:t>
            </a:r>
          </a:p>
          <a:p>
            <a:pPr lvl="1"/>
            <a:r>
              <a:t>RE + CONOCIMIENTO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