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VI. Estrategias de aprendizaje"/>
          <p:cNvSpPr txBox="1"/>
          <p:nvPr>
            <p:ph type="title"/>
          </p:nvPr>
        </p:nvSpPr>
        <p:spPr>
          <a:xfrm>
            <a:off x="914400" y="6007100"/>
            <a:ext cx="11176000" cy="1625600"/>
          </a:xfrm>
          <a:prstGeom prst="rect">
            <a:avLst/>
          </a:prstGeom>
        </p:spPr>
        <p:txBody>
          <a:bodyPr/>
          <a:lstStyle>
            <a:lvl1pPr defTabSz="508254">
              <a:defRPr b="1" spc="200" sz="5000">
                <a:effectLst>
                  <a:outerShdw sx="100000" sy="100000" kx="0" ky="0" algn="b" rotWithShape="0" blurRad="25400" dist="22098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VI. Estrategias de aprendizaje</a:t>
            </a:r>
          </a:p>
        </p:txBody>
      </p:sp>
      <p:sp>
        <p:nvSpPr>
          <p:cNvPr id="139" name="Lección 17. Revisión y Actualización del Conocimiento Previo"/>
          <p:cNvSpPr txBox="1"/>
          <p:nvPr>
            <p:ph type="body" sz="quarter" idx="1"/>
          </p:nvPr>
        </p:nvSpPr>
        <p:spPr>
          <a:xfrm>
            <a:off x="990251" y="7791450"/>
            <a:ext cx="110242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2. Revisión y Actualización del Conocimiento Previo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747959" y="177341"/>
            <a:ext cx="11305682" cy="896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2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Reconociendo significados </a:t>
            </a:r>
            <a:r>
              <a:t>almacenados</a:t>
            </a:r>
          </a:p>
          <a:p>
            <a:pPr lvl="1" indent="622300" algn="l" defTabSz="457200"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Reconociendo el sintagma y la semántica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Integrando la información reconocida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Comprendiendo literal o inferencialmente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algn="l" defTabSz="457200"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2600"/>
              </a:solidFill>
            </a:endParaR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</a:t>
            </a:r>
            <a:r>
              <a:t>Sub-Proceso de Aprender o Aprendizaje 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Almacenando en memoria a corto plazo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Estrategias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Predicciones</a:t>
            </a:r>
            <a:endParaRPr>
              <a:solidFill>
                <a:srgbClr val="FF2600"/>
              </a:solidFill>
            </a:endParaRP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2500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Conocimiento Previo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Técnicas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Herramientas</a:t>
            </a:r>
          </a:p>
        </p:txBody>
      </p:sp>
      <p:sp>
        <p:nvSpPr>
          <p:cNvPr id="142" name="Arrow 10"/>
          <p:cNvSpPr/>
          <p:nvPr/>
        </p:nvSpPr>
        <p:spPr>
          <a:xfrm>
            <a:off x="8960763" y="6778621"/>
            <a:ext cx="2444116" cy="1987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55" y="0"/>
                </a:moveTo>
                <a:lnTo>
                  <a:pt x="14172" y="3887"/>
                </a:lnTo>
                <a:lnTo>
                  <a:pt x="9243" y="8319"/>
                </a:lnTo>
                <a:lnTo>
                  <a:pt x="21600" y="8319"/>
                </a:lnTo>
                <a:lnTo>
                  <a:pt x="21600" y="13287"/>
                </a:lnTo>
                <a:lnTo>
                  <a:pt x="9314" y="13287"/>
                </a:lnTo>
                <a:lnTo>
                  <a:pt x="14182" y="17725"/>
                </a:lnTo>
                <a:lnTo>
                  <a:pt x="11845" y="21600"/>
                </a:lnTo>
                <a:lnTo>
                  <a:pt x="0" y="10803"/>
                </a:lnTo>
                <a:lnTo>
                  <a:pt x="11855" y="0"/>
                </a:lnTo>
                <a:close/>
              </a:path>
            </a:pathLst>
          </a:custGeom>
          <a:solidFill>
            <a:srgbClr val="D4FB79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espués de haber usado los recursos anteriores para establecer el objetivo de la lectura y realizar predicciones, el lector debe saber de manera general cuál es el contenido del tema que vas a estudiar y podrás responder la siguiente pregunta:…"/>
          <p:cNvSpPr txBox="1"/>
          <p:nvPr/>
        </p:nvSpPr>
        <p:spPr>
          <a:xfrm>
            <a:off x="708967" y="1487492"/>
            <a:ext cx="11586866" cy="7108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3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Después de haber usado los recursos anteriores para </a:t>
            </a:r>
            <a:r>
              <a:rPr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rPr>
              <a:t>establecer el objetivo de la lectura y realizar predicciones</a:t>
            </a:r>
            <a:r>
              <a:t>, el lector debe saber de manera general cuál es el contenido del tema que vas a estudiar y podrás responder la siguiente pregunta: </a:t>
            </a:r>
          </a:p>
          <a:p>
            <a:pPr algn="l" defTabSz="457200">
              <a:defRPr b="0" sz="31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31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¿Qué conozco acerca de este tema?</a:t>
            </a:r>
            <a:r>
              <a:rPr>
                <a:solidFill>
                  <a:srgbClr val="FFFFFF"/>
                </a:solidFill>
              </a:rPr>
              <a:t> La respuesta ayudará a reconocer lo que se conoce, lo que aún se desconoce y lo que tendrá necesidad de investigar para adquirir los conocimientos - para aprender y almacenar </a:t>
            </a:r>
            <a:endParaRPr>
              <a:solidFill>
                <a:srgbClr val="FFFFFF"/>
              </a:solidFill>
            </a:endParaRPr>
          </a:p>
          <a:p>
            <a:pPr algn="l" defTabSz="457200">
              <a:defRPr b="0" sz="3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Si es necesario, se puede recurrir al diccionario, enciclopedia, otros textos y a asesoría de contenido.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espués de haber usado los recursos anteriores para establecer el objetivo de la lectura y realizar predicciones, el lector debe saber de manera general cuál es el contenido del tema que vas a estudiar y podrás responder la siguiente pregunta:…"/>
          <p:cNvSpPr txBox="1"/>
          <p:nvPr/>
        </p:nvSpPr>
        <p:spPr>
          <a:xfrm>
            <a:off x="708967" y="126999"/>
            <a:ext cx="11586866" cy="848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44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i="1" sz="44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Es importante revisar qué es lo que sí se conoce del tema que se va a leer, porque el conocimiento previo condiciona la comprensión del significado de una lectura de estudio. </a:t>
            </a:r>
          </a:p>
          <a:p>
            <a:pPr algn="l" defTabSz="457200">
              <a:defRPr b="0" i="1" sz="44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l" defTabSz="457200">
              <a:defRPr b="0" sz="44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Si se posee la información pertinente, entonces es posible </a:t>
            </a:r>
            <a:r>
              <a:rPr>
                <a:solidFill>
                  <a:srgbClr val="D4FB79"/>
                </a:solidFill>
              </a:rPr>
              <a:t>comprender, reflexionar, interpretar, analizar </a:t>
            </a:r>
            <a:r>
              <a:t>como parte del proceso de comprensión al leer.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