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Lección 20. Identificar la Idea Principal"/>
          <p:cNvSpPr txBox="1"/>
          <p:nvPr>
            <p:ph type="body" sz="quarter" idx="1"/>
          </p:nvPr>
        </p:nvSpPr>
        <p:spPr>
          <a:xfrm>
            <a:off x="469551" y="77660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2. Identificar la Idea Principal</a:t>
            </a:r>
          </a:p>
        </p:txBody>
      </p:sp>
      <p:sp>
        <p:nvSpPr>
          <p:cNvPr id="139" name="VII. Técnicas de CONCENTRACIÓN y aprendizaje I"/>
          <p:cNvSpPr txBox="1"/>
          <p:nvPr/>
        </p:nvSpPr>
        <p:spPr>
          <a:xfrm>
            <a:off x="165100" y="6426200"/>
            <a:ext cx="1300480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156" sz="40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VII. Técnicas de CONCENTRACIÓN y aprendizaje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066800"/>
            <a:ext cx="1143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dea Principal…"/>
          <p:cNvSpPr txBox="1"/>
          <p:nvPr/>
        </p:nvSpPr>
        <p:spPr>
          <a:xfrm>
            <a:off x="600695" y="556908"/>
            <a:ext cx="10220326" cy="564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Idea Principal</a:t>
            </a:r>
          </a:p>
          <a:p>
            <a:pPr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 idea principal se refiere a 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lo más importante</a:t>
            </a:r>
            <a:r>
              <a:t> que el autor trata de expresar en el tema; puede aparecer en cualquier parte del texto de forma explícita o implícita. Puede ser una frase u oración simple o varias frases coordinadas. </a:t>
            </a:r>
          </a:p>
          <a:p>
            <a:pPr algn="l" defTabSz="457200">
              <a:defRPr b="0" sz="2300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2300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Para el usar esta técnica, se necesita que recurrir a la fijación de la vista, a reconocer patrones y a no dejar pasar patrones sin reconocer su significado.</a:t>
            </a:r>
          </a:p>
          <a:p>
            <a:pPr algn="l" defTabSz="457200">
              <a:defRPr b="0" sz="2300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2300">
                <a:solidFill>
                  <a:srgbClr val="FFFC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Los patrones con significado indican las palabras clave, las ideas principales y ayudan a eliminar la información secundaria. </a:t>
            </a:r>
          </a:p>
          <a:p>
            <a:pPr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Para detectar la idea principal se pueden usar las siguientes reglas:</a:t>
            </a:r>
          </a:p>
        </p:txBody>
      </p:sp>
      <p:sp>
        <p:nvSpPr>
          <p:cNvPr id="145" name="• Regla de omisión o supresión, elimina la información que se repite y es superficial. • Regla de sustitución, integra conjuntos de conceptos o hechos específicos en conceptos generales.…"/>
          <p:cNvSpPr txBox="1"/>
          <p:nvPr/>
        </p:nvSpPr>
        <p:spPr>
          <a:xfrm>
            <a:off x="-1668960" y="5816600"/>
            <a:ext cx="14759635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4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lvl="4" marL="2669005" indent="-230605" algn="l" defTabSz="457200">
              <a:buSzPct val="100000"/>
              <a:buChar char="•"/>
              <a:defRPr b="0" i="1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Regla de omisión o supresión, elimina la información que se repite y es superficial. </a:t>
            </a:r>
          </a:p>
          <a:p>
            <a:pPr lvl="4" marL="2669005" indent="-230605" algn="l" defTabSz="457200">
              <a:buSzPct val="100000"/>
              <a:buChar char="•"/>
              <a:defRPr b="0" i="1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Regla de sustitución, integra conjuntos de conceptos.</a:t>
            </a:r>
          </a:p>
          <a:p>
            <a:pPr lvl="4" marL="2669005" indent="-230605" algn="l" defTabSz="457200">
              <a:buSzPct val="100000"/>
              <a:buChar char="•"/>
              <a:defRPr b="0" i="1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Regla de selección, identifica la idea explícita. </a:t>
            </a:r>
          </a:p>
          <a:p>
            <a:pPr lvl="4" marL="2669005" indent="-230605" algn="l" defTabSz="457200">
              <a:buSzPct val="100000"/>
              <a:buChar char="•"/>
              <a:defRPr b="0" i="1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Regla de elaboración, construye o genera la idea a partir de lo que menciona el tema.</a:t>
            </a:r>
            <a:br/>
          </a:p>
        </p:txBody>
      </p:sp>
      <p:sp>
        <p:nvSpPr>
          <p:cNvPr id="146" name="Star"/>
          <p:cNvSpPr/>
          <p:nvPr/>
        </p:nvSpPr>
        <p:spPr>
          <a:xfrm>
            <a:off x="9795317" y="3390900"/>
            <a:ext cx="2608420" cy="198379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