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Shape 1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2616200"/>
            <a:ext cx="10464800" cy="2540000"/>
          </a:xfrm>
          <a:prstGeom prst="rect">
            <a:avLst/>
          </a:prstGeom>
        </p:spPr>
        <p:txBody>
          <a:bodyPr anchor="b"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207000"/>
            <a:ext cx="10464800" cy="1663700"/>
          </a:xfrm>
          <a:prstGeom prst="rect">
            <a:avLst/>
          </a:prstGeom>
        </p:spPr>
        <p:txBody>
          <a:bodyPr anchor="t"/>
          <a:lstStyle>
            <a:lvl1pPr marL="0" indent="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0" indent="2286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0" indent="4572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0" indent="6858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0" indent="914400" algn="ctr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40400"/>
          </a:xfrm>
          <a:prstGeom prst="rect">
            <a:avLst/>
          </a:prstGeom>
        </p:spPr>
        <p:txBody>
          <a:bodyPr/>
          <a:lstStyle>
            <a:lvl1pPr marL="571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1pPr>
            <a:lvl2pPr marL="1143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2pPr>
            <a:lvl3pPr marL="1714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3pPr>
            <a:lvl4pPr marL="22860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4pPr>
            <a:lvl5pPr marL="2857500" indent="-571500" defTabSz="457200">
              <a:spcBef>
                <a:spcPts val="3600"/>
              </a:spcBef>
              <a:buClrTx/>
              <a:buSzPct val="43000"/>
              <a:buBlip>
                <a:blip r:embed="rId3"/>
              </a:buBlip>
              <a:defRPr sz="3600"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297011" y="9197831"/>
            <a:ext cx="409839" cy="454170"/>
          </a:xfrm>
          <a:prstGeom prst="rect">
            <a:avLst/>
          </a:prstGeom>
        </p:spPr>
        <p:txBody>
          <a:bodyPr anchor="b"/>
          <a:lstStyle>
            <a:lvl1pPr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Image"/>
          <p:cNvSpPr/>
          <p:nvPr>
            <p:ph type="pic" sz="half" idx="13"/>
          </p:nvPr>
        </p:nvSpPr>
        <p:spPr>
          <a:xfrm>
            <a:off x="6972300" y="2984500"/>
            <a:ext cx="4747115" cy="601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36" name="Title Text"/>
          <p:cNvSpPr txBox="1"/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7" name="Body Level One…"/>
          <p:cNvSpPr txBox="1"/>
          <p:nvPr>
            <p:ph type="body" sz="half" idx="1"/>
          </p:nvPr>
        </p:nvSpPr>
        <p:spPr>
          <a:xfrm>
            <a:off x="1270000" y="2946400"/>
            <a:ext cx="5270500" cy="6096000"/>
          </a:xfrm>
          <a:prstGeom prst="rect">
            <a:avLst/>
          </a:prstGeom>
        </p:spPr>
        <p:txBody>
          <a:bodyPr/>
          <a:lstStyle>
            <a:lvl1pPr marL="4826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1pPr>
            <a:lvl2pPr marL="9652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2pPr>
            <a:lvl3pPr marL="14478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3pPr>
            <a:lvl4pPr marL="19304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4pPr>
            <a:lvl5pPr marL="2413000" indent="-482600" defTabSz="457200">
              <a:spcBef>
                <a:spcPts val="3200"/>
              </a:spcBef>
              <a:buClrTx/>
              <a:buSzPct val="43000"/>
              <a:buBlip>
                <a:blip r:embed="rId3"/>
              </a:buBlip>
              <a:defRPr>
                <a:latin typeface="Chalkduster"/>
                <a:ea typeface="Chalkduster"/>
                <a:cs typeface="Chalkduster"/>
                <a:sym typeface="Chalkdus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xfrm>
            <a:off x="6256723" y="9197831"/>
            <a:ext cx="409839" cy="454170"/>
          </a:xfrm>
          <a:prstGeom prst="rect">
            <a:avLst/>
          </a:prstGeom>
        </p:spPr>
        <p:txBody>
          <a:bodyPr anchor="b"/>
          <a:lstStyle>
            <a:lvl1pPr algn="r" defTabSz="457200">
              <a:defRPr sz="18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Relationship Id="rId3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ramática y Redacción"/>
          <p:cNvSpPr txBox="1"/>
          <p:nvPr>
            <p:ph type="title"/>
          </p:nvPr>
        </p:nvSpPr>
        <p:spPr>
          <a:xfrm>
            <a:off x="1446054" y="965200"/>
            <a:ext cx="10464801" cy="3302546"/>
          </a:xfrm>
          <a:prstGeom prst="rect">
            <a:avLst/>
          </a:prstGeom>
        </p:spPr>
        <p:txBody>
          <a:bodyPr/>
          <a:lstStyle>
            <a:lvl1pPr defTabSz="324611">
              <a:defRPr sz="9868"/>
            </a:lvl1pPr>
          </a:lstStyle>
          <a:p>
            <a:pPr/>
            <a:r>
              <a:t>Gramática y Redacción</a:t>
            </a:r>
          </a:p>
        </p:txBody>
      </p:sp>
      <p:sp>
        <p:nvSpPr>
          <p:cNvPr id="148" name="INSTITUO DE LíDERES CRISTIANOS…"/>
          <p:cNvSpPr txBox="1"/>
          <p:nvPr>
            <p:ph type="body" sz="quarter" idx="1"/>
          </p:nvPr>
        </p:nvSpPr>
        <p:spPr>
          <a:xfrm>
            <a:off x="2677938" y="7258050"/>
            <a:ext cx="7648924" cy="1663700"/>
          </a:xfrm>
          <a:prstGeom prst="rect">
            <a:avLst/>
          </a:prstGeom>
        </p:spPr>
        <p:txBody>
          <a:bodyPr/>
          <a:lstStyle/>
          <a:p>
            <a:pPr defTabSz="379475">
              <a:defRPr sz="2988"/>
            </a:pPr>
            <a:r>
              <a:t>INSTITUO DE LíDERES CRISTIANOS</a:t>
            </a:r>
          </a:p>
          <a:p>
            <a:pPr defTabSz="379475">
              <a:defRPr sz="2988"/>
            </a:pPr>
            <a:r>
              <a:t>Mtra. Gabriela Tijerina-Pike, Ph.D.</a:t>
            </a:r>
          </a:p>
        </p:txBody>
      </p:sp>
      <p:sp>
        <p:nvSpPr>
          <p:cNvPr id="149" name="Apple"/>
          <p:cNvSpPr/>
          <p:nvPr/>
        </p:nvSpPr>
        <p:spPr>
          <a:xfrm>
            <a:off x="5439181" y="4305300"/>
            <a:ext cx="2126438" cy="241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jemplos de frases…"/>
          <p:cNvSpPr txBox="1"/>
          <p:nvPr>
            <p:ph type="body" sz="half" idx="1"/>
          </p:nvPr>
        </p:nvSpPr>
        <p:spPr>
          <a:xfrm>
            <a:off x="414830" y="1861591"/>
            <a:ext cx="5050837" cy="7132440"/>
          </a:xfrm>
          <a:prstGeom prst="rect">
            <a:avLst/>
          </a:prstGeom>
        </p:spPr>
        <p:txBody>
          <a:bodyPr/>
          <a:lstStyle/>
          <a:p>
            <a:pPr lvl="1" marL="697230" indent="-348615" defTabSz="278892">
              <a:spcBef>
                <a:spcPts val="2100"/>
              </a:spcBef>
              <a:buBlip>
                <a:blip r:embed="rId2"/>
              </a:buBlip>
              <a:defRPr sz="3355">
                <a:solidFill>
                  <a:srgbClr val="A8E685"/>
                </a:solidFill>
              </a:defRPr>
            </a:pPr>
            <a:r>
              <a:t> Ejemplos de frases</a:t>
            </a:r>
            <a:endParaRPr sz="3306">
              <a:solidFill>
                <a:srgbClr val="FFFFFF"/>
              </a:solidFill>
            </a:endParaRPr>
          </a:p>
          <a:p>
            <a:pPr lvl="2" marL="1222089" indent="-524859" defTabSz="278892">
              <a:spcBef>
                <a:spcPts val="0"/>
              </a:spcBef>
              <a:buSzPct val="100000"/>
              <a:buChar char="-"/>
              <a:tabLst>
                <a:tab pos="76200" algn="l"/>
                <a:tab pos="266700" algn="l"/>
              </a:tabLst>
              <a:defRPr sz="3306"/>
            </a:pPr>
            <a:r>
              <a:t>	¡Muchas gracias!</a:t>
            </a:r>
          </a:p>
          <a:p>
            <a:pPr lvl="2" marL="1222089" indent="-524859" defTabSz="278892">
              <a:spcBef>
                <a:spcPts val="0"/>
              </a:spcBef>
              <a:buSzPct val="100000"/>
              <a:buChar char="-"/>
              <a:tabLst>
                <a:tab pos="76200" algn="l"/>
                <a:tab pos="266700" algn="l"/>
              </a:tabLst>
              <a:defRPr sz="3306"/>
            </a:pPr>
            <a:r>
              <a:t> ¡Buenas Noches! </a:t>
            </a:r>
          </a:p>
          <a:p>
            <a:pPr lvl="2" marL="1222089" indent="-524859" defTabSz="278892">
              <a:spcBef>
                <a:spcPts val="0"/>
              </a:spcBef>
              <a:buSzPct val="100000"/>
              <a:buChar char="-"/>
              <a:tabLst>
                <a:tab pos="76200" algn="l"/>
                <a:tab pos="266700" algn="l"/>
              </a:tabLst>
              <a:defRPr sz="3306"/>
            </a:pPr>
            <a:r>
              <a:t>	Las damas primero</a:t>
            </a:r>
          </a:p>
          <a:p>
            <a:pPr lvl="2" marL="1222089" indent="-524859" defTabSz="278892">
              <a:spcBef>
                <a:spcPts val="0"/>
              </a:spcBef>
              <a:buSzPct val="100000"/>
              <a:buChar char="-"/>
              <a:tabLst>
                <a:tab pos="76200" algn="l"/>
                <a:tab pos="266700" algn="l"/>
              </a:tabLst>
              <a:defRPr sz="3306"/>
            </a:pPr>
            <a:r>
              <a:t>	¡Damas y caballeros!</a:t>
            </a:r>
          </a:p>
          <a:p>
            <a:pPr lvl="2" marL="1222089" indent="-524859" defTabSz="278892">
              <a:spcBef>
                <a:spcPts val="0"/>
              </a:spcBef>
              <a:buSzPct val="100000"/>
              <a:buChar char="-"/>
              <a:tabLst>
                <a:tab pos="76200" algn="l"/>
                <a:tab pos="266700" algn="l"/>
              </a:tabLst>
              <a:defRPr sz="3306"/>
            </a:pPr>
            <a:r>
              <a:t> Bienvenidos</a:t>
            </a:r>
          </a:p>
        </p:txBody>
      </p:sp>
      <p:sp>
        <p:nvSpPr>
          <p:cNvPr id="180" name="Ejemplos de oraciones…"/>
          <p:cNvSpPr txBox="1"/>
          <p:nvPr/>
        </p:nvSpPr>
        <p:spPr>
          <a:xfrm>
            <a:off x="5854002" y="1861591"/>
            <a:ext cx="6763551" cy="713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1" marL="800100" indent="-400050" algn="l" defTabSz="320039">
              <a:spcBef>
                <a:spcPts val="2500"/>
              </a:spcBef>
              <a:buSzPct val="43000"/>
              <a:buBlip>
                <a:blip r:embed="rId2"/>
              </a:buBlip>
              <a:defRPr b="0" sz="3850">
                <a:solidFill>
                  <a:srgbClr val="A8E685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t> Ejemplos de oraciones</a:t>
            </a:r>
            <a:endParaRPr sz="3793">
              <a:solidFill>
                <a:srgbClr val="FFFFFF"/>
              </a:solidFill>
            </a:endParaRPr>
          </a:p>
          <a:p>
            <a:pPr lvl="2" marL="1402397" indent="-602297" algn="l" defTabSz="320039">
              <a:buSzPct val="100000"/>
              <a:buChar char="-"/>
              <a:tabLst>
                <a:tab pos="88900" algn="l"/>
                <a:tab pos="317500" algn="l"/>
              </a:tabLst>
              <a:defRPr b="0" sz="3793">
                <a:latin typeface="Chalkduster"/>
                <a:ea typeface="Chalkduster"/>
                <a:cs typeface="Chalkduster"/>
                <a:sym typeface="Chalkduster"/>
              </a:defRPr>
            </a:pPr>
            <a:r>
              <a:t>Dios bendice. </a:t>
            </a:r>
          </a:p>
          <a:p>
            <a:pPr lvl="2" marL="1402397" indent="-602297" algn="l" defTabSz="320039">
              <a:buSzPct val="100000"/>
              <a:buChar char="-"/>
              <a:tabLst>
                <a:tab pos="88900" algn="l"/>
                <a:tab pos="317500" algn="l"/>
              </a:tabLst>
              <a:defRPr b="0" sz="3793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La Biblia es la Palabra de Dios.</a:t>
            </a:r>
          </a:p>
          <a:p>
            <a:pPr lvl="2" marL="1402397" indent="-602297" algn="l" defTabSz="320039">
              <a:buSzPct val="100000"/>
              <a:buChar char="-"/>
              <a:tabLst>
                <a:tab pos="88900" algn="l"/>
                <a:tab pos="317500" algn="l"/>
              </a:tabLst>
              <a:defRPr b="0" sz="3793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Los hermanos de la Iglesia son mis amigos.</a:t>
            </a:r>
          </a:p>
          <a:p>
            <a:pPr lvl="2" marL="1402397" indent="-602297" algn="l" defTabSz="320039">
              <a:buSzPct val="100000"/>
              <a:buChar char="-"/>
              <a:tabLst>
                <a:tab pos="88900" algn="l"/>
                <a:tab pos="317500" algn="l"/>
              </a:tabLst>
              <a:defRPr b="0" sz="3793">
                <a:latin typeface="Chalkduster"/>
                <a:ea typeface="Chalkduster"/>
                <a:cs typeface="Chalkduster"/>
                <a:sym typeface="Chalkduster"/>
              </a:defRPr>
            </a:pPr>
            <a:r>
              <a:t>Miguel cantó el domingo.</a:t>
            </a:r>
          </a:p>
          <a:p>
            <a:pPr lvl="2" marL="1402397" indent="-602297" algn="l" defTabSz="320039">
              <a:buSzPct val="100000"/>
              <a:buChar char="-"/>
              <a:tabLst>
                <a:tab pos="88900" algn="l"/>
                <a:tab pos="317500" algn="l"/>
              </a:tabLst>
              <a:defRPr b="0" sz="3793">
                <a:latin typeface="Chalkduster"/>
                <a:ea typeface="Chalkduster"/>
                <a:cs typeface="Chalkduster"/>
                <a:sym typeface="Chalkduster"/>
              </a:defRPr>
            </a:pPr>
            <a:r>
              <a:t>¡Alabo!</a:t>
            </a:r>
          </a:p>
        </p:txBody>
      </p:sp>
      <p:sp>
        <p:nvSpPr>
          <p:cNvPr id="181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ase…"/>
          <p:cNvSpPr txBox="1"/>
          <p:nvPr>
            <p:ph type="body" idx="1"/>
          </p:nvPr>
        </p:nvSpPr>
        <p:spPr>
          <a:xfrm>
            <a:off x="659702" y="16075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>
                <a:solidFill>
                  <a:srgbClr val="A8E685"/>
                </a:solidFill>
              </a:defRPr>
            </a:pPr>
            <a:r>
              <a:t> Frase</a:t>
            </a:r>
          </a:p>
          <a:p>
            <a:pPr lvl="3" marL="0" indent="685800">
              <a:buSzTx/>
              <a:buNone/>
              <a:defRPr sz="5500"/>
            </a:pPr>
            <a:r>
              <a:t>Es la rama de la lingüística que estudia la producción y percepción de los sonidos de una lengua.</a:t>
            </a:r>
          </a:p>
        </p:txBody>
      </p:sp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127" y="1352166"/>
            <a:ext cx="11537042" cy="764329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http://www.ejemplo.de/enunciados/"/>
          <p:cNvSpPr txBox="1"/>
          <p:nvPr/>
        </p:nvSpPr>
        <p:spPr>
          <a:xfrm>
            <a:off x="3747049" y="9069736"/>
            <a:ext cx="5949200" cy="55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23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http://www.ejemplo.de/enunciados/</a:t>
            </a:r>
          </a:p>
        </p:txBody>
      </p:sp>
      <p:sp>
        <p:nvSpPr>
          <p:cNvPr id="186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927850" y="2940050"/>
            <a:ext cx="4835922" cy="6108700"/>
          </a:xfrm>
          <a:prstGeom prst="rect">
            <a:avLst/>
          </a:prstGeom>
        </p:spPr>
      </p:pic>
      <p:sp>
        <p:nvSpPr>
          <p:cNvPr id="189" name="TAREAS TRANSFORMADORAS"/>
          <p:cNvSpPr txBox="1"/>
          <p:nvPr>
            <p:ph type="title"/>
          </p:nvPr>
        </p:nvSpPr>
        <p:spPr>
          <a:xfrm>
            <a:off x="1130300" y="596900"/>
            <a:ext cx="10464800" cy="2540000"/>
          </a:xfrm>
          <a:prstGeom prst="rect">
            <a:avLst/>
          </a:prstGeom>
        </p:spPr>
        <p:txBody>
          <a:bodyPr/>
          <a:lstStyle/>
          <a:p>
            <a:pPr>
              <a:defRPr sz="4700"/>
            </a:pPr>
          </a:p>
          <a:p>
            <a:pPr>
              <a:defRPr sz="4700">
                <a:solidFill>
                  <a:srgbClr val="A8E685"/>
                </a:solidFill>
              </a:defRPr>
            </a:pPr>
            <a:r>
              <a:t>TAREAS TRANSFORMADORAS</a:t>
            </a:r>
          </a:p>
        </p:txBody>
      </p:sp>
      <p:sp>
        <p:nvSpPr>
          <p:cNvPr id="190" name="U3. T1.…"/>
          <p:cNvSpPr txBox="1"/>
          <p:nvPr>
            <p:ph type="body" sz="half" idx="1"/>
          </p:nvPr>
        </p:nvSpPr>
        <p:spPr>
          <a:xfrm>
            <a:off x="469999" y="2946400"/>
            <a:ext cx="6100416" cy="6096000"/>
          </a:xfrm>
          <a:prstGeom prst="rect">
            <a:avLst/>
          </a:prstGeom>
        </p:spPr>
        <p:txBody>
          <a:bodyPr/>
          <a:lstStyle/>
          <a:p>
            <a:pPr marL="439165" indent="-439165" defTabSz="416052">
              <a:spcBef>
                <a:spcPts val="2900"/>
              </a:spcBef>
              <a:buBlip>
                <a:blip r:embed="rId3"/>
              </a:buBlip>
              <a:defRPr sz="5187"/>
            </a:pPr>
            <a:r>
              <a:t> U3. T1. </a:t>
            </a:r>
          </a:p>
          <a:p>
            <a:pPr marL="0" indent="0" defTabSz="416052">
              <a:spcBef>
                <a:spcPts val="2900"/>
              </a:spcBef>
              <a:buSzTx/>
              <a:buNone/>
              <a:defRPr sz="5187"/>
            </a:pPr>
            <a:r>
              <a:t>a. Identificar 30 oraciones en los capítulos 1 y 11 del libro de Génesis.</a:t>
            </a:r>
          </a:p>
        </p:txBody>
      </p:sp>
      <p:sp>
        <p:nvSpPr>
          <p:cNvPr id="191" name="Unidad 3. Unión de Palabras…"/>
          <p:cNvSpPr txBox="1"/>
          <p:nvPr/>
        </p:nvSpPr>
        <p:spPr>
          <a:xfrm>
            <a:off x="2362200" y="-444500"/>
            <a:ext cx="10464800" cy="254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r" defTabSz="457200">
              <a:defRPr b="0" sz="27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Unidad 3. Unión de Palabras </a:t>
            </a:r>
          </a:p>
          <a:p>
            <a:pPr algn="r" defTabSz="457200">
              <a:defRPr b="0" sz="27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Unidad 3…"/>
          <p:cNvSpPr txBox="1"/>
          <p:nvPr>
            <p:ph type="title"/>
          </p:nvPr>
        </p:nvSpPr>
        <p:spPr>
          <a:xfrm>
            <a:off x="1270000" y="596900"/>
            <a:ext cx="10464800" cy="3016201"/>
          </a:xfrm>
          <a:prstGeom prst="rect">
            <a:avLst/>
          </a:prstGeom>
        </p:spPr>
        <p:txBody>
          <a:bodyPr/>
          <a:lstStyle/>
          <a:p>
            <a:pPr defTabSz="374904">
              <a:defRPr sz="5904"/>
            </a:pPr>
            <a:r>
              <a:t>Unidad 3</a:t>
            </a:r>
          </a:p>
          <a:p>
            <a:pPr defTabSz="374904">
              <a:defRPr sz="5904"/>
            </a:pPr>
          </a:p>
          <a:p>
            <a:pPr defTabSz="374904">
              <a:defRPr sz="5904"/>
            </a:pPr>
            <a:r>
              <a:t>UNIÓN DE PALABRAS</a:t>
            </a:r>
          </a:p>
        </p:txBody>
      </p:sp>
      <p:sp>
        <p:nvSpPr>
          <p:cNvPr id="152" name="LECCIONES…"/>
          <p:cNvSpPr txBox="1"/>
          <p:nvPr>
            <p:ph type="body" sz="half" idx="1"/>
          </p:nvPr>
        </p:nvSpPr>
        <p:spPr>
          <a:xfrm>
            <a:off x="1104900" y="3623254"/>
            <a:ext cx="10464800" cy="4225728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LECCIONES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1. Frase y Oración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2. Oración </a:t>
            </a:r>
          </a:p>
          <a:p>
            <a:pPr lvl="7" marL="0" indent="1600200" defTabSz="457200">
              <a:spcBef>
                <a:spcPts val="0"/>
              </a:spcBef>
              <a:buClrTx/>
              <a:buSzTx/>
              <a:buNone/>
              <a:defRPr sz="3600">
                <a:latin typeface="Chalkduster"/>
                <a:ea typeface="Chalkduster"/>
                <a:cs typeface="Chalkduster"/>
                <a:sym typeface="Chalkduster"/>
              </a:defRPr>
            </a:pPr>
            <a:r>
              <a:t>3. Párrafo</a:t>
            </a:r>
          </a:p>
        </p:txBody>
      </p:sp>
      <p:sp>
        <p:nvSpPr>
          <p:cNvPr id="153" name="Apple"/>
          <p:cNvSpPr/>
          <p:nvPr/>
        </p:nvSpPr>
        <p:spPr>
          <a:xfrm>
            <a:off x="11272154" y="7859135"/>
            <a:ext cx="1168519" cy="1329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fill="norm" stroke="1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  <p:sp>
        <p:nvSpPr>
          <p:cNvPr id="154" name="Dingbat Check"/>
          <p:cNvSpPr/>
          <p:nvPr/>
        </p:nvSpPr>
        <p:spPr>
          <a:xfrm>
            <a:off x="1965454" y="4867995"/>
            <a:ext cx="945049" cy="8980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52" h="20404" fill="norm" stroke="1" extrusionOk="0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C13521"/>
          </a:solidFill>
          <a:ln w="12700">
            <a:miter lim="400000"/>
          </a:ln>
          <a:effectLst>
            <a:outerShdw sx="100000" sy="100000" kx="0" ky="0" algn="b" rotWithShape="0" blurRad="63500" dist="0" dir="1620000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457200">
              <a:defRPr b="0" sz="3200">
                <a:solidFill>
                  <a:srgbClr val="C13521"/>
                </a:solidFill>
                <a:effectLst>
                  <a:outerShdw sx="100000" sy="100000" kx="0" ky="0" algn="b" rotWithShape="0" blurRad="63500" dist="25400" dir="2700000">
                    <a:srgbClr val="000000">
                      <a:alpha val="70000"/>
                    </a:srgbClr>
                  </a:outerShdw>
                </a:effectLst>
                <a:latin typeface="Chalkduster"/>
                <a:ea typeface="Chalkduster"/>
                <a:cs typeface="Chalkduster"/>
                <a:sym typeface="Chalkduste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944" y="1739900"/>
            <a:ext cx="9143656" cy="691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https://educacion.uncomo.com/articulo/cual-es-la-diferencia-entre-frase-y-oracion-44984.html"/>
          <p:cNvSpPr txBox="1"/>
          <p:nvPr/>
        </p:nvSpPr>
        <p:spPr>
          <a:xfrm>
            <a:off x="837179" y="9042262"/>
            <a:ext cx="10771987" cy="39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5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https://educacion.uncomo.com/articulo/cual-es-la-diferencia-entre-frase-y-oracion-44984.html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rase…"/>
          <p:cNvSpPr txBox="1"/>
          <p:nvPr>
            <p:ph type="body" idx="1"/>
          </p:nvPr>
        </p:nvSpPr>
        <p:spPr>
          <a:xfrm>
            <a:off x="659702" y="16075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 marL="834390" indent="-417195" defTabSz="333756">
              <a:spcBef>
                <a:spcPts val="2600"/>
              </a:spcBef>
              <a:buBlip>
                <a:blip r:embed="rId2"/>
              </a:buBlip>
              <a:defRPr sz="4015">
                <a:solidFill>
                  <a:srgbClr val="A8E685"/>
                </a:solidFill>
              </a:defRPr>
            </a:pPr>
            <a:r>
              <a:t> Frase</a:t>
            </a:r>
          </a:p>
          <a:p>
            <a:pPr lvl="3" marL="0" indent="500634" defTabSz="333756">
              <a:spcBef>
                <a:spcPts val="2600"/>
              </a:spcBef>
              <a:buSzTx/>
              <a:buNone/>
              <a:defRPr sz="4015"/>
            </a:pPr>
            <a:r>
              <a:t>Cuando hablamos de frases nos referimos a una serie de palabras que juntas constituyen un sentido. No obstante, al carecer de un verbo conjugado en forma personal este </a:t>
            </a:r>
            <a:r>
              <a:t>sentido nunca será completo</a:t>
            </a:r>
            <a:r>
              <a:t>, sino que va a necesitar de otras frases y enunciados para poder expresar una idea completa.</a:t>
            </a:r>
          </a:p>
        </p:txBody>
      </p:sp>
      <p:sp>
        <p:nvSpPr>
          <p:cNvPr id="161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Ejemplos de frases…"/>
          <p:cNvSpPr txBox="1"/>
          <p:nvPr>
            <p:ph type="body" idx="1"/>
          </p:nvPr>
        </p:nvSpPr>
        <p:spPr>
          <a:xfrm>
            <a:off x="659702" y="16075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>
                <a:solidFill>
                  <a:srgbClr val="A8E685"/>
                </a:solidFill>
              </a:defRPr>
            </a:pPr>
            <a:r>
              <a:t> Ejemplos de frases</a:t>
            </a:r>
            <a:endParaRPr sz="5420">
              <a:solidFill>
                <a:srgbClr val="FFFFFF"/>
              </a:solidFill>
            </a:endParaRPr>
          </a:p>
          <a:p>
            <a:pPr lvl="2" marL="2003425" indent="-860425">
              <a:spcBef>
                <a:spcPts val="0"/>
              </a:spcBef>
              <a:buSzPct val="100000"/>
              <a:buChar char="-"/>
              <a:tabLst>
                <a:tab pos="139700" algn="l"/>
                <a:tab pos="457200" algn="l"/>
              </a:tabLst>
              <a:defRPr sz="5420"/>
            </a:pPr>
            <a:r>
              <a:t>	¡Muchas gracias!</a:t>
            </a:r>
          </a:p>
          <a:p>
            <a:pPr lvl="2" marL="2003425" indent="-860425">
              <a:spcBef>
                <a:spcPts val="0"/>
              </a:spcBef>
              <a:buSzPct val="100000"/>
              <a:buChar char="-"/>
              <a:tabLst>
                <a:tab pos="139700" algn="l"/>
                <a:tab pos="457200" algn="l"/>
              </a:tabLst>
              <a:defRPr sz="5420"/>
            </a:pPr>
            <a:r>
              <a:t> ¡Buenas Noches! </a:t>
            </a:r>
          </a:p>
          <a:p>
            <a:pPr lvl="2" marL="2003425" indent="-860425">
              <a:spcBef>
                <a:spcPts val="0"/>
              </a:spcBef>
              <a:buSzPct val="100000"/>
              <a:buChar char="-"/>
              <a:tabLst>
                <a:tab pos="139700" algn="l"/>
                <a:tab pos="457200" algn="l"/>
              </a:tabLst>
              <a:defRPr sz="5420"/>
            </a:pPr>
            <a:r>
              <a:t>	Las damas primero</a:t>
            </a:r>
          </a:p>
          <a:p>
            <a:pPr lvl="2" marL="2003425" indent="-860425">
              <a:spcBef>
                <a:spcPts val="0"/>
              </a:spcBef>
              <a:buSzPct val="100000"/>
              <a:buChar char="-"/>
              <a:tabLst>
                <a:tab pos="139700" algn="l"/>
                <a:tab pos="457200" algn="l"/>
              </a:tabLst>
              <a:defRPr sz="5420"/>
            </a:pPr>
            <a:r>
              <a:t>	¡Damas y caballeros!</a:t>
            </a:r>
          </a:p>
          <a:p>
            <a:pPr lvl="2" marL="2003425" indent="-860425">
              <a:spcBef>
                <a:spcPts val="0"/>
              </a:spcBef>
              <a:buSzPct val="100000"/>
              <a:buChar char="-"/>
              <a:tabLst>
                <a:tab pos="139700" algn="l"/>
                <a:tab pos="457200" algn="l"/>
              </a:tabLst>
              <a:defRPr sz="5420"/>
            </a:pPr>
            <a:r>
              <a:t> Bienvenidos</a:t>
            </a:r>
          </a:p>
        </p:txBody>
      </p:sp>
      <p:sp>
        <p:nvSpPr>
          <p:cNvPr id="164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ración…"/>
          <p:cNvSpPr txBox="1"/>
          <p:nvPr>
            <p:ph type="body" idx="1"/>
          </p:nvPr>
        </p:nvSpPr>
        <p:spPr>
          <a:xfrm>
            <a:off x="659702" y="16075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 marL="640080" indent="-320040" defTabSz="256031">
              <a:spcBef>
                <a:spcPts val="2000"/>
              </a:spcBef>
              <a:buBlip>
                <a:blip r:embed="rId2"/>
              </a:buBlip>
              <a:defRPr sz="3080">
                <a:solidFill>
                  <a:srgbClr val="A8E685"/>
                </a:solidFill>
              </a:defRPr>
            </a:pPr>
            <a:r>
              <a:t> Oración</a:t>
            </a:r>
          </a:p>
          <a:p>
            <a:pPr lvl="3" marL="0" indent="384047" defTabSz="256031">
              <a:spcBef>
                <a:spcPts val="2000"/>
              </a:spcBef>
              <a:buSzTx/>
              <a:buNone/>
              <a:defRPr sz="3080"/>
            </a:pPr>
            <a:r>
              <a:t>A diferencia de la frase, la oración es una palabra o un conjunto de palabras sintácticamente autónomas, es decir, que </a:t>
            </a:r>
            <a:r>
              <a:t>tiene un sentido completo</a:t>
            </a:r>
            <a:r>
              <a:t>. Aunque no es necesario que ese sentido sea preciso o exacto, sí que es necesario que exista. Para que una idea sea completa y pueda funcionar de forma independiente, es decir, para que sea una oración, debe poder sacarse de contexto y aún así seguir comunicando.</a:t>
            </a:r>
          </a:p>
        </p:txBody>
      </p:sp>
      <p:sp>
        <p:nvSpPr>
          <p:cNvPr id="167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Ejemplos de oraciones…"/>
          <p:cNvSpPr txBox="1"/>
          <p:nvPr>
            <p:ph type="body" idx="1"/>
          </p:nvPr>
        </p:nvSpPr>
        <p:spPr>
          <a:xfrm>
            <a:off x="659702" y="16075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 marL="1028700" indent="-514350" defTabSz="411479">
              <a:spcBef>
                <a:spcPts val="3200"/>
              </a:spcBef>
              <a:buBlip>
                <a:blip r:embed="rId2"/>
              </a:buBlip>
              <a:defRPr sz="4950">
                <a:solidFill>
                  <a:srgbClr val="A8E685"/>
                </a:solidFill>
              </a:defRPr>
            </a:pPr>
            <a:r>
              <a:t> Ejemplos de oraciones</a:t>
            </a:r>
            <a:endParaRPr sz="4878">
              <a:solidFill>
                <a:srgbClr val="FFFFFF"/>
              </a:solidFill>
            </a:endParaRPr>
          </a:p>
          <a:p>
            <a:pPr lvl="2" marL="1803082" indent="-774382" defTabSz="411479">
              <a:spcBef>
                <a:spcPts val="0"/>
              </a:spcBef>
              <a:buSzPct val="100000"/>
              <a:buChar char="-"/>
              <a:tabLst>
                <a:tab pos="114300" algn="l"/>
                <a:tab pos="406400" algn="l"/>
              </a:tabLst>
              <a:defRPr sz="4878"/>
            </a:pPr>
            <a:r>
              <a:t>Dios bendice. </a:t>
            </a:r>
          </a:p>
          <a:p>
            <a:pPr lvl="2" marL="1803082" indent="-774382" defTabSz="411479">
              <a:spcBef>
                <a:spcPts val="0"/>
              </a:spcBef>
              <a:buSzPct val="100000"/>
              <a:buChar char="-"/>
              <a:tabLst>
                <a:tab pos="114300" algn="l"/>
                <a:tab pos="406400" algn="l"/>
              </a:tabLst>
              <a:defRPr sz="4878"/>
            </a:pPr>
            <a:r>
              <a:t>La Biblia es la Palabra de Dios.</a:t>
            </a:r>
          </a:p>
          <a:p>
            <a:pPr lvl="2" marL="1803082" indent="-774382" defTabSz="411479">
              <a:spcBef>
                <a:spcPts val="0"/>
              </a:spcBef>
              <a:buSzPct val="100000"/>
              <a:buChar char="-"/>
              <a:tabLst>
                <a:tab pos="114300" algn="l"/>
                <a:tab pos="406400" algn="l"/>
              </a:tabLst>
              <a:defRPr sz="4878"/>
            </a:pPr>
            <a:r>
              <a:t>Los hermanos de la Iglesia son mis amigos.</a:t>
            </a:r>
          </a:p>
          <a:p>
            <a:pPr lvl="2" marL="1803082" indent="-774382" defTabSz="411479">
              <a:spcBef>
                <a:spcPts val="0"/>
              </a:spcBef>
              <a:buSzPct val="100000"/>
              <a:buChar char="-"/>
              <a:tabLst>
                <a:tab pos="114300" algn="l"/>
                <a:tab pos="406400" algn="l"/>
              </a:tabLst>
              <a:defRPr sz="4878"/>
            </a:pPr>
            <a:r>
              <a:t>Miguel cantó el domingo.</a:t>
            </a:r>
          </a:p>
          <a:p>
            <a:pPr lvl="2" marL="1803082" indent="-774382" defTabSz="411479">
              <a:spcBef>
                <a:spcPts val="0"/>
              </a:spcBef>
              <a:buSzPct val="100000"/>
              <a:buChar char="-"/>
              <a:tabLst>
                <a:tab pos="114300" algn="l"/>
                <a:tab pos="406400" algn="l"/>
              </a:tabLst>
              <a:defRPr sz="4878"/>
            </a:pPr>
            <a:r>
              <a:t>¡Alabo!</a:t>
            </a:r>
          </a:p>
        </p:txBody>
      </p:sp>
      <p:sp>
        <p:nvSpPr>
          <p:cNvPr id="170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944" y="1739900"/>
            <a:ext cx="9143656" cy="69187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https://educacion.uncomo.com/articulo/cual-es-la-diferencia-entre-frase-y-oracion-44984.html"/>
          <p:cNvSpPr txBox="1"/>
          <p:nvPr/>
        </p:nvSpPr>
        <p:spPr>
          <a:xfrm>
            <a:off x="837179" y="9042262"/>
            <a:ext cx="10771987" cy="39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b="0" sz="1500"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pPr/>
            <a:r>
              <a:t>https://educacion.uncomo.com/articulo/cual-es-la-diferencia-entre-frase-y-oracion-44984.html</a:t>
            </a:r>
          </a:p>
        </p:txBody>
      </p:sp>
      <p:sp>
        <p:nvSpPr>
          <p:cNvPr id="174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rases necesitan contexto para darle un significado correcto.…"/>
          <p:cNvSpPr txBox="1"/>
          <p:nvPr>
            <p:ph type="body" idx="1"/>
          </p:nvPr>
        </p:nvSpPr>
        <p:spPr>
          <a:xfrm>
            <a:off x="659702" y="1607591"/>
            <a:ext cx="11228196" cy="7132440"/>
          </a:xfrm>
          <a:prstGeom prst="rect">
            <a:avLst/>
          </a:prstGeom>
        </p:spPr>
        <p:txBody>
          <a:bodyPr/>
          <a:lstStyle/>
          <a:p>
            <a:pPr lvl="1">
              <a:buBlip>
                <a:blip r:embed="rId2"/>
              </a:buBlip>
              <a:defRPr sz="5500"/>
            </a:pPr>
            <a:r>
              <a:rPr>
                <a:solidFill>
                  <a:srgbClr val="A8E685"/>
                </a:solidFill>
              </a:rPr>
              <a:t>Frases</a:t>
            </a:r>
            <a:r>
              <a:t> necesitan contexto para darle un significado correcto.</a:t>
            </a:r>
          </a:p>
          <a:p>
            <a:pPr lvl="1">
              <a:buBlip>
                <a:blip r:embed="rId2"/>
              </a:buBlip>
              <a:defRPr sz="5500"/>
            </a:pPr>
            <a:r>
              <a:rPr>
                <a:solidFill>
                  <a:srgbClr val="A8E685"/>
                </a:solidFill>
              </a:rPr>
              <a:t>Oraciones</a:t>
            </a:r>
            <a:r>
              <a:t> no necesitan contexto para darle un significado correcto.</a:t>
            </a:r>
          </a:p>
        </p:txBody>
      </p:sp>
      <p:sp>
        <p:nvSpPr>
          <p:cNvPr id="177" name="Unidad 3. Unión de Palabras…"/>
          <p:cNvSpPr txBox="1"/>
          <p:nvPr>
            <p:ph type="title"/>
          </p:nvPr>
        </p:nvSpPr>
        <p:spPr>
          <a:xfrm>
            <a:off x="2362200" y="-444500"/>
            <a:ext cx="10464800" cy="2540000"/>
          </a:xfrm>
          <a:prstGeom prst="rect">
            <a:avLst/>
          </a:prstGeom>
        </p:spPr>
        <p:txBody>
          <a:bodyPr/>
          <a:lstStyle/>
          <a:p>
            <a:pPr algn="r">
              <a:defRPr sz="2700"/>
            </a:pPr>
            <a:r>
              <a:t>Unidad 3. Unión de Palabras </a:t>
            </a:r>
          </a:p>
          <a:p>
            <a:pPr algn="r">
              <a:defRPr sz="2700"/>
            </a:pPr>
            <a:r>
              <a:t>Lección 1. Frase y Oración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