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18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>
            <a:spLocks noGrp="1"/>
          </p:cNvSpPr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Title Text</a:t>
            </a:r>
          </a:p>
        </p:txBody>
      </p:sp>
      <p:sp>
        <p:nvSpPr>
          <p:cNvPr id="14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 anchor="b"/>
          <a:lstStyle>
            <a:lvl1pPr algn="r"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s.wikipedia.org/wiki/Conocimiento" TargetMode="Externa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es.wikipedia.org/wiki/M%C3%A9todo_cient%C3%ADfico" TargetMode="External"/><Relationship Id="rId2" Type="http://schemas.openxmlformats.org/officeDocument/2006/relationships/hyperlink" Target="https://es.wikipedia.org/wiki/Conocimiento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es.wikipedia.org/wiki/322_a._C." TargetMode="External"/><Relationship Id="rId5" Type="http://schemas.openxmlformats.org/officeDocument/2006/relationships/hyperlink" Target="https://es.wikipedia.org/wiki/384_a._C." TargetMode="External"/><Relationship Id="rId4" Type="http://schemas.openxmlformats.org/officeDocument/2006/relationships/hyperlink" Target="https://es.wikipedia.org/wiki/Arist%C3%B3tel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Conocimient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ramática y Redacción"/>
          <p:cNvSpPr txBox="1">
            <a:spLocks noGrp="1"/>
          </p:cNvSpPr>
          <p:nvPr>
            <p:ph type="title"/>
          </p:nvPr>
        </p:nvSpPr>
        <p:spPr>
          <a:xfrm>
            <a:off x="1446054" y="965200"/>
            <a:ext cx="10464801" cy="3302546"/>
          </a:xfrm>
          <a:prstGeom prst="rect">
            <a:avLst/>
          </a:prstGeom>
        </p:spPr>
        <p:txBody>
          <a:bodyPr/>
          <a:lstStyle>
            <a:lvl1pPr defTabSz="324611">
              <a:defRPr sz="9868"/>
            </a:lvl1pPr>
          </a:lstStyle>
          <a:p>
            <a:r>
              <a:t>Gramática y Redacción</a:t>
            </a:r>
          </a:p>
        </p:txBody>
      </p:sp>
      <p:sp>
        <p:nvSpPr>
          <p:cNvPr id="155" name="INSTITUO DE LíDERES CRISTIANOS…"/>
          <p:cNvSpPr txBox="1">
            <a:spLocks noGrp="1"/>
          </p:cNvSpPr>
          <p:nvPr>
            <p:ph type="body" sz="quarter" idx="1"/>
          </p:nvPr>
        </p:nvSpPr>
        <p:spPr>
          <a:xfrm>
            <a:off x="2677938" y="7258050"/>
            <a:ext cx="7648924" cy="1663700"/>
          </a:xfrm>
          <a:prstGeom prst="rect">
            <a:avLst/>
          </a:prstGeom>
        </p:spPr>
        <p:txBody>
          <a:bodyPr/>
          <a:lstStyle/>
          <a:p>
            <a:pPr defTabSz="379475">
              <a:defRPr sz="2988"/>
            </a:pPr>
            <a:r>
              <a:t>INSTITUO DE LíDERES CRISTIANOS</a:t>
            </a:r>
          </a:p>
          <a:p>
            <a:pPr defTabSz="379475">
              <a:defRPr sz="2988"/>
            </a:pPr>
            <a:r>
              <a:t>Mtra. Gabriela Tijerina-Pike, Ph.D.</a:t>
            </a:r>
          </a:p>
        </p:txBody>
      </p:sp>
      <p:sp>
        <p:nvSpPr>
          <p:cNvPr id="156" name="Apple"/>
          <p:cNvSpPr/>
          <p:nvPr/>
        </p:nvSpPr>
        <p:spPr>
          <a:xfrm>
            <a:off x="5439181" y="4305300"/>
            <a:ext cx="2126438" cy="241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Investigación…"/>
          <p:cNvSpPr txBox="1"/>
          <p:nvPr/>
        </p:nvSpPr>
        <p:spPr>
          <a:xfrm>
            <a:off x="369788" y="829625"/>
            <a:ext cx="11782624" cy="8094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9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Investigación </a:t>
            </a:r>
          </a:p>
          <a:p>
            <a:pPr algn="l" defTabSz="457200">
              <a:defRPr sz="49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Bíblica, Teológica y Ministerial</a:t>
            </a:r>
          </a:p>
          <a:p>
            <a:pPr marL="428625" indent="-428625" algn="l" defTabSz="457200">
              <a:buSzPct val="100000"/>
              <a:buChar char="*"/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¿Qué enseña la Biblia sobre… ? ¿Qué reveló Dios respecto a…?</a:t>
            </a:r>
          </a:p>
          <a:p>
            <a:pPr marL="428625" indent="-428625" algn="l" defTabSz="457200">
              <a:buSzPct val="100000"/>
              <a:buChar char="*"/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se ha interpretado XYZ pregunta, necesidad o problema en la Iglesia?</a:t>
            </a:r>
          </a:p>
          <a:p>
            <a:pPr marL="428625" indent="-428625" algn="l" defTabSz="457200">
              <a:buSzPct val="100000"/>
              <a:buChar char="*"/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XYZ sirve para que la persona conozca y viva el Evangelio de Jesucristo?</a:t>
            </a:r>
          </a:p>
        </p:txBody>
      </p:sp>
      <p:sp>
        <p:nvSpPr>
          <p:cNvPr id="219" name="Unidad 8. Normas APA…"/>
          <p:cNvSpPr txBox="1">
            <a:spLocks noGrp="1"/>
          </p:cNvSpPr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8. Normas APA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Investigación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Investigación…"/>
          <p:cNvSpPr txBox="1"/>
          <p:nvPr/>
        </p:nvSpPr>
        <p:spPr>
          <a:xfrm>
            <a:off x="636488" y="639125"/>
            <a:ext cx="12265224" cy="10100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9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Investigación</a:t>
            </a:r>
          </a:p>
          <a:p>
            <a:pPr algn="l" defTabSz="457200">
              <a:defRPr sz="49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BÍBLICA</a:t>
            </a:r>
          </a:p>
          <a:p>
            <a:pPr algn="l" defTabSz="457200">
              <a:defRPr sz="21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¿Qué significa bautismo? </a:t>
            </a:r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¿Qué quiere decir arrepentimiento? </a:t>
            </a:r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¿Por qué es importante la expiación?</a:t>
            </a:r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¿Cuál es la diferencia entre la oración de Daniel y la de Jesús?</a:t>
            </a:r>
          </a:p>
          <a:p>
            <a:pPr algn="l" defTabSz="457200"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222" name="Unidad 8. Normas APA…"/>
          <p:cNvSpPr txBox="1">
            <a:spLocks noGrp="1"/>
          </p:cNvSpPr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8. Normas APA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Investigación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Investigación…"/>
          <p:cNvSpPr txBox="1"/>
          <p:nvPr/>
        </p:nvSpPr>
        <p:spPr>
          <a:xfrm>
            <a:off x="636488" y="639125"/>
            <a:ext cx="12265224" cy="10100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9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Investigación</a:t>
            </a:r>
          </a:p>
          <a:p>
            <a:pPr algn="l" defTabSz="457200">
              <a:defRPr sz="49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TEOLÓGICA</a:t>
            </a:r>
          </a:p>
          <a:p>
            <a:pPr algn="l" defTabSz="457200">
              <a:defRPr sz="21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¿Es conveniente usar una computadora? </a:t>
            </a:r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¿Qué debe hacer la iglesia sobre el Calentamiento Global? </a:t>
            </a:r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aprenden mejor los niños hechos abstractos?</a:t>
            </a:r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¿Por qué los himnos son diferentes a las canciones?</a:t>
            </a:r>
          </a:p>
          <a:p>
            <a:pPr algn="l" defTabSz="457200"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225" name="Unidad 8. Normas APA…"/>
          <p:cNvSpPr txBox="1">
            <a:spLocks noGrp="1"/>
          </p:cNvSpPr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8. Normas APA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Investigación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Investigación…"/>
          <p:cNvSpPr txBox="1"/>
          <p:nvPr/>
        </p:nvSpPr>
        <p:spPr>
          <a:xfrm>
            <a:off x="661888" y="188275"/>
            <a:ext cx="12265224" cy="10901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49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Investigación</a:t>
            </a:r>
          </a:p>
          <a:p>
            <a:pPr algn="l" defTabSz="457200">
              <a:defRPr sz="49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MINISTERIAL</a:t>
            </a:r>
          </a:p>
          <a:p>
            <a:pPr algn="l" defTabSz="457200">
              <a:defRPr sz="21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¿Cual es el mensaje del pastor en el funeral de un bebé? </a:t>
            </a:r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se relaciona la Iglesia y el gobierno del estado? </a:t>
            </a:r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¿Cuál es el mejor horario del servicio dominical?</a:t>
            </a:r>
          </a:p>
          <a:p>
            <a:pPr marL="777875" indent="-777875" algn="l" defTabSz="457200">
              <a:buSzPct val="43000"/>
              <a:buBlip>
                <a:blip r:embed="rId2"/>
              </a:buBlip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reunir recursos para financiar los viajes misioneros?</a:t>
            </a:r>
          </a:p>
          <a:p>
            <a:pPr algn="l" defTabSz="457200">
              <a:defRPr sz="4900" b="0"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228" name="Unidad 8. Normas APA…"/>
          <p:cNvSpPr txBox="1">
            <a:spLocks noGrp="1"/>
          </p:cNvSpPr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8. Normas APA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Investigación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" descr="Image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588250" y="2254250"/>
            <a:ext cx="4835922" cy="6108700"/>
          </a:xfrm>
          <a:prstGeom prst="rect">
            <a:avLst/>
          </a:prstGeom>
        </p:spPr>
      </p:pic>
      <p:sp>
        <p:nvSpPr>
          <p:cNvPr id="231" name="TAREAS TRANSFORMADORAS"/>
          <p:cNvSpPr txBox="1">
            <a:spLocks noGrp="1"/>
          </p:cNvSpPr>
          <p:nvPr>
            <p:ph type="title"/>
          </p:nvPr>
        </p:nvSpPr>
        <p:spPr>
          <a:xfrm>
            <a:off x="1612900" y="-254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  <a:endParaRPr/>
          </a:p>
          <a:p>
            <a:pPr>
              <a:defRPr sz="4700">
                <a:solidFill>
                  <a:srgbClr val="A8E685"/>
                </a:solidFill>
              </a:defRPr>
            </a:pPr>
            <a:r>
              <a:t>TAREAS TRANSFORMADORAS</a:t>
            </a:r>
          </a:p>
        </p:txBody>
      </p:sp>
      <p:sp>
        <p:nvSpPr>
          <p:cNvPr id="232" name="U8. T1.…"/>
          <p:cNvSpPr txBox="1">
            <a:spLocks noGrp="1"/>
          </p:cNvSpPr>
          <p:nvPr>
            <p:ph type="body" sz="half" idx="1"/>
          </p:nvPr>
        </p:nvSpPr>
        <p:spPr>
          <a:xfrm>
            <a:off x="1143099" y="2171700"/>
            <a:ext cx="6100416" cy="6096000"/>
          </a:xfrm>
          <a:prstGeom prst="rect">
            <a:avLst/>
          </a:prstGeom>
        </p:spPr>
        <p:txBody>
          <a:bodyPr/>
          <a:lstStyle/>
          <a:p>
            <a:pPr marL="304037" indent="-304037" defTabSz="288036">
              <a:spcBef>
                <a:spcPts val="2000"/>
              </a:spcBef>
              <a:buBlip>
                <a:blip r:embed="rId3"/>
              </a:buBlip>
              <a:defRPr sz="3591"/>
            </a:pPr>
            <a:r>
              <a:t> U8. T1. </a:t>
            </a:r>
          </a:p>
          <a:p>
            <a:pPr marL="0" indent="0" defTabSz="288036">
              <a:spcBef>
                <a:spcPts val="2000"/>
              </a:spcBef>
              <a:buSzTx/>
              <a:buNone/>
              <a:defRPr sz="3591"/>
            </a:pPr>
            <a:r>
              <a:t>a. Estudiar el Manual APA</a:t>
            </a:r>
          </a:p>
          <a:p>
            <a:pPr marL="0" indent="0" defTabSz="288036">
              <a:spcBef>
                <a:spcPts val="2000"/>
              </a:spcBef>
              <a:buSzTx/>
              <a:buNone/>
              <a:defRPr sz="3591"/>
            </a:pPr>
            <a:r>
              <a:t>b. Elaborar 10 preguntas bíblicas, 10 preguntas teológicas y 10 preguntas ministeriales</a:t>
            </a:r>
          </a:p>
        </p:txBody>
      </p:sp>
      <p:sp>
        <p:nvSpPr>
          <p:cNvPr id="233" name="Unidad 8. Normas APA…"/>
          <p:cNvSpPr txBox="1"/>
          <p:nvPr/>
        </p:nvSpPr>
        <p:spPr>
          <a:xfrm>
            <a:off x="6772324" y="-215900"/>
            <a:ext cx="6092776" cy="1201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r" defTabSz="457200">
              <a:defRPr sz="14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8. Normas APA</a:t>
            </a:r>
          </a:p>
          <a:p>
            <a:pPr algn="r" defTabSz="457200">
              <a:defRPr sz="14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Investigación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Unidad 8…"/>
          <p:cNvSpPr txBox="1">
            <a:spLocks noGrp="1"/>
          </p:cNvSpPr>
          <p:nvPr>
            <p:ph type="title"/>
          </p:nvPr>
        </p:nvSpPr>
        <p:spPr>
          <a:xfrm>
            <a:off x="1270000" y="596900"/>
            <a:ext cx="10464800" cy="3016201"/>
          </a:xfrm>
          <a:prstGeom prst="rect">
            <a:avLst/>
          </a:prstGeom>
        </p:spPr>
        <p:txBody>
          <a:bodyPr/>
          <a:lstStyle/>
          <a:p>
            <a:pPr defTabSz="374904">
              <a:defRPr sz="5904"/>
            </a:pPr>
            <a:r>
              <a:t>Unidad 8</a:t>
            </a:r>
          </a:p>
          <a:p>
            <a:pPr defTabSz="374904">
              <a:defRPr sz="5904"/>
            </a:pPr>
            <a:endParaRPr/>
          </a:p>
          <a:p>
            <a:pPr defTabSz="374904">
              <a:defRPr sz="5904"/>
            </a:pPr>
            <a:r>
              <a:t>NORMAS APA</a:t>
            </a:r>
          </a:p>
        </p:txBody>
      </p:sp>
      <p:sp>
        <p:nvSpPr>
          <p:cNvPr id="159" name="LECCIONES…"/>
          <p:cNvSpPr txBox="1">
            <a:spLocks noGrp="1"/>
          </p:cNvSpPr>
          <p:nvPr>
            <p:ph type="body" sz="half" idx="1"/>
          </p:nvPr>
        </p:nvSpPr>
        <p:spPr>
          <a:xfrm>
            <a:off x="2406550" y="3496254"/>
            <a:ext cx="9163845" cy="4225728"/>
          </a:xfrm>
          <a:prstGeom prst="rect">
            <a:avLst/>
          </a:prstGeom>
        </p:spPr>
        <p:txBody>
          <a:bodyPr/>
          <a:lstStyle/>
          <a:p>
            <a:pPr defTabSz="448055">
              <a:defRPr sz="3528"/>
            </a:pPr>
            <a:endParaRPr/>
          </a:p>
          <a:p>
            <a:pPr defTabSz="448055">
              <a:defRPr sz="3528"/>
            </a:pPr>
            <a:r>
              <a:t>LECCIONES</a:t>
            </a:r>
          </a:p>
          <a:p>
            <a:pPr algn="l" defTabSz="448055">
              <a:defRPr sz="3528"/>
            </a:pPr>
            <a:r>
              <a:t>1. Investigación</a:t>
            </a:r>
          </a:p>
          <a:p>
            <a:pPr algn="l" defTabSz="448055">
              <a:defRPr sz="3528"/>
            </a:pPr>
            <a:r>
              <a:t>2. Propiedad Intelectual </a:t>
            </a:r>
          </a:p>
          <a:p>
            <a:pPr algn="l" defTabSz="448055">
              <a:defRPr sz="3528"/>
            </a:pPr>
            <a:r>
              <a:t>3. Citas, Referencias y Bibliografía </a:t>
            </a:r>
          </a:p>
        </p:txBody>
      </p:sp>
      <p:sp>
        <p:nvSpPr>
          <p:cNvPr id="160" name="Apple"/>
          <p:cNvSpPr/>
          <p:nvPr/>
        </p:nvSpPr>
        <p:spPr>
          <a:xfrm>
            <a:off x="11272154" y="7859135"/>
            <a:ext cx="1168519" cy="132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161" name="Dingbat Check"/>
          <p:cNvSpPr/>
          <p:nvPr/>
        </p:nvSpPr>
        <p:spPr>
          <a:xfrm>
            <a:off x="1266929" y="4525096"/>
            <a:ext cx="1301542" cy="1236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Ejemplo en vivo……"/>
          <p:cNvSpPr txBox="1">
            <a:spLocks noGrp="1"/>
          </p:cNvSpPr>
          <p:nvPr>
            <p:ph type="body" sz="quarter" idx="1"/>
          </p:nvPr>
        </p:nvSpPr>
        <p:spPr>
          <a:xfrm>
            <a:off x="6507881" y="400845"/>
            <a:ext cx="6092777" cy="1929062"/>
          </a:xfrm>
          <a:prstGeom prst="rect">
            <a:avLst/>
          </a:prstGeom>
          <a:blipFill>
            <a:blip r:embed="rId2"/>
          </a:blipFill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0" lvl="1" indent="100584" algn="just" defTabSz="201168">
              <a:spcBef>
                <a:spcPts val="0"/>
              </a:spcBef>
              <a:buSzTx/>
              <a:buNone/>
              <a:defRPr sz="1584">
                <a:solidFill>
                  <a:srgbClr val="A8E685"/>
                </a:solidFill>
              </a:defRPr>
            </a:pPr>
            <a:r>
              <a:t>Ejemplo en vivo…</a:t>
            </a:r>
          </a:p>
          <a:p>
            <a:pPr marL="0" lvl="1" indent="100584" defTabSz="201168">
              <a:spcBef>
                <a:spcPts val="0"/>
              </a:spcBef>
              <a:buSzTx/>
              <a:buNone/>
              <a:defRPr sz="1584"/>
            </a:pPr>
            <a:r>
              <a:t>Hacer el mapa conceptual para una composición sobre el ministerio de Jesús para explicar a los niños de la escuela dominical de mi iglesia lo que Jesús hizo antes de su muerte, sepultura y resurrección.</a:t>
            </a:r>
          </a:p>
        </p:txBody>
      </p:sp>
      <p:grpSp>
        <p:nvGrpSpPr>
          <p:cNvPr id="166" name="PASOS…"/>
          <p:cNvGrpSpPr/>
          <p:nvPr/>
        </p:nvGrpSpPr>
        <p:grpSpPr>
          <a:xfrm>
            <a:off x="723329" y="530721"/>
            <a:ext cx="5816651" cy="8692158"/>
            <a:chOff x="0" y="0"/>
            <a:chExt cx="5816649" cy="8692157"/>
          </a:xfrm>
        </p:grpSpPr>
        <p:sp>
          <p:nvSpPr>
            <p:cNvPr id="165" name="PASOS…"/>
            <p:cNvSpPr/>
            <p:nvPr/>
          </p:nvSpPr>
          <p:spPr>
            <a:xfrm>
              <a:off x="25400" y="25400"/>
              <a:ext cx="5765850" cy="864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defTabSz="384047">
                <a:defRPr sz="2688" b="0">
                  <a:solidFill>
                    <a:srgbClr val="9152BC"/>
                  </a:solidFill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PASOS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Definir la idea, el propósito y la audiencia 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la investigación 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el mapa conceptual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Componer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Cuidar la unidad, cohesión y coherencia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Conectar esas oraciones y convertirlas en párrafos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Cuidar la unidad, cohesión y coherencia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Revisar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Estilo</a:t>
              </a:r>
            </a:p>
          </p:txBody>
        </p:sp>
        <p:pic>
          <p:nvPicPr>
            <p:cNvPr id="164" name="PASOS…" descr="PASOS…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16650" cy="8692158"/>
            </a:xfrm>
            <a:prstGeom prst="rect">
              <a:avLst/>
            </a:prstGeom>
            <a:effectLst/>
          </p:spPr>
        </p:pic>
      </p:grpSp>
      <p:sp>
        <p:nvSpPr>
          <p:cNvPr id="167" name="Dingbat Check"/>
          <p:cNvSpPr/>
          <p:nvPr/>
        </p:nvSpPr>
        <p:spPr>
          <a:xfrm>
            <a:off x="4961766" y="2218733"/>
            <a:ext cx="3966349" cy="376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168" name="Organization"/>
          <p:cNvSpPr/>
          <p:nvPr/>
        </p:nvSpPr>
        <p:spPr>
          <a:xfrm>
            <a:off x="6667803" y="2630698"/>
            <a:ext cx="1023132" cy="879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59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59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59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169" name="El evangelio de Mateo menciona dos veces el resumen de lo que hizo Jesús para servir a los demás.…"/>
          <p:cNvSpPr txBox="1"/>
          <p:nvPr/>
        </p:nvSpPr>
        <p:spPr>
          <a:xfrm>
            <a:off x="8189886" y="2630828"/>
            <a:ext cx="4275933" cy="294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El evangelio de Mateo menciona dos veces el resumen de lo que hizo Jesús para servir a los demás. </a:t>
            </a:r>
          </a:p>
          <a:p>
            <a:pPr marL="671688" indent="-671688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Esas menciones son Mateo 4:23 y Mateo 9:35.</a:t>
            </a:r>
          </a:p>
          <a:p>
            <a:pPr marL="671688" indent="-671688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sirvió en varios lugares en una región llamada Galilea.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 región estaba cerca de Jerusalén. 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 cada aldea y ciudad de Galilea a pie, él no tenía carro. 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acompañado de sus discípulos.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predicaba a los discípulos y a la demás gente acerca de Dios.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Predicar significa enseñar y exhortar.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Enseñar es mostrar algo nuevo.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Exhortar es invitar a aceptar lo que se ha enseñado.</a:t>
            </a:r>
          </a:p>
        </p:txBody>
      </p:sp>
      <p:sp>
        <p:nvSpPr>
          <p:cNvPr id="170" name="Unidad 6. Composición…"/>
          <p:cNvSpPr txBox="1">
            <a:spLocks noGrp="1"/>
          </p:cNvSpPr>
          <p:nvPr>
            <p:ph type="title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>
              <a:defRPr sz="1400"/>
            </a:pPr>
            <a:r>
              <a:t>Unidad 6. Composición</a:t>
            </a:r>
          </a:p>
          <a:p>
            <a:pPr algn="r">
              <a:defRPr sz="1400"/>
            </a:pPr>
            <a:r>
              <a:t>Lección 3. Práctica 3</a:t>
            </a:r>
          </a:p>
        </p:txBody>
      </p:sp>
      <p:sp>
        <p:nvSpPr>
          <p:cNvPr id="171" name="Primero que nada, el evangelio de Mateo menciona dos veces el resumen de lo que hizo Jesús para servir a los demás. Esas menciones son Mateo 4:23 y Mateo 9:35. Según Mateo, Jesús sirvió en varios lugares en una región llamada Galilea, que estaba cerca de Jerusalén.…"/>
          <p:cNvSpPr txBox="1"/>
          <p:nvPr/>
        </p:nvSpPr>
        <p:spPr>
          <a:xfrm>
            <a:off x="6340921" y="5546266"/>
            <a:ext cx="5940079" cy="4163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/>
              <a:defRPr sz="13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Primero que nada, el evangelio de Mateo menciona dos veces el resumen de lo que hizo Jesús para servir a los demás. Esas menciones son Mateo 4:23 y Mateo 9:35. Según Mateo, Jesús sirvió en varios lugares en una región llamada Galilea, que estaba cerca de Jerusalén. </a:t>
            </a:r>
          </a:p>
          <a:p>
            <a:pPr marL="671688" indent="-671688" algn="l" defTabSz="457200">
              <a:buSzPct val="100000"/>
              <a:buAutoNum type="arabicPeriod"/>
              <a:defRPr sz="13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Vale la pena decir que Jesús viajaba a cada aldea y a cada ciudad de Galilea a pie, él no tenía carro. También debemos decir que Jesús viajaba acompañado de sus discípulos. Por eso, Jesús les predicaba a ellos y a otros acerca de Dios. </a:t>
            </a:r>
          </a:p>
          <a:p>
            <a:pPr marL="671688" indent="-671688" algn="l" defTabSz="457200">
              <a:buSzPct val="100000"/>
              <a:buAutoNum type="arabicPeriod"/>
              <a:defRPr sz="13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 respecto a predicar, podemos decir que significa dos cosas. La primera es enseñar y la segunda es exhortar. Enseñar es mostrar algo nuevo. Por consecuencia, exhortar es invitar a aceptar lo que se ha enseñado.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Ejemplo en vivo……"/>
          <p:cNvSpPr txBox="1">
            <a:spLocks noGrp="1"/>
          </p:cNvSpPr>
          <p:nvPr>
            <p:ph type="body" sz="quarter" idx="1"/>
          </p:nvPr>
        </p:nvSpPr>
        <p:spPr>
          <a:xfrm>
            <a:off x="6507881" y="400845"/>
            <a:ext cx="6092777" cy="1929062"/>
          </a:xfrm>
          <a:prstGeom prst="rect">
            <a:avLst/>
          </a:prstGeom>
          <a:blipFill>
            <a:blip r:embed="rId2"/>
          </a:blipFill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0" lvl="1" indent="100584" algn="just" defTabSz="201168">
              <a:spcBef>
                <a:spcPts val="0"/>
              </a:spcBef>
              <a:buSzTx/>
              <a:buNone/>
              <a:defRPr sz="1584">
                <a:solidFill>
                  <a:srgbClr val="A8E685"/>
                </a:solidFill>
              </a:defRPr>
            </a:pPr>
            <a:r>
              <a:t>Ejemplo en vivo…</a:t>
            </a:r>
          </a:p>
          <a:p>
            <a:pPr marL="0" lvl="1" indent="100584" defTabSz="201168">
              <a:spcBef>
                <a:spcPts val="0"/>
              </a:spcBef>
              <a:buSzTx/>
              <a:buNone/>
              <a:defRPr sz="1584"/>
            </a:pPr>
            <a:r>
              <a:t>Hacer el mapa conceptual para una composición sobre el ministerio de Jesús para explicar a los niños de la escuela dominical de mi iglesia lo que Jesús hizo antes de su muerte, sepultura y resurrección.</a:t>
            </a:r>
          </a:p>
        </p:txBody>
      </p:sp>
      <p:grpSp>
        <p:nvGrpSpPr>
          <p:cNvPr id="176" name="PASOS…"/>
          <p:cNvGrpSpPr/>
          <p:nvPr/>
        </p:nvGrpSpPr>
        <p:grpSpPr>
          <a:xfrm>
            <a:off x="723329" y="530721"/>
            <a:ext cx="5816651" cy="8692158"/>
            <a:chOff x="0" y="0"/>
            <a:chExt cx="5816649" cy="8692157"/>
          </a:xfrm>
        </p:grpSpPr>
        <p:sp>
          <p:nvSpPr>
            <p:cNvPr id="175" name="PASOS…"/>
            <p:cNvSpPr/>
            <p:nvPr/>
          </p:nvSpPr>
          <p:spPr>
            <a:xfrm>
              <a:off x="25400" y="25400"/>
              <a:ext cx="5765850" cy="8641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rmAutofit/>
            </a:bodyPr>
            <a:lstStyle/>
            <a:p>
              <a:pPr defTabSz="384047">
                <a:defRPr sz="2688" b="0">
                  <a:solidFill>
                    <a:srgbClr val="9152BC"/>
                  </a:solidFill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PASOS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Definir la idea, el propósito y la audiencia 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la investigación 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Hacer el mapa conceptual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Componer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Cuidar la unidad, cohesión y coherencia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Conectar esas oraciones y convertirlas en párrafos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Cuidar la unidad, cohesión y coherencia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Revisar</a:t>
              </a:r>
            </a:p>
            <a:p>
              <a:pPr marL="644821" indent="-644821" algn="l" defTabSz="384047">
                <a:buSzPct val="100000"/>
                <a:buAutoNum type="arabicPeriod"/>
                <a:defRPr sz="2688" b="0">
                  <a:effectLst>
                    <a:outerShdw blurRad="53339" dist="21336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r>
                <a:t>Estilo</a:t>
              </a:r>
            </a:p>
          </p:txBody>
        </p:sp>
        <p:pic>
          <p:nvPicPr>
            <p:cNvPr id="174" name="PASOS…" descr="PASOS…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16650" cy="8692158"/>
            </a:xfrm>
            <a:prstGeom prst="rect">
              <a:avLst/>
            </a:prstGeom>
            <a:effectLst/>
          </p:spPr>
        </p:pic>
      </p:grpSp>
      <p:sp>
        <p:nvSpPr>
          <p:cNvPr id="177" name="Organization"/>
          <p:cNvSpPr/>
          <p:nvPr/>
        </p:nvSpPr>
        <p:spPr>
          <a:xfrm>
            <a:off x="6667803" y="2630698"/>
            <a:ext cx="1023132" cy="879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974" y="0"/>
                </a:moveTo>
                <a:cubicBezTo>
                  <a:pt x="7706" y="0"/>
                  <a:pt x="7487" y="255"/>
                  <a:pt x="7487" y="566"/>
                </a:cubicBezTo>
                <a:lnTo>
                  <a:pt x="7487" y="3615"/>
                </a:lnTo>
                <a:cubicBezTo>
                  <a:pt x="7487" y="3926"/>
                  <a:pt x="7706" y="4181"/>
                  <a:pt x="7974" y="4181"/>
                </a:cubicBezTo>
                <a:lnTo>
                  <a:pt x="10530" y="4181"/>
                </a:lnTo>
                <a:lnTo>
                  <a:pt x="10530" y="7322"/>
                </a:lnTo>
                <a:lnTo>
                  <a:pt x="3210" y="7322"/>
                </a:lnTo>
                <a:cubicBezTo>
                  <a:pt x="3102" y="7322"/>
                  <a:pt x="3015" y="7425"/>
                  <a:pt x="3015" y="7550"/>
                </a:cubicBezTo>
                <a:lnTo>
                  <a:pt x="3015" y="10705"/>
                </a:lnTo>
                <a:lnTo>
                  <a:pt x="974" y="10705"/>
                </a:lnTo>
                <a:cubicBezTo>
                  <a:pt x="706" y="10705"/>
                  <a:pt x="487" y="10959"/>
                  <a:pt x="487" y="11271"/>
                </a:cubicBezTo>
                <a:lnTo>
                  <a:pt x="487" y="13737"/>
                </a:lnTo>
                <a:cubicBezTo>
                  <a:pt x="487" y="14049"/>
                  <a:pt x="706" y="14304"/>
                  <a:pt x="974" y="14304"/>
                </a:cubicBezTo>
                <a:lnTo>
                  <a:pt x="3015" y="14304"/>
                </a:lnTo>
                <a:lnTo>
                  <a:pt x="3015" y="17244"/>
                </a:lnTo>
                <a:lnTo>
                  <a:pt x="1350" y="17244"/>
                </a:lnTo>
                <a:cubicBezTo>
                  <a:pt x="1243" y="17244"/>
                  <a:pt x="1156" y="17345"/>
                  <a:pt x="1156" y="17470"/>
                </a:cubicBezTo>
                <a:lnTo>
                  <a:pt x="1156" y="19454"/>
                </a:lnTo>
                <a:lnTo>
                  <a:pt x="274" y="19454"/>
                </a:lnTo>
                <a:cubicBezTo>
                  <a:pt x="124" y="19454"/>
                  <a:pt x="0" y="19598"/>
                  <a:pt x="0" y="19773"/>
                </a:cubicBezTo>
                <a:lnTo>
                  <a:pt x="0" y="21281"/>
                </a:lnTo>
                <a:cubicBezTo>
                  <a:pt x="0" y="21456"/>
                  <a:pt x="124" y="21600"/>
                  <a:pt x="274" y="21600"/>
                </a:cubicBezTo>
                <a:lnTo>
                  <a:pt x="2579" y="21600"/>
                </a:lnTo>
                <a:cubicBezTo>
                  <a:pt x="2729" y="21600"/>
                  <a:pt x="2853" y="21456"/>
                  <a:pt x="2853" y="21281"/>
                </a:cubicBezTo>
                <a:lnTo>
                  <a:pt x="2853" y="19773"/>
                </a:lnTo>
                <a:cubicBezTo>
                  <a:pt x="2853" y="19599"/>
                  <a:pt x="2729" y="19454"/>
                  <a:pt x="2579" y="19454"/>
                </a:cubicBezTo>
                <a:lnTo>
                  <a:pt x="1697" y="19454"/>
                </a:lnTo>
                <a:lnTo>
                  <a:pt x="1697" y="18111"/>
                </a:lnTo>
                <a:cubicBezTo>
                  <a:pt x="1697" y="17987"/>
                  <a:pt x="1784" y="17885"/>
                  <a:pt x="1891" y="17885"/>
                </a:cubicBezTo>
                <a:lnTo>
                  <a:pt x="4629" y="17885"/>
                </a:lnTo>
                <a:cubicBezTo>
                  <a:pt x="4736" y="17885"/>
                  <a:pt x="4824" y="17987"/>
                  <a:pt x="4824" y="18111"/>
                </a:cubicBezTo>
                <a:lnTo>
                  <a:pt x="4824" y="19454"/>
                </a:lnTo>
                <a:lnTo>
                  <a:pt x="3941" y="19454"/>
                </a:lnTo>
                <a:cubicBezTo>
                  <a:pt x="3791" y="19454"/>
                  <a:pt x="3668" y="19598"/>
                  <a:pt x="3668" y="19773"/>
                </a:cubicBezTo>
                <a:lnTo>
                  <a:pt x="3668" y="21281"/>
                </a:lnTo>
                <a:cubicBezTo>
                  <a:pt x="3668" y="21456"/>
                  <a:pt x="3791" y="21600"/>
                  <a:pt x="3941" y="21600"/>
                </a:cubicBezTo>
                <a:lnTo>
                  <a:pt x="6247" y="21600"/>
                </a:lnTo>
                <a:cubicBezTo>
                  <a:pt x="6397" y="21600"/>
                  <a:pt x="6519" y="21456"/>
                  <a:pt x="6519" y="21281"/>
                </a:cubicBezTo>
                <a:lnTo>
                  <a:pt x="6519" y="19773"/>
                </a:lnTo>
                <a:cubicBezTo>
                  <a:pt x="6519" y="19599"/>
                  <a:pt x="6397" y="19454"/>
                  <a:pt x="6247" y="19454"/>
                </a:cubicBezTo>
                <a:lnTo>
                  <a:pt x="5365" y="19454"/>
                </a:lnTo>
                <a:lnTo>
                  <a:pt x="5365" y="17470"/>
                </a:lnTo>
                <a:cubicBezTo>
                  <a:pt x="5365" y="17345"/>
                  <a:pt x="5277" y="17244"/>
                  <a:pt x="5170" y="17244"/>
                </a:cubicBezTo>
                <a:lnTo>
                  <a:pt x="3556" y="17244"/>
                </a:lnTo>
                <a:lnTo>
                  <a:pt x="3556" y="14304"/>
                </a:lnTo>
                <a:lnTo>
                  <a:pt x="5549" y="14304"/>
                </a:lnTo>
                <a:cubicBezTo>
                  <a:pt x="5816" y="14304"/>
                  <a:pt x="6035" y="14049"/>
                  <a:pt x="6035" y="13737"/>
                </a:cubicBezTo>
                <a:lnTo>
                  <a:pt x="6035" y="11271"/>
                </a:lnTo>
                <a:cubicBezTo>
                  <a:pt x="6035" y="10960"/>
                  <a:pt x="5816" y="10705"/>
                  <a:pt x="5549" y="10705"/>
                </a:cubicBezTo>
                <a:lnTo>
                  <a:pt x="3556" y="10705"/>
                </a:lnTo>
                <a:lnTo>
                  <a:pt x="3556" y="8179"/>
                </a:lnTo>
                <a:cubicBezTo>
                  <a:pt x="3556" y="8055"/>
                  <a:pt x="3643" y="7951"/>
                  <a:pt x="3750" y="7951"/>
                </a:cubicBezTo>
                <a:lnTo>
                  <a:pt x="10530" y="7951"/>
                </a:lnTo>
                <a:lnTo>
                  <a:pt x="10530" y="10705"/>
                </a:lnTo>
                <a:lnTo>
                  <a:pt x="8513" y="10705"/>
                </a:lnTo>
                <a:cubicBezTo>
                  <a:pt x="8246" y="10705"/>
                  <a:pt x="8026" y="10960"/>
                  <a:pt x="8026" y="11271"/>
                </a:cubicBezTo>
                <a:lnTo>
                  <a:pt x="8026" y="13737"/>
                </a:lnTo>
                <a:cubicBezTo>
                  <a:pt x="8026" y="14049"/>
                  <a:pt x="8246" y="14304"/>
                  <a:pt x="8513" y="14304"/>
                </a:cubicBezTo>
                <a:lnTo>
                  <a:pt x="10530" y="14304"/>
                </a:lnTo>
                <a:lnTo>
                  <a:pt x="10530" y="17244"/>
                </a:lnTo>
                <a:lnTo>
                  <a:pt x="8890" y="17244"/>
                </a:lnTo>
                <a:cubicBezTo>
                  <a:pt x="8783" y="17244"/>
                  <a:pt x="8696" y="17345"/>
                  <a:pt x="8696" y="17470"/>
                </a:cubicBezTo>
                <a:lnTo>
                  <a:pt x="8696" y="19454"/>
                </a:lnTo>
                <a:lnTo>
                  <a:pt x="7790" y="19454"/>
                </a:lnTo>
                <a:cubicBezTo>
                  <a:pt x="7640" y="19454"/>
                  <a:pt x="7516" y="19598"/>
                  <a:pt x="7516" y="19773"/>
                </a:cubicBezTo>
                <a:lnTo>
                  <a:pt x="7516" y="21281"/>
                </a:lnTo>
                <a:cubicBezTo>
                  <a:pt x="7516" y="21456"/>
                  <a:pt x="7640" y="21600"/>
                  <a:pt x="7790" y="21600"/>
                </a:cubicBezTo>
                <a:lnTo>
                  <a:pt x="10095" y="21600"/>
                </a:lnTo>
                <a:cubicBezTo>
                  <a:pt x="10245" y="21600"/>
                  <a:pt x="10367" y="21456"/>
                  <a:pt x="10367" y="21281"/>
                </a:cubicBezTo>
                <a:lnTo>
                  <a:pt x="10367" y="19773"/>
                </a:lnTo>
                <a:cubicBezTo>
                  <a:pt x="10367" y="19599"/>
                  <a:pt x="10245" y="19454"/>
                  <a:pt x="10095" y="19454"/>
                </a:cubicBezTo>
                <a:lnTo>
                  <a:pt x="9237" y="19454"/>
                </a:lnTo>
                <a:lnTo>
                  <a:pt x="9237" y="18111"/>
                </a:lnTo>
                <a:cubicBezTo>
                  <a:pt x="9237" y="17987"/>
                  <a:pt x="9324" y="17885"/>
                  <a:pt x="9431" y="17885"/>
                </a:cubicBezTo>
                <a:lnTo>
                  <a:pt x="12169" y="17885"/>
                </a:lnTo>
                <a:cubicBezTo>
                  <a:pt x="12276" y="17885"/>
                  <a:pt x="12363" y="17987"/>
                  <a:pt x="12363" y="18111"/>
                </a:cubicBezTo>
                <a:lnTo>
                  <a:pt x="12363" y="19454"/>
                </a:lnTo>
                <a:lnTo>
                  <a:pt x="11505" y="19454"/>
                </a:lnTo>
                <a:cubicBezTo>
                  <a:pt x="11355" y="19454"/>
                  <a:pt x="11233" y="19599"/>
                  <a:pt x="11233" y="19773"/>
                </a:cubicBezTo>
                <a:lnTo>
                  <a:pt x="11233" y="21281"/>
                </a:lnTo>
                <a:cubicBezTo>
                  <a:pt x="11233" y="21456"/>
                  <a:pt x="11355" y="21600"/>
                  <a:pt x="11505" y="21600"/>
                </a:cubicBezTo>
                <a:lnTo>
                  <a:pt x="13810" y="21600"/>
                </a:lnTo>
                <a:cubicBezTo>
                  <a:pt x="13960" y="21600"/>
                  <a:pt x="14084" y="21456"/>
                  <a:pt x="14084" y="21281"/>
                </a:cubicBezTo>
                <a:lnTo>
                  <a:pt x="14084" y="19773"/>
                </a:lnTo>
                <a:cubicBezTo>
                  <a:pt x="14084" y="19599"/>
                  <a:pt x="13960" y="19454"/>
                  <a:pt x="13810" y="19454"/>
                </a:cubicBezTo>
                <a:lnTo>
                  <a:pt x="12904" y="19454"/>
                </a:lnTo>
                <a:lnTo>
                  <a:pt x="12904" y="17470"/>
                </a:lnTo>
                <a:cubicBezTo>
                  <a:pt x="12904" y="17345"/>
                  <a:pt x="12817" y="17244"/>
                  <a:pt x="12710" y="17244"/>
                </a:cubicBezTo>
                <a:lnTo>
                  <a:pt x="11070" y="17244"/>
                </a:lnTo>
                <a:lnTo>
                  <a:pt x="11070" y="14304"/>
                </a:lnTo>
                <a:lnTo>
                  <a:pt x="13087" y="14304"/>
                </a:lnTo>
                <a:cubicBezTo>
                  <a:pt x="13354" y="14304"/>
                  <a:pt x="13574" y="14049"/>
                  <a:pt x="13574" y="13737"/>
                </a:cubicBezTo>
                <a:lnTo>
                  <a:pt x="13574" y="11271"/>
                </a:lnTo>
                <a:cubicBezTo>
                  <a:pt x="13574" y="10959"/>
                  <a:pt x="13354" y="10705"/>
                  <a:pt x="13087" y="10705"/>
                </a:cubicBezTo>
                <a:lnTo>
                  <a:pt x="11070" y="10705"/>
                </a:lnTo>
                <a:lnTo>
                  <a:pt x="11070" y="7951"/>
                </a:lnTo>
                <a:lnTo>
                  <a:pt x="17850" y="7951"/>
                </a:lnTo>
                <a:cubicBezTo>
                  <a:pt x="17957" y="7951"/>
                  <a:pt x="18044" y="8055"/>
                  <a:pt x="18044" y="8179"/>
                </a:cubicBezTo>
                <a:lnTo>
                  <a:pt x="18044" y="10705"/>
                </a:lnTo>
                <a:lnTo>
                  <a:pt x="16051" y="10705"/>
                </a:lnTo>
                <a:cubicBezTo>
                  <a:pt x="15784" y="10705"/>
                  <a:pt x="15565" y="10960"/>
                  <a:pt x="15565" y="11271"/>
                </a:cubicBezTo>
                <a:lnTo>
                  <a:pt x="15565" y="13737"/>
                </a:lnTo>
                <a:cubicBezTo>
                  <a:pt x="15565" y="14049"/>
                  <a:pt x="15784" y="14304"/>
                  <a:pt x="16051" y="14304"/>
                </a:cubicBezTo>
                <a:lnTo>
                  <a:pt x="18044" y="14304"/>
                </a:lnTo>
                <a:lnTo>
                  <a:pt x="18044" y="17244"/>
                </a:lnTo>
                <a:lnTo>
                  <a:pt x="16430" y="17244"/>
                </a:lnTo>
                <a:cubicBezTo>
                  <a:pt x="16323" y="17244"/>
                  <a:pt x="16235" y="17345"/>
                  <a:pt x="16235" y="17470"/>
                </a:cubicBezTo>
                <a:lnTo>
                  <a:pt x="16235" y="19454"/>
                </a:lnTo>
                <a:lnTo>
                  <a:pt x="15353" y="19454"/>
                </a:lnTo>
                <a:cubicBezTo>
                  <a:pt x="15203" y="19454"/>
                  <a:pt x="15079" y="19599"/>
                  <a:pt x="15079" y="19773"/>
                </a:cubicBezTo>
                <a:lnTo>
                  <a:pt x="15079" y="21281"/>
                </a:lnTo>
                <a:cubicBezTo>
                  <a:pt x="15079" y="21456"/>
                  <a:pt x="15203" y="21600"/>
                  <a:pt x="15353" y="21600"/>
                </a:cubicBezTo>
                <a:lnTo>
                  <a:pt x="17659" y="21600"/>
                </a:lnTo>
                <a:cubicBezTo>
                  <a:pt x="17809" y="21600"/>
                  <a:pt x="17931" y="21456"/>
                  <a:pt x="17931" y="21281"/>
                </a:cubicBezTo>
                <a:lnTo>
                  <a:pt x="17931" y="19773"/>
                </a:lnTo>
                <a:cubicBezTo>
                  <a:pt x="17931" y="19599"/>
                  <a:pt x="17809" y="19454"/>
                  <a:pt x="17659" y="19454"/>
                </a:cubicBezTo>
                <a:lnTo>
                  <a:pt x="16776" y="19454"/>
                </a:lnTo>
                <a:lnTo>
                  <a:pt x="16776" y="18111"/>
                </a:lnTo>
                <a:cubicBezTo>
                  <a:pt x="16776" y="17987"/>
                  <a:pt x="16864" y="17885"/>
                  <a:pt x="16971" y="17885"/>
                </a:cubicBezTo>
                <a:lnTo>
                  <a:pt x="19709" y="17885"/>
                </a:lnTo>
                <a:cubicBezTo>
                  <a:pt x="19816" y="17885"/>
                  <a:pt x="19903" y="17987"/>
                  <a:pt x="19903" y="18111"/>
                </a:cubicBezTo>
                <a:lnTo>
                  <a:pt x="19903" y="19454"/>
                </a:lnTo>
                <a:lnTo>
                  <a:pt x="19021" y="19454"/>
                </a:lnTo>
                <a:cubicBezTo>
                  <a:pt x="18871" y="19454"/>
                  <a:pt x="18747" y="19599"/>
                  <a:pt x="18747" y="19773"/>
                </a:cubicBezTo>
                <a:lnTo>
                  <a:pt x="18747" y="21281"/>
                </a:lnTo>
                <a:cubicBezTo>
                  <a:pt x="18747" y="21456"/>
                  <a:pt x="18871" y="21600"/>
                  <a:pt x="19021" y="21600"/>
                </a:cubicBezTo>
                <a:lnTo>
                  <a:pt x="21326" y="21600"/>
                </a:lnTo>
                <a:cubicBezTo>
                  <a:pt x="21476" y="21600"/>
                  <a:pt x="21600" y="21456"/>
                  <a:pt x="21600" y="21281"/>
                </a:cubicBezTo>
                <a:lnTo>
                  <a:pt x="21600" y="19773"/>
                </a:lnTo>
                <a:cubicBezTo>
                  <a:pt x="21600" y="19599"/>
                  <a:pt x="21476" y="19454"/>
                  <a:pt x="21326" y="19454"/>
                </a:cubicBezTo>
                <a:lnTo>
                  <a:pt x="20444" y="19454"/>
                </a:lnTo>
                <a:lnTo>
                  <a:pt x="20444" y="17470"/>
                </a:lnTo>
                <a:cubicBezTo>
                  <a:pt x="20444" y="17345"/>
                  <a:pt x="20357" y="17244"/>
                  <a:pt x="20250" y="17244"/>
                </a:cubicBezTo>
                <a:lnTo>
                  <a:pt x="18585" y="17244"/>
                </a:lnTo>
                <a:lnTo>
                  <a:pt x="18585" y="14304"/>
                </a:lnTo>
                <a:lnTo>
                  <a:pt x="20626" y="14304"/>
                </a:lnTo>
                <a:cubicBezTo>
                  <a:pt x="20894" y="14304"/>
                  <a:pt x="21113" y="14049"/>
                  <a:pt x="21113" y="13737"/>
                </a:cubicBezTo>
                <a:lnTo>
                  <a:pt x="21113" y="11271"/>
                </a:lnTo>
                <a:cubicBezTo>
                  <a:pt x="21113" y="10959"/>
                  <a:pt x="20894" y="10705"/>
                  <a:pt x="20626" y="10705"/>
                </a:cubicBezTo>
                <a:lnTo>
                  <a:pt x="18585" y="10705"/>
                </a:lnTo>
                <a:lnTo>
                  <a:pt x="18585" y="7550"/>
                </a:lnTo>
                <a:cubicBezTo>
                  <a:pt x="18585" y="7425"/>
                  <a:pt x="18498" y="7322"/>
                  <a:pt x="18390" y="7322"/>
                </a:cubicBezTo>
                <a:lnTo>
                  <a:pt x="11070" y="7322"/>
                </a:lnTo>
                <a:lnTo>
                  <a:pt x="11070" y="4181"/>
                </a:lnTo>
                <a:lnTo>
                  <a:pt x="13626" y="4181"/>
                </a:lnTo>
                <a:cubicBezTo>
                  <a:pt x="13894" y="4181"/>
                  <a:pt x="14113" y="3926"/>
                  <a:pt x="14113" y="3615"/>
                </a:cubicBezTo>
                <a:lnTo>
                  <a:pt x="14113" y="566"/>
                </a:lnTo>
                <a:cubicBezTo>
                  <a:pt x="14113" y="255"/>
                  <a:pt x="13894" y="0"/>
                  <a:pt x="13626" y="0"/>
                </a:cubicBezTo>
                <a:lnTo>
                  <a:pt x="10800" y="0"/>
                </a:lnTo>
                <a:lnTo>
                  <a:pt x="7974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sp>
        <p:nvSpPr>
          <p:cNvPr id="178" name="El evangelio de Mateo menciona dos veces el resumen de lo que hizo Jesús para servir a los demás.…"/>
          <p:cNvSpPr txBox="1"/>
          <p:nvPr/>
        </p:nvSpPr>
        <p:spPr>
          <a:xfrm>
            <a:off x="8189886" y="2630828"/>
            <a:ext cx="4275933" cy="294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El evangelio de Mateo menciona dos veces el resumen de lo que hizo Jesús para servir a los demás. </a:t>
            </a:r>
          </a:p>
          <a:p>
            <a:pPr marL="671688" indent="-671688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Esas menciones son Mateo 4:23 y Mateo 9:35.</a:t>
            </a:r>
          </a:p>
          <a:p>
            <a:pPr marL="671688" indent="-671688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sirvió en varios lugares en una región llamada Galilea.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Esa región estaba cerca de Jerusalén. 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 cada aldea y ciudad de Galilea a pie, él no tenía carro. 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viajaba acompañado de sus discípulos.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Jesús predicaba a los discípulos y a la demás gente acerca de Dios.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Predicar significa enseñar y exhortar.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Enseñar es mostrar algo nuevo.</a:t>
            </a:r>
          </a:p>
          <a:p>
            <a:pPr marL="839611" indent="-839611" algn="l" defTabSz="457200">
              <a:buSzPct val="100000"/>
              <a:buAutoNum type="arabicPeriod"/>
              <a:defRPr sz="9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Exhortar es invitar a aceptar lo que se ha enseñado.</a:t>
            </a:r>
          </a:p>
        </p:txBody>
      </p:sp>
      <p:sp>
        <p:nvSpPr>
          <p:cNvPr id="179" name="Unidad 6. Composición…"/>
          <p:cNvSpPr txBox="1">
            <a:spLocks noGrp="1"/>
          </p:cNvSpPr>
          <p:nvPr>
            <p:ph type="title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>
              <a:defRPr sz="1400"/>
            </a:pPr>
            <a:r>
              <a:t>Unidad 6. Composición</a:t>
            </a:r>
          </a:p>
          <a:p>
            <a:pPr algn="r">
              <a:defRPr sz="1400"/>
            </a:pPr>
            <a:r>
              <a:t>Lección 3. Práctica 3</a:t>
            </a:r>
          </a:p>
        </p:txBody>
      </p:sp>
      <p:sp>
        <p:nvSpPr>
          <p:cNvPr id="180" name="Primero que nada, el evangelio de Mateo menciona dos veces el resumen de lo que hizo Jesús para servir a los demás. Esas menciones son Mateo 4:23 y Mateo 9:35. Según Mateo, Jesús sirvió en varios lugares en una región llamada Galilea, que estaba cerca de Jerusalén.…"/>
          <p:cNvSpPr txBox="1"/>
          <p:nvPr/>
        </p:nvSpPr>
        <p:spPr>
          <a:xfrm>
            <a:off x="6340921" y="5546266"/>
            <a:ext cx="5940079" cy="4163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1688" indent="-671688" algn="l" defTabSz="457200">
              <a:buSzPct val="100000"/>
              <a:buAutoNum type="arabicPeriod"/>
              <a:defRPr sz="13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Primero que nada, el evangelio de Mateo menciona dos veces el resumen de lo que hizo Jesús para servir a los demás. Esas menciones son Mateo 4:23 y Mateo 9:35. Según Mateo, Jesús sirvió en varios lugares en una región llamada Galilea, que estaba cerca de Jerusalén. </a:t>
            </a:r>
          </a:p>
          <a:p>
            <a:pPr marL="671688" indent="-671688" algn="l" defTabSz="457200">
              <a:buSzPct val="100000"/>
              <a:buAutoNum type="arabicPeriod"/>
              <a:defRPr sz="13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Vale la pena decir que Jesús viajaba a cada aldea y a cada ciudad de Galilea a pie, él no tenía carro. También debemos decir que Jesús viajaba acompañado de sus discípulos. Por eso, Jesús les predicaba a ellos y a otros acerca de Dios. </a:t>
            </a:r>
          </a:p>
          <a:p>
            <a:pPr marL="671688" indent="-671688" algn="l" defTabSz="457200">
              <a:buSzPct val="100000"/>
              <a:buAutoNum type="arabicPeriod"/>
              <a:defRPr sz="13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Con respecto a predicar, podemos decir que significa dos cosas. La primera es enseñar y la segunda es exhortar. Enseñar es mostrar algo nuevo. Por consecuencia, exhortar es invitar a aceptar lo que se ha enseñado.</a:t>
            </a:r>
          </a:p>
        </p:txBody>
      </p:sp>
      <p:sp>
        <p:nvSpPr>
          <p:cNvPr id="181" name="INVESTIGACIÓN"/>
          <p:cNvSpPr/>
          <p:nvPr/>
        </p:nvSpPr>
        <p:spPr>
          <a:xfrm>
            <a:off x="3239740" y="50800"/>
            <a:ext cx="7144197" cy="53202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7" y="14256"/>
                </a:moveTo>
                <a:lnTo>
                  <a:pt x="2457" y="21600"/>
                </a:lnTo>
                <a:lnTo>
                  <a:pt x="0" y="10800"/>
                </a:lnTo>
                <a:lnTo>
                  <a:pt x="2457" y="0"/>
                </a:lnTo>
                <a:lnTo>
                  <a:pt x="2457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 defTabSz="457200">
              <a:defRPr sz="3200" b="0">
                <a:solidFill>
                  <a:srgbClr val="6C288C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t>INVESTIGACIÓN</a:t>
            </a:r>
          </a:p>
        </p:txBody>
      </p:sp>
      <p:sp>
        <p:nvSpPr>
          <p:cNvPr id="182" name="Dingbat Check"/>
          <p:cNvSpPr/>
          <p:nvPr/>
        </p:nvSpPr>
        <p:spPr>
          <a:xfrm>
            <a:off x="8860666" y="415333"/>
            <a:ext cx="3969830" cy="37723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9152BC"/>
          </a:solid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a investigación es una actividad orientada a la obtención de nuevos conocimientos y su aplicación para la solución a problemas o interrogantes de carácter científico.…"/>
          <p:cNvSpPr txBox="1"/>
          <p:nvPr/>
        </p:nvSpPr>
        <p:spPr>
          <a:xfrm>
            <a:off x="792205" y="1405623"/>
            <a:ext cx="5930306" cy="582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A8E685"/>
                </a:solidFill>
              </a:rPr>
              <a:t>La investigación </a:t>
            </a:r>
            <a:r>
              <a:t>es una actividad orientada a la obtención de nuevos </a:t>
            </a:r>
            <a:r>
              <a:rPr>
                <a:hlinkClick r:id="rId2"/>
              </a:rPr>
              <a:t>conocimientos</a:t>
            </a:r>
            <a:r>
              <a:t> y su aplicación para la solución a problemas o interrogantes de carácter científico. </a:t>
            </a:r>
          </a:p>
          <a:p>
            <a:pPr marL="1571625" lvl="2" indent="-428625" algn="l" defTabSz="457200">
              <a:buSzPct val="43000"/>
              <a:buBlip>
                <a:blip r:embed="rId3"/>
              </a:buBlip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Proceso complejo</a:t>
            </a:r>
          </a:p>
          <a:p>
            <a:pPr marL="1571625" lvl="2" indent="-428625" algn="l" defTabSz="457200">
              <a:buSzPct val="43000"/>
              <a:buBlip>
                <a:blip r:embed="rId3"/>
              </a:buBlip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Método Científico</a:t>
            </a:r>
          </a:p>
          <a:p>
            <a:pPr marL="1571625" lvl="2" indent="-428625" algn="l" defTabSz="457200">
              <a:buSzPct val="43000"/>
              <a:buBlip>
                <a:blip r:embed="rId3"/>
              </a:buBlip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Resolución de problemas </a:t>
            </a:r>
          </a:p>
        </p:txBody>
      </p:sp>
      <p:sp>
        <p:nvSpPr>
          <p:cNvPr id="189" name="Unidad 8. Normas APA…"/>
          <p:cNvSpPr txBox="1">
            <a:spLocks noGrp="1"/>
          </p:cNvSpPr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8. Normas APA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Investigación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La investigación es una actividad orientada a la obtención de nuevos conocimientos y su aplicación para la solución a problemas o interrogantes de carácter científico.…"/>
          <p:cNvSpPr txBox="1"/>
          <p:nvPr/>
        </p:nvSpPr>
        <p:spPr>
          <a:xfrm>
            <a:off x="792205" y="1405623"/>
            <a:ext cx="5930306" cy="582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A8E685"/>
                </a:solidFill>
              </a:rPr>
              <a:t>La investigación </a:t>
            </a:r>
            <a:r>
              <a:t>es una actividad orientada a la obtención de nuevos </a:t>
            </a:r>
            <a:r>
              <a:rPr>
                <a:hlinkClick r:id="rId2"/>
              </a:rPr>
              <a:t>conocimientos</a:t>
            </a:r>
            <a:r>
              <a:t> y su aplicación para la solución a problemas o interrogantes de carácter científico. </a:t>
            </a:r>
          </a:p>
          <a:p>
            <a:pPr marL="1571625" lvl="2" indent="-428625" algn="l" defTabSz="457200">
              <a:buSzPct val="43000"/>
              <a:buBlip>
                <a:blip r:embed="rId3"/>
              </a:buBlip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Proceso complejo</a:t>
            </a:r>
          </a:p>
          <a:p>
            <a:pPr marL="1571625" lvl="2" indent="-428625" algn="l" defTabSz="457200">
              <a:buSzPct val="43000"/>
              <a:buBlip>
                <a:blip r:embed="rId3"/>
              </a:buBlip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Método Científico</a:t>
            </a:r>
          </a:p>
          <a:p>
            <a:pPr marL="1571625" lvl="2" indent="-428625" algn="l" defTabSz="457200">
              <a:buSzPct val="43000"/>
              <a:buBlip>
                <a:blip r:embed="rId3"/>
              </a:buBlip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Resolución de problemas </a:t>
            </a:r>
          </a:p>
        </p:txBody>
      </p:sp>
      <p:sp>
        <p:nvSpPr>
          <p:cNvPr id="193" name="Aristóteles, 384 a. C.-322 a. C. fue una de las primeras figuras en el desarrollo del método científico.1"/>
          <p:cNvSpPr txBox="1"/>
          <p:nvPr/>
        </p:nvSpPr>
        <p:spPr>
          <a:xfrm>
            <a:off x="7259433" y="6037114"/>
            <a:ext cx="5118559" cy="1165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836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hlinkClick r:id="rId4"/>
              </a:rPr>
              <a:t>Aristóteles</a:t>
            </a:r>
            <a:r>
              <a:t>, </a:t>
            </a:r>
            <a:r>
              <a:rPr>
                <a:hlinkClick r:id="rId5"/>
              </a:rPr>
              <a:t>384 a. C.</a:t>
            </a:r>
            <a:r>
              <a:t>-</a:t>
            </a:r>
            <a:r>
              <a:rPr>
                <a:hlinkClick r:id="rId6"/>
              </a:rPr>
              <a:t>322 a. C.</a:t>
            </a:r>
            <a:r>
              <a:t> fue una de las primeras figuras en el desarrollo del </a:t>
            </a:r>
            <a:r>
              <a:rPr>
                <a:hlinkClick r:id="rId7"/>
              </a:rPr>
              <a:t>método científico</a:t>
            </a:r>
            <a:r>
              <a:t>.</a:t>
            </a:r>
            <a:r>
              <a:rPr baseline="31999"/>
              <a:t>1</a:t>
            </a:r>
            <a:r>
              <a:t> </a:t>
            </a:r>
          </a:p>
        </p:txBody>
      </p:sp>
      <p:sp>
        <p:nvSpPr>
          <p:cNvPr id="194" name="Unidad 8. Normas APA…"/>
          <p:cNvSpPr txBox="1">
            <a:spLocks noGrp="1"/>
          </p:cNvSpPr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8. Normas APA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Investigación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Open Book"/>
          <p:cNvSpPr/>
          <p:nvPr/>
        </p:nvSpPr>
        <p:spPr>
          <a:xfrm>
            <a:off x="7957148" y="4891983"/>
            <a:ext cx="3723128" cy="3447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2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4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7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grpSp>
        <p:nvGrpSpPr>
          <p:cNvPr id="199" name="Group"/>
          <p:cNvGrpSpPr/>
          <p:nvPr/>
        </p:nvGrpSpPr>
        <p:grpSpPr>
          <a:xfrm>
            <a:off x="9549829" y="6129089"/>
            <a:ext cx="537767" cy="1813422"/>
            <a:chOff x="0" y="0"/>
            <a:chExt cx="537765" cy="1813421"/>
          </a:xfrm>
        </p:grpSpPr>
        <p:sp>
          <p:nvSpPr>
            <p:cNvPr id="197" name="Rectangle"/>
            <p:cNvSpPr/>
            <p:nvPr/>
          </p:nvSpPr>
          <p:spPr>
            <a:xfrm>
              <a:off x="167931" y="0"/>
              <a:ext cx="201904" cy="18134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r="162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200" b="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endParaRPr/>
            </a:p>
          </p:txBody>
        </p:sp>
        <p:sp>
          <p:nvSpPr>
            <p:cNvPr id="198" name="Rectangle"/>
            <p:cNvSpPr/>
            <p:nvPr/>
          </p:nvSpPr>
          <p:spPr>
            <a:xfrm>
              <a:off x="0" y="502131"/>
              <a:ext cx="537766" cy="1509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r="12530982" rotWithShape="0">
                <a:srgbClr val="FFFFFF">
                  <a:alpha val="50000"/>
                </a:srgbClr>
              </a:outerShdw>
              <a:reflection stA="0" endPos="40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200" b="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endParaRPr/>
            </a:p>
          </p:txBody>
        </p:sp>
      </p:grpSp>
      <p:sp>
        <p:nvSpPr>
          <p:cNvPr id="200" name="¿   ?"/>
          <p:cNvSpPr txBox="1"/>
          <p:nvPr/>
        </p:nvSpPr>
        <p:spPr>
          <a:xfrm>
            <a:off x="598190" y="8712200"/>
            <a:ext cx="11402915" cy="726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40000" b="0">
                <a:solidFill>
                  <a:srgbClr val="9152B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¿   ?</a:t>
            </a:r>
          </a:p>
        </p:txBody>
      </p:sp>
      <p:sp>
        <p:nvSpPr>
          <p:cNvPr id="201" name="Unidad 8. Normas APA…"/>
          <p:cNvSpPr txBox="1">
            <a:spLocks noGrp="1"/>
          </p:cNvSpPr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8. Normas APA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Investigación</a:t>
            </a:r>
          </a:p>
        </p:txBody>
      </p:sp>
      <p:sp>
        <p:nvSpPr>
          <p:cNvPr id="202" name="La investigación es una actividad orientada a la obtención de nuevos conocimientos y su aplicación para la solución a problemas o interrogantes de carácter científico.…"/>
          <p:cNvSpPr txBox="1"/>
          <p:nvPr/>
        </p:nvSpPr>
        <p:spPr>
          <a:xfrm>
            <a:off x="843005" y="503923"/>
            <a:ext cx="5930306" cy="582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rPr>
                <a:solidFill>
                  <a:srgbClr val="A8E685"/>
                </a:solidFill>
              </a:rPr>
              <a:t>La investigación </a:t>
            </a:r>
            <a:r>
              <a:t>es una actividad orientada a la obtención de nuevos </a:t>
            </a:r>
            <a:r>
              <a:rPr>
                <a:hlinkClick r:id="rId3"/>
              </a:rPr>
              <a:t>conocimientos</a:t>
            </a:r>
            <a:r>
              <a:t> y su aplicación para la solución a problemas o interrogantes de carácter científico. </a:t>
            </a:r>
          </a:p>
          <a:p>
            <a:pPr marL="1571625" lvl="2" indent="-428625" algn="l" defTabSz="457200">
              <a:buSzPct val="43000"/>
              <a:buBlip>
                <a:blip r:embed="rId4"/>
              </a:buBlip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Proceso complejo</a:t>
            </a:r>
          </a:p>
          <a:p>
            <a:pPr marL="1571625" lvl="2" indent="-428625" algn="l" defTabSz="457200">
              <a:buSzPct val="43000"/>
              <a:buBlip>
                <a:blip r:embed="rId4"/>
              </a:buBlip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Método Científico</a:t>
            </a:r>
          </a:p>
          <a:p>
            <a:pPr marL="1571625" lvl="2" indent="-428625" algn="l" defTabSz="457200">
              <a:buSzPct val="43000"/>
              <a:buBlip>
                <a:blip r:embed="rId4"/>
              </a:buBlip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Resolución de problemas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VELACIÓN"/>
          <p:cNvSpPr txBox="1"/>
          <p:nvPr/>
        </p:nvSpPr>
        <p:spPr>
          <a:xfrm>
            <a:off x="2009536" y="4916970"/>
            <a:ext cx="9453548" cy="1697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00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A8E685"/>
                </a:solidFill>
              </a:rPr>
              <a:t>REVELACIÓN</a:t>
            </a:r>
          </a:p>
        </p:txBody>
      </p:sp>
      <p:sp>
        <p:nvSpPr>
          <p:cNvPr id="205" name="Open Book"/>
          <p:cNvSpPr/>
          <p:nvPr/>
        </p:nvSpPr>
        <p:spPr>
          <a:xfrm>
            <a:off x="4336484" y="1132783"/>
            <a:ext cx="3723128" cy="3447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2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4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7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4" y="5127"/>
                </a:lnTo>
                <a:lnTo>
                  <a:pt x="10544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sz="3200" b="0"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  <a:endParaRPr/>
          </a:p>
        </p:txBody>
      </p:sp>
      <p:grpSp>
        <p:nvGrpSpPr>
          <p:cNvPr id="208" name="Group"/>
          <p:cNvGrpSpPr/>
          <p:nvPr/>
        </p:nvGrpSpPr>
        <p:grpSpPr>
          <a:xfrm>
            <a:off x="5929165" y="2358420"/>
            <a:ext cx="537766" cy="1813423"/>
            <a:chOff x="0" y="0"/>
            <a:chExt cx="537765" cy="1813421"/>
          </a:xfrm>
        </p:grpSpPr>
        <p:sp>
          <p:nvSpPr>
            <p:cNvPr id="206" name="Rectangle"/>
            <p:cNvSpPr/>
            <p:nvPr/>
          </p:nvSpPr>
          <p:spPr>
            <a:xfrm>
              <a:off x="167931" y="0"/>
              <a:ext cx="201904" cy="18134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r="162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200" b="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endParaRPr/>
            </a:p>
          </p:txBody>
        </p:sp>
        <p:sp>
          <p:nvSpPr>
            <p:cNvPr id="207" name="Rectangle"/>
            <p:cNvSpPr/>
            <p:nvPr/>
          </p:nvSpPr>
          <p:spPr>
            <a:xfrm>
              <a:off x="0" y="502131"/>
              <a:ext cx="537766" cy="1509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63500" dir="12530982" rotWithShape="0">
                <a:srgbClr val="FFFFFF">
                  <a:alpha val="50000"/>
                </a:srgbClr>
              </a:outerShdw>
              <a:reflection stA="0" endPos="40000" dir="5400000" sy="-100000" algn="bl" rotWithShape="0"/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57200">
                <a:defRPr sz="3200" b="0">
                  <a:effectLst>
                    <a:outerShdw blurRad="63500" dist="25400" dir="2700000" rotWithShape="0">
                      <a:srgbClr val="000000">
                        <a:alpha val="70000"/>
                      </a:srgbClr>
                    </a:outerShdw>
                  </a:effectLst>
                  <a:latin typeface="Chalkduster"/>
                  <a:ea typeface="Chalkduster"/>
                  <a:cs typeface="Chalkduster"/>
                  <a:sym typeface="Chalkduster"/>
                </a:defRPr>
              </a:pPr>
              <a:endParaRPr/>
            </a:p>
          </p:txBody>
        </p:sp>
      </p:grpSp>
      <p:sp>
        <p:nvSpPr>
          <p:cNvPr id="209" name="Unidad 8. Normas APA…"/>
          <p:cNvSpPr txBox="1">
            <a:spLocks noGrp="1"/>
          </p:cNvSpPr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8. Normas APA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Investigación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REGUNTAS + NECESIDADES + PROBLEMAS…"/>
          <p:cNvSpPr txBox="1"/>
          <p:nvPr/>
        </p:nvSpPr>
        <p:spPr>
          <a:xfrm>
            <a:off x="369788" y="662673"/>
            <a:ext cx="11782624" cy="8428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700" b="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PREGUNTAS + NECESIDADES + PROBLEMAS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enseñar a mi hijo a defenderse de los compañeros que le ofenden en la escuela?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¿Cuánta lluvia cayó ayer? ¿Y en el diluvio?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pago mis deudas?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comen las jirafas?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sano de mi enfermedad?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¿Para qué sirve el mineral magnesio?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le hago para llegar a tiempo a mi trabajo?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recargo mi celular?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¿Cuáles son los nombres de las hijas del Sr. Juárez?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¿Cómo debo comportarme si visito a un rey?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¿Qué condimentos tiene la tortilla española?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¿Por qué el oro es muy valioso?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¿Por qué el violín suena diferente a la guitarra?</a:t>
            </a:r>
          </a:p>
          <a:p>
            <a:pPr marL="428625" indent="-428625" algn="l" defTabSz="457200">
              <a:buSzPct val="100000"/>
              <a:buChar char="*"/>
              <a:defRPr sz="2700" b="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¿Quién inventó el pizarrón?</a:t>
            </a:r>
          </a:p>
        </p:txBody>
      </p:sp>
      <p:sp>
        <p:nvSpPr>
          <p:cNvPr id="216" name="Unidad 8. Normas APA…"/>
          <p:cNvSpPr txBox="1">
            <a:spLocks noGrp="1"/>
          </p:cNvSpPr>
          <p:nvPr>
            <p:ph type="title" idx="4294967295"/>
          </p:nvPr>
        </p:nvSpPr>
        <p:spPr>
          <a:xfrm>
            <a:off x="6772324" y="-215900"/>
            <a:ext cx="6092776" cy="1201887"/>
          </a:xfrm>
          <a:prstGeom prst="rect">
            <a:avLst/>
          </a:prstGeom>
        </p:spPr>
        <p:txBody>
          <a:bodyPr/>
          <a:lstStyle/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8. Normas APA</a:t>
            </a:r>
          </a:p>
          <a:p>
            <a:pPr algn="r" defTabSz="457200">
              <a:defRPr sz="14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Investigación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1259</Words>
  <Application>Microsoft Macintosh PowerPoint</Application>
  <PresentationFormat>Custom</PresentationFormat>
  <Paragraphs>147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Black</vt:lpstr>
      <vt:lpstr>Chalkduster</vt:lpstr>
      <vt:lpstr>Helvetica Neue</vt:lpstr>
      <vt:lpstr>Helvetica Neue Light</vt:lpstr>
      <vt:lpstr>Helvetica Neue Medium</vt:lpstr>
      <vt:lpstr>Black</vt:lpstr>
      <vt:lpstr>Gramática y Redacción</vt:lpstr>
      <vt:lpstr>Unidad 8  NORMAS APA</vt:lpstr>
      <vt:lpstr>Unidad 6. Composición Lección 3. Práctica 3</vt:lpstr>
      <vt:lpstr>Unidad 6. Composición Lección 3. Práctica 3</vt:lpstr>
      <vt:lpstr>Unidad 8. Normas APA Lección 1. Investigación</vt:lpstr>
      <vt:lpstr>Unidad 8. Normas APA Lección 1. Investigación</vt:lpstr>
      <vt:lpstr>Unidad 8. Normas APA Lección 1. Investigación</vt:lpstr>
      <vt:lpstr>Unidad 8. Normas APA Lección 1. Investigación</vt:lpstr>
      <vt:lpstr>Unidad 8. Normas APA Lección 1. Investigación</vt:lpstr>
      <vt:lpstr>Unidad 8. Normas APA Lección 1. Investigación</vt:lpstr>
      <vt:lpstr>Unidad 8. Normas APA Lección 1. Investigación</vt:lpstr>
      <vt:lpstr>Unidad 8. Normas APA Lección 1. Investigación</vt:lpstr>
      <vt:lpstr>Unidad 8. Normas APA Lección 1. Investigación</vt:lpstr>
      <vt:lpstr> TAREAS TRANSFORMADORAS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Gramática y Redacción</dc:title>
  <cp:lastModifiedBy>Sky T Pike</cp:lastModifiedBy>
  <cp:revision>1</cp:revision>
  <dcterms:modified xsi:type="dcterms:W3CDTF">2018-11-21T14:00:41Z</dcterms:modified>
</cp:coreProperties>
</file>