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7EDDD3-AF7D-49D3-91D8-AEFAA162EA0B}">
          <p14:sldIdLst>
            <p14:sldId id="256"/>
            <p14:sldId id="257"/>
            <p14:sldId id="258"/>
            <p14:sldId id="259"/>
            <p14:sldId id="260"/>
            <p14:sldId id="261"/>
            <p14:sldId id="262"/>
            <p14:sldId id="263"/>
            <p14:sldId id="264"/>
            <p14:sldId id="265"/>
            <p14:sldId id="266"/>
            <p14:sldId id="267"/>
          </p14:sldIdLst>
        </p14:section>
        <p14:section name="Untitled Section" id="{4F292552-9668-4CCF-9E8B-DE51259CD4BC}">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7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A61D84-EDC3-4622-9971-9F527702CC86}"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AFFC7-F166-44BB-B9E4-83FD81C2E35A}" type="slidenum">
              <a:rPr lang="en-US" smtClean="0"/>
              <a:t>‹#›</a:t>
            </a:fld>
            <a:endParaRPr lang="en-US" dirty="0"/>
          </a:p>
        </p:txBody>
      </p:sp>
    </p:spTree>
    <p:extLst>
      <p:ext uri="{BB962C8B-B14F-4D97-AF65-F5344CB8AC3E}">
        <p14:creationId xmlns:p14="http://schemas.microsoft.com/office/powerpoint/2010/main" val="2135794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61D84-EDC3-4622-9971-9F527702CC86}"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AFFC7-F166-44BB-B9E4-83FD81C2E35A}" type="slidenum">
              <a:rPr lang="en-US" smtClean="0"/>
              <a:t>‹#›</a:t>
            </a:fld>
            <a:endParaRPr lang="en-US" dirty="0"/>
          </a:p>
        </p:txBody>
      </p:sp>
    </p:spTree>
    <p:extLst>
      <p:ext uri="{BB962C8B-B14F-4D97-AF65-F5344CB8AC3E}">
        <p14:creationId xmlns:p14="http://schemas.microsoft.com/office/powerpoint/2010/main" val="399863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61D84-EDC3-4622-9971-9F527702CC86}"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AFFC7-F166-44BB-B9E4-83FD81C2E35A}" type="slidenum">
              <a:rPr lang="en-US" smtClean="0"/>
              <a:t>‹#›</a:t>
            </a:fld>
            <a:endParaRPr lang="en-US" dirty="0"/>
          </a:p>
        </p:txBody>
      </p:sp>
    </p:spTree>
    <p:extLst>
      <p:ext uri="{BB962C8B-B14F-4D97-AF65-F5344CB8AC3E}">
        <p14:creationId xmlns:p14="http://schemas.microsoft.com/office/powerpoint/2010/main" val="121627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61D84-EDC3-4622-9971-9F527702CC86}"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AFFC7-F166-44BB-B9E4-83FD81C2E35A}" type="slidenum">
              <a:rPr lang="en-US" smtClean="0"/>
              <a:t>‹#›</a:t>
            </a:fld>
            <a:endParaRPr lang="en-US" dirty="0"/>
          </a:p>
        </p:txBody>
      </p:sp>
    </p:spTree>
    <p:extLst>
      <p:ext uri="{BB962C8B-B14F-4D97-AF65-F5344CB8AC3E}">
        <p14:creationId xmlns:p14="http://schemas.microsoft.com/office/powerpoint/2010/main" val="256902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A61D84-EDC3-4622-9971-9F527702CC86}"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3AFFC7-F166-44BB-B9E4-83FD81C2E35A}" type="slidenum">
              <a:rPr lang="en-US" smtClean="0"/>
              <a:t>‹#›</a:t>
            </a:fld>
            <a:endParaRPr lang="en-US" dirty="0"/>
          </a:p>
        </p:txBody>
      </p:sp>
    </p:spTree>
    <p:extLst>
      <p:ext uri="{BB962C8B-B14F-4D97-AF65-F5344CB8AC3E}">
        <p14:creationId xmlns:p14="http://schemas.microsoft.com/office/powerpoint/2010/main" val="96456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A61D84-EDC3-4622-9971-9F527702CC86}" type="datetimeFigureOut">
              <a:rPr lang="en-US" smtClean="0"/>
              <a:t>11/15/2018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3AFFC7-F166-44BB-B9E4-83FD81C2E35A}" type="slidenum">
              <a:rPr lang="en-US" smtClean="0"/>
              <a:t>‹#›</a:t>
            </a:fld>
            <a:endParaRPr lang="en-US" dirty="0"/>
          </a:p>
        </p:txBody>
      </p:sp>
    </p:spTree>
    <p:extLst>
      <p:ext uri="{BB962C8B-B14F-4D97-AF65-F5344CB8AC3E}">
        <p14:creationId xmlns:p14="http://schemas.microsoft.com/office/powerpoint/2010/main" val="576332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A61D84-EDC3-4622-9971-9F527702CC86}" type="datetimeFigureOut">
              <a:rPr lang="en-US" smtClean="0"/>
              <a:t>11/15/2018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3AFFC7-F166-44BB-B9E4-83FD81C2E35A}" type="slidenum">
              <a:rPr lang="en-US" smtClean="0"/>
              <a:t>‹#›</a:t>
            </a:fld>
            <a:endParaRPr lang="en-US" dirty="0"/>
          </a:p>
        </p:txBody>
      </p:sp>
    </p:spTree>
    <p:extLst>
      <p:ext uri="{BB962C8B-B14F-4D97-AF65-F5344CB8AC3E}">
        <p14:creationId xmlns:p14="http://schemas.microsoft.com/office/powerpoint/2010/main" val="342639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A61D84-EDC3-4622-9971-9F527702CC86}" type="datetimeFigureOut">
              <a:rPr lang="en-US" smtClean="0"/>
              <a:t>11/15/2018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3AFFC7-F166-44BB-B9E4-83FD81C2E35A}" type="slidenum">
              <a:rPr lang="en-US" smtClean="0"/>
              <a:t>‹#›</a:t>
            </a:fld>
            <a:endParaRPr lang="en-US" dirty="0"/>
          </a:p>
        </p:txBody>
      </p:sp>
    </p:spTree>
    <p:extLst>
      <p:ext uri="{BB962C8B-B14F-4D97-AF65-F5344CB8AC3E}">
        <p14:creationId xmlns:p14="http://schemas.microsoft.com/office/powerpoint/2010/main" val="783825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61D84-EDC3-4622-9971-9F527702CC86}" type="datetimeFigureOut">
              <a:rPr lang="en-US" smtClean="0"/>
              <a:t>11/15/2018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3AFFC7-F166-44BB-B9E4-83FD81C2E35A}" type="slidenum">
              <a:rPr lang="en-US" smtClean="0"/>
              <a:t>‹#›</a:t>
            </a:fld>
            <a:endParaRPr lang="en-US" dirty="0"/>
          </a:p>
        </p:txBody>
      </p:sp>
    </p:spTree>
    <p:extLst>
      <p:ext uri="{BB962C8B-B14F-4D97-AF65-F5344CB8AC3E}">
        <p14:creationId xmlns:p14="http://schemas.microsoft.com/office/powerpoint/2010/main" val="38588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61D84-EDC3-4622-9971-9F527702CC86}" type="datetimeFigureOut">
              <a:rPr lang="en-US" smtClean="0"/>
              <a:t>11/15/2018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3AFFC7-F166-44BB-B9E4-83FD81C2E35A}" type="slidenum">
              <a:rPr lang="en-US" smtClean="0"/>
              <a:t>‹#›</a:t>
            </a:fld>
            <a:endParaRPr lang="en-US" dirty="0"/>
          </a:p>
        </p:txBody>
      </p:sp>
    </p:spTree>
    <p:extLst>
      <p:ext uri="{BB962C8B-B14F-4D97-AF65-F5344CB8AC3E}">
        <p14:creationId xmlns:p14="http://schemas.microsoft.com/office/powerpoint/2010/main" val="152989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61D84-EDC3-4622-9971-9F527702CC86}" type="datetimeFigureOut">
              <a:rPr lang="en-US" smtClean="0"/>
              <a:t>11/15/2018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3AFFC7-F166-44BB-B9E4-83FD81C2E35A}" type="slidenum">
              <a:rPr lang="en-US" smtClean="0"/>
              <a:t>‹#›</a:t>
            </a:fld>
            <a:endParaRPr lang="en-US" dirty="0"/>
          </a:p>
        </p:txBody>
      </p:sp>
    </p:spTree>
    <p:extLst>
      <p:ext uri="{BB962C8B-B14F-4D97-AF65-F5344CB8AC3E}">
        <p14:creationId xmlns:p14="http://schemas.microsoft.com/office/powerpoint/2010/main" val="580410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61D84-EDC3-4622-9971-9F527702CC86}" type="datetimeFigureOut">
              <a:rPr lang="en-US" smtClean="0"/>
              <a:t>11/15/2018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AFFC7-F166-44BB-B9E4-83FD81C2E35A}" type="slidenum">
              <a:rPr lang="en-US" smtClean="0"/>
              <a:t>‹#›</a:t>
            </a:fld>
            <a:endParaRPr lang="en-US" dirty="0"/>
          </a:p>
        </p:txBody>
      </p:sp>
    </p:spTree>
    <p:extLst>
      <p:ext uri="{BB962C8B-B14F-4D97-AF65-F5344CB8AC3E}">
        <p14:creationId xmlns:p14="http://schemas.microsoft.com/office/powerpoint/2010/main" val="262121297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normAutofit fontScale="90000"/>
          </a:bodyPr>
          <a:lstStyle/>
          <a:p>
            <a:r>
              <a:rPr lang="en-US" dirty="0" smtClean="0"/>
              <a:t>ACCT 2020 </a:t>
            </a:r>
            <a:r>
              <a:rPr lang="en-US" dirty="0" smtClean="0"/>
              <a:t>– </a:t>
            </a:r>
            <a:r>
              <a:rPr lang="en-US" dirty="0"/>
              <a:t>Fundamentals of Accounting 1</a:t>
            </a:r>
            <a:br>
              <a:rPr lang="en-US" dirty="0"/>
            </a:br>
            <a:endParaRPr lang="en-US" dirty="0"/>
          </a:p>
        </p:txBody>
      </p:sp>
      <p:sp>
        <p:nvSpPr>
          <p:cNvPr id="3" name="Subtitle 2"/>
          <p:cNvSpPr>
            <a:spLocks noGrp="1"/>
          </p:cNvSpPr>
          <p:nvPr>
            <p:ph type="subTitle" idx="1"/>
          </p:nvPr>
        </p:nvSpPr>
        <p:spPr>
          <a:xfrm>
            <a:off x="1981200" y="4114800"/>
            <a:ext cx="5791200" cy="1752600"/>
          </a:xfrm>
        </p:spPr>
        <p:txBody>
          <a:bodyPr/>
          <a:lstStyle/>
          <a:p>
            <a:r>
              <a:rPr lang="en-US" dirty="0" smtClean="0"/>
              <a:t>Unit </a:t>
            </a:r>
            <a:r>
              <a:rPr lang="en-US" dirty="0" smtClean="0"/>
              <a:t>1</a:t>
            </a:r>
            <a:r>
              <a:rPr lang="en-US" dirty="0" smtClean="0"/>
              <a:t/>
            </a:r>
            <a:br>
              <a:rPr lang="en-US" dirty="0" smtClean="0"/>
            </a:br>
            <a:r>
              <a:rPr lang="en-US" dirty="0" smtClean="0"/>
              <a:t>The </a:t>
            </a:r>
            <a:r>
              <a:rPr lang="en-US" dirty="0"/>
              <a:t>Accounts - Debits and Credits</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533400"/>
            <a:ext cx="3048000" cy="1379621"/>
          </a:xfrm>
          <a:prstGeom prst="rect">
            <a:avLst/>
          </a:prstGeom>
        </p:spPr>
      </p:pic>
    </p:spTree>
    <p:extLst>
      <p:ext uri="{BB962C8B-B14F-4D97-AF65-F5344CB8AC3E}">
        <p14:creationId xmlns:p14="http://schemas.microsoft.com/office/powerpoint/2010/main" val="282964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Accounts - Debits and Credits</a:t>
            </a:r>
          </a:p>
        </p:txBody>
      </p:sp>
      <p:sp>
        <p:nvSpPr>
          <p:cNvPr id="3" name="Content Placeholder 2"/>
          <p:cNvSpPr>
            <a:spLocks noGrp="1"/>
          </p:cNvSpPr>
          <p:nvPr>
            <p:ph idx="1"/>
          </p:nvPr>
        </p:nvSpPr>
        <p:spPr>
          <a:xfrm>
            <a:off x="152400" y="1600200"/>
            <a:ext cx="8839200" cy="5105400"/>
          </a:xfrm>
        </p:spPr>
        <p:txBody>
          <a:bodyPr>
            <a:normAutofit/>
          </a:bodyPr>
          <a:lstStyle/>
          <a:p>
            <a:pPr marL="0" indent="0">
              <a:buNone/>
            </a:pPr>
            <a:r>
              <a:rPr lang="en-US" sz="2400" dirty="0"/>
              <a:t>When the owner's make withdrawals from the business, whether it be cash or another type of asset, they are recorded in the Owner's Drawing account.  The normal balance for this account is a debit balance.  Withdrawals can be made in the Capital account; however, using the Drawing account makes it easier to determine the number of total withdrawals for a certain period of time.  </a:t>
            </a:r>
            <a:r>
              <a:rPr lang="en-US" sz="2400" dirty="0" smtClean="0"/>
              <a:t/>
            </a:r>
            <a:br>
              <a:rPr lang="en-US" sz="2400" dirty="0" smtClean="0"/>
            </a:br>
            <a:r>
              <a:rPr lang="en-US" sz="2400" dirty="0" smtClean="0"/>
              <a:t/>
            </a:r>
            <a:br>
              <a:rPr lang="en-US" sz="2400" dirty="0" smtClean="0"/>
            </a:br>
            <a:endParaRPr lang="en-US" sz="24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319" y="4141272"/>
            <a:ext cx="34956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470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Accounts - Debits and Credits</a:t>
            </a:r>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sz="2400" dirty="0"/>
              <a:t>Revenue is the income that a business earns from sales of goods and services.  Expenses are the cost incurred by the business.  </a:t>
            </a:r>
            <a:r>
              <a:rPr lang="en-US" sz="2400" b="1" dirty="0"/>
              <a:t>The effect that the debits and credits have on the revenue account is the same as the effect on the Owner's Capital accounts.  </a:t>
            </a:r>
            <a:r>
              <a:rPr lang="en-US" sz="2400" dirty="0"/>
              <a:t>Expense will have the opposite effect.  The revenue account carries a credit balance as its normal balance.  The expenses carry a debit balance as its normal balance.  </a:t>
            </a:r>
            <a:r>
              <a:rPr lang="en-US" dirty="0" smtClean="0"/>
              <a:t/>
            </a:r>
            <a:br>
              <a:rPr lang="en-US" dirty="0" smtClean="0"/>
            </a:br>
            <a:r>
              <a:rPr lang="en-US" dirty="0" smtClean="0"/>
              <a:t/>
            </a:r>
            <a:br>
              <a:rPr lang="en-US" dirty="0" smtClean="0"/>
            </a:b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506" y="4724400"/>
            <a:ext cx="53054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7438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Accounts - Debits and Credits</a:t>
            </a:r>
          </a:p>
        </p:txBody>
      </p:sp>
      <p:sp>
        <p:nvSpPr>
          <p:cNvPr id="3" name="Content Placeholder 2"/>
          <p:cNvSpPr>
            <a:spLocks noGrp="1"/>
          </p:cNvSpPr>
          <p:nvPr>
            <p:ph idx="1"/>
          </p:nvPr>
        </p:nvSpPr>
        <p:spPr/>
        <p:txBody>
          <a:bodyPr>
            <a:normAutofit/>
          </a:bodyPr>
          <a:lstStyle/>
          <a:p>
            <a:pPr marL="0" indent="0">
              <a:buNone/>
            </a:pPr>
            <a:r>
              <a:rPr lang="en-US" sz="2400" dirty="0"/>
              <a:t>Below represents the summary of the debit and credit rules and the effects on each of the type of accounts</a:t>
            </a:r>
            <a:r>
              <a:rPr lang="en-US" sz="2400" dirty="0" smtClean="0"/>
              <a: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2" y="2819400"/>
            <a:ext cx="726757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8991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391400" cy="1143000"/>
          </a:xfrm>
        </p:spPr>
        <p:txBody>
          <a:bodyPr>
            <a:normAutofit fontScale="90000"/>
          </a:bodyPr>
          <a:lstStyle/>
          <a:p>
            <a:r>
              <a:rPr lang="en-US" dirty="0"/>
              <a:t>The Accounts - Debits and Credits</a:t>
            </a:r>
            <a:endParaRPr lang="en-US" dirty="0"/>
          </a:p>
        </p:txBody>
      </p:sp>
      <p:sp>
        <p:nvSpPr>
          <p:cNvPr id="3" name="Content Placeholder 2"/>
          <p:cNvSpPr>
            <a:spLocks noGrp="1"/>
          </p:cNvSpPr>
          <p:nvPr>
            <p:ph idx="1"/>
          </p:nvPr>
        </p:nvSpPr>
        <p:spPr>
          <a:xfrm>
            <a:off x="457200" y="1447800"/>
            <a:ext cx="8229600" cy="5257800"/>
          </a:xfrm>
        </p:spPr>
        <p:txBody>
          <a:bodyPr>
            <a:normAutofit/>
          </a:bodyPr>
          <a:lstStyle/>
          <a:p>
            <a:r>
              <a:rPr lang="en-US" dirty="0"/>
              <a:t>The </a:t>
            </a:r>
            <a:r>
              <a:rPr lang="en-US" b="1" dirty="0"/>
              <a:t>account</a:t>
            </a:r>
            <a:r>
              <a:rPr lang="en-US" dirty="0"/>
              <a:t> represents an individual accounting record with increases and decreases within the assets, liabilities, and the owner's equity.  The account has three parts: (1) a title, (2) a left or debit side, and (3) a right or credit side.  The Format of the account looks like the letter </a:t>
            </a:r>
            <a:r>
              <a:rPr lang="en-US" b="1" dirty="0"/>
              <a:t>T, </a:t>
            </a:r>
            <a:r>
              <a:rPr lang="en-US" dirty="0"/>
              <a:t>it is referred to as the </a:t>
            </a:r>
            <a:r>
              <a:rPr lang="en-US" b="1" dirty="0"/>
              <a:t>T-account</a:t>
            </a:r>
            <a:r>
              <a:rPr lang="en-US" b="1" dirty="0" smtClean="0"/>
              <a:t>.</a:t>
            </a:r>
            <a:r>
              <a:rPr lang="en-US" sz="2400" b="1" dirty="0" smtClean="0"/>
              <a:t/>
            </a:r>
            <a:br>
              <a:rPr lang="en-US" sz="2400" b="1" dirty="0" smtClean="0"/>
            </a:br>
            <a:r>
              <a:rPr lang="en-US" sz="2400" b="1" dirty="0" smtClean="0"/>
              <a:t/>
            </a:r>
            <a:br>
              <a:rPr lang="en-US" sz="2400" b="1" dirty="0" smtClean="0"/>
            </a:br>
            <a:endParaRPr lang="en-US" sz="2400" dirty="0"/>
          </a:p>
        </p:txBody>
      </p:sp>
    </p:spTree>
    <p:extLst>
      <p:ext uri="{BB962C8B-B14F-4D97-AF65-F5344CB8AC3E}">
        <p14:creationId xmlns:p14="http://schemas.microsoft.com/office/powerpoint/2010/main" val="2654726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3647"/>
            <a:ext cx="7315200" cy="1143000"/>
          </a:xfrm>
        </p:spPr>
        <p:txBody>
          <a:bodyPr>
            <a:normAutofit fontScale="90000"/>
          </a:bodyPr>
          <a:lstStyle/>
          <a:p>
            <a:r>
              <a:rPr lang="en-US" dirty="0"/>
              <a:t>The Accounts - Debits and Credits</a:t>
            </a:r>
            <a:endParaRPr lang="en-US" dirty="0"/>
          </a:p>
        </p:txBody>
      </p:sp>
      <p:sp>
        <p:nvSpPr>
          <p:cNvPr id="3" name="Content Placeholder 2"/>
          <p:cNvSpPr>
            <a:spLocks noGrp="1"/>
          </p:cNvSpPr>
          <p:nvPr>
            <p:ph idx="1"/>
          </p:nvPr>
        </p:nvSpPr>
        <p:spPr>
          <a:xfrm>
            <a:off x="685800" y="1371600"/>
            <a:ext cx="7924800" cy="5334000"/>
          </a:xfrm>
        </p:spPr>
        <p:txBody>
          <a:bodyPr>
            <a:noAutofit/>
          </a:bodyPr>
          <a:lstStyle/>
          <a:p>
            <a:pPr marL="0" indent="0" fontAlgn="base">
              <a:buNone/>
            </a:pPr>
            <a:endParaRPr lang="en-US" dirty="0" smtClean="0"/>
          </a:p>
          <a:p>
            <a:pPr marL="0" indent="0" fontAlgn="base">
              <a:buNone/>
            </a:pPr>
            <a:endParaRPr lang="en-US" sz="3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70" y="1524000"/>
            <a:ext cx="7138307"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81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normAutofit/>
          </a:bodyPr>
          <a:lstStyle/>
          <a:p>
            <a:r>
              <a:rPr lang="en-US" dirty="0"/>
              <a:t>The Accounts - Debits and Credits</a:t>
            </a:r>
            <a:endParaRPr lang="en-US" dirty="0"/>
          </a:p>
        </p:txBody>
      </p:sp>
      <p:sp>
        <p:nvSpPr>
          <p:cNvPr id="3" name="Content Placeholder 2"/>
          <p:cNvSpPr>
            <a:spLocks noGrp="1"/>
          </p:cNvSpPr>
          <p:nvPr>
            <p:ph idx="1"/>
          </p:nvPr>
        </p:nvSpPr>
        <p:spPr>
          <a:xfrm>
            <a:off x="457200" y="1460665"/>
            <a:ext cx="8229600" cy="5410200"/>
          </a:xfrm>
        </p:spPr>
        <p:txBody>
          <a:bodyPr>
            <a:normAutofit fontScale="92500" lnSpcReduction="20000"/>
          </a:bodyPr>
          <a:lstStyle/>
          <a:p>
            <a:r>
              <a:rPr lang="en-US" sz="2800" b="1" dirty="0"/>
              <a:t>Debits and Credits</a:t>
            </a:r>
            <a:endParaRPr lang="en-US" sz="2800" dirty="0"/>
          </a:p>
          <a:p>
            <a:r>
              <a:rPr lang="en-US" sz="2800" dirty="0"/>
              <a:t>The left side of the account is referred to as a </a:t>
            </a:r>
            <a:r>
              <a:rPr lang="en-US" sz="2800" b="1" dirty="0"/>
              <a:t>debit</a:t>
            </a:r>
            <a:r>
              <a:rPr lang="en-US" sz="2800" dirty="0"/>
              <a:t> and the right side of the account is referred to as a </a:t>
            </a:r>
            <a:r>
              <a:rPr lang="en-US" sz="2800" b="1" dirty="0"/>
              <a:t>credit</a:t>
            </a:r>
            <a:r>
              <a:rPr lang="en-US" sz="2800" dirty="0"/>
              <a:t>.  The abbreviation for debit is </a:t>
            </a:r>
            <a:r>
              <a:rPr lang="en-US" sz="2800" b="1" dirty="0"/>
              <a:t>Dr.</a:t>
            </a:r>
            <a:r>
              <a:rPr lang="en-US" sz="2800" dirty="0"/>
              <a:t> and credit is </a:t>
            </a:r>
            <a:r>
              <a:rPr lang="en-US" sz="2800" b="1" dirty="0"/>
              <a:t>Cr.  </a:t>
            </a:r>
            <a:r>
              <a:rPr lang="en-US" sz="2800" dirty="0"/>
              <a:t>They </a:t>
            </a:r>
            <a:r>
              <a:rPr lang="en-US" sz="2800" b="1" dirty="0"/>
              <a:t>do not represent</a:t>
            </a:r>
            <a:r>
              <a:rPr lang="en-US" sz="2800" dirty="0"/>
              <a:t> an increase or a decrease.  The terms debit and credit are used in the recording process to determine where the entries are placed within the account.  The term </a:t>
            </a:r>
            <a:r>
              <a:rPr lang="en-US" sz="2800" b="1" dirty="0"/>
              <a:t>debiting</a:t>
            </a:r>
            <a:r>
              <a:rPr lang="en-US" sz="2800" dirty="0"/>
              <a:t> is referred to when an amount is entered on the left side of the account.  </a:t>
            </a:r>
            <a:r>
              <a:rPr lang="en-US" sz="2800" b="1" dirty="0"/>
              <a:t>Crediting</a:t>
            </a:r>
            <a:r>
              <a:rPr lang="en-US" sz="2800" dirty="0"/>
              <a:t> is the term used when entries are made on the left side of the account. </a:t>
            </a:r>
          </a:p>
          <a:p>
            <a:r>
              <a:rPr lang="en-US" sz="2800" dirty="0"/>
              <a:t>An account will show a debit balance if the debit balance exceeds the credit balance.  The account will have a credit balance if the credit balance exceeds the debit balance.  </a:t>
            </a:r>
          </a:p>
          <a:p>
            <a:pPr marL="0" indent="0">
              <a:buNone/>
            </a:pPr>
            <a:r>
              <a:rPr lang="en-US" sz="2400" dirty="0"/>
              <a:t> </a:t>
            </a:r>
            <a:endParaRPr lang="en-US" sz="2400" dirty="0" smtClean="0"/>
          </a:p>
          <a:p>
            <a:pPr marL="0" indent="0">
              <a:buNone/>
            </a:pPr>
            <a:endParaRPr lang="en-US" dirty="0"/>
          </a:p>
        </p:txBody>
      </p:sp>
    </p:spTree>
    <p:extLst>
      <p:ext uri="{BB962C8B-B14F-4D97-AF65-F5344CB8AC3E}">
        <p14:creationId xmlns:p14="http://schemas.microsoft.com/office/powerpoint/2010/main" val="1790820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dirty="0"/>
              <a:t>The Accounts - Debits and Credits</a:t>
            </a:r>
            <a:endParaRPr lang="en-US" dirty="0"/>
          </a:p>
        </p:txBody>
      </p:sp>
      <p:sp>
        <p:nvSpPr>
          <p:cNvPr id="4" name="Content Placeholder 3"/>
          <p:cNvSpPr>
            <a:spLocks noGrp="1"/>
          </p:cNvSpPr>
          <p:nvPr>
            <p:ph idx="1"/>
          </p:nvPr>
        </p:nvSpPr>
        <p:spPr/>
        <p:txBody>
          <a:bodyPr>
            <a:normAutofit/>
          </a:bodyPr>
          <a:lstStyle/>
          <a:p>
            <a:pPr marL="0" indent="0">
              <a:buNone/>
            </a:pPr>
            <a:r>
              <a:rPr lang="en-US" sz="2800" dirty="0"/>
              <a:t>The illustration below shows a </a:t>
            </a:r>
            <a:r>
              <a:rPr lang="en-US" sz="2800" b="1" dirty="0"/>
              <a:t>Tabular Summary</a:t>
            </a:r>
            <a:r>
              <a:rPr lang="en-US" sz="2800" dirty="0"/>
              <a:t> and </a:t>
            </a:r>
            <a:r>
              <a:rPr lang="en-US" sz="2800" b="1" dirty="0"/>
              <a:t>Account Form</a:t>
            </a:r>
            <a:r>
              <a:rPr lang="en-US" sz="2800" dirty="0"/>
              <a:t> for a Cash Account</a:t>
            </a:r>
            <a:r>
              <a:rPr lang="en-US" sz="2800" dirty="0" smtClean="0"/>
              <a:t>.</a:t>
            </a:r>
            <a:br>
              <a:rPr lang="en-US" sz="2800" dirty="0" smtClean="0"/>
            </a:br>
            <a:r>
              <a:rPr lang="en-US" sz="2800" dirty="0" smtClean="0"/>
              <a:t/>
            </a:r>
            <a:br>
              <a:rPr lang="en-US" sz="2800" dirty="0" smtClean="0"/>
            </a:br>
            <a:endParaRPr lang="en-US" sz="2800"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2590800"/>
            <a:ext cx="8304213"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77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Accounts - Debits and Credits</a:t>
            </a:r>
          </a:p>
        </p:txBody>
      </p:sp>
      <p:sp>
        <p:nvSpPr>
          <p:cNvPr id="3" name="Content Placeholder 2"/>
          <p:cNvSpPr>
            <a:spLocks noGrp="1"/>
          </p:cNvSpPr>
          <p:nvPr>
            <p:ph idx="1"/>
          </p:nvPr>
        </p:nvSpPr>
        <p:spPr>
          <a:xfrm>
            <a:off x="457200" y="1600200"/>
            <a:ext cx="8229600" cy="5105400"/>
          </a:xfrm>
        </p:spPr>
        <p:txBody>
          <a:bodyPr>
            <a:normAutofit fontScale="25000" lnSpcReduction="20000"/>
          </a:bodyPr>
          <a:lstStyle/>
          <a:p>
            <a:r>
              <a:rPr lang="en-US" sz="11200" dirty="0"/>
              <a:t>The positive figures in the tabular summary represent an addition to the cash account.  All of the negative figures represent a deduction from the cash account. </a:t>
            </a:r>
            <a:r>
              <a:rPr lang="en-US" sz="8000" dirty="0"/>
              <a:t> </a:t>
            </a:r>
            <a:r>
              <a:rPr lang="en-US" sz="6200" dirty="0" smtClean="0"/>
              <a:t/>
            </a:r>
            <a:br>
              <a:rPr lang="en-US" sz="6200" dirty="0" smtClean="0"/>
            </a:br>
            <a:endParaRPr lang="en-US" sz="6200" dirty="0"/>
          </a:p>
          <a:p>
            <a:r>
              <a:rPr lang="en-US" sz="11200" dirty="0"/>
              <a:t>Recording the increases on one side and the decreases on the other side will help in reducing errors.  It will help determine the totals of each side of the account as well as the account balance.  </a:t>
            </a:r>
            <a:r>
              <a:rPr lang="en-US" sz="11200" dirty="0" smtClean="0"/>
              <a:t/>
            </a:r>
            <a:br>
              <a:rPr lang="en-US" sz="11200" dirty="0" smtClean="0"/>
            </a:br>
            <a:endParaRPr lang="en-US" sz="11200" dirty="0"/>
          </a:p>
          <a:p>
            <a:r>
              <a:rPr lang="en-US" sz="11200" dirty="0"/>
              <a:t>The balance of the account will be determined by netting the two sides together.  The account had a debit balance of $8,050 indicating that the owner had more increases than decreases in cash. </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2400" dirty="0"/>
              <a:t/>
            </a:r>
            <a:br>
              <a:rPr lang="en-US" sz="2400" dirty="0"/>
            </a:br>
            <a:endParaRPr lang="en-US" sz="2400" dirty="0"/>
          </a:p>
        </p:txBody>
      </p:sp>
    </p:spTree>
    <p:extLst>
      <p:ext uri="{BB962C8B-B14F-4D97-AF65-F5344CB8AC3E}">
        <p14:creationId xmlns:p14="http://schemas.microsoft.com/office/powerpoint/2010/main" val="3594124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Accounts - Debits and Credits</a:t>
            </a:r>
          </a:p>
        </p:txBody>
      </p:sp>
      <p:sp>
        <p:nvSpPr>
          <p:cNvPr id="3" name="Content Placeholder 2"/>
          <p:cNvSpPr>
            <a:spLocks noGrp="1"/>
          </p:cNvSpPr>
          <p:nvPr>
            <p:ph idx="1"/>
          </p:nvPr>
        </p:nvSpPr>
        <p:spPr>
          <a:xfrm>
            <a:off x="228600" y="1295400"/>
            <a:ext cx="8763000" cy="5486400"/>
          </a:xfrm>
        </p:spPr>
        <p:txBody>
          <a:bodyPr>
            <a:normAutofit lnSpcReduction="10000"/>
          </a:bodyPr>
          <a:lstStyle/>
          <a:p>
            <a:pPr marL="0" indent="0">
              <a:buNone/>
            </a:pPr>
            <a:r>
              <a:rPr lang="en-US" sz="2400" dirty="0"/>
              <a:t>In order for the accounting equation to remain in balance, each transaction must affect at least two or more accounts.  The debits and credits of each transaction must equal.  This process represents the </a:t>
            </a:r>
            <a:r>
              <a:rPr lang="en-US" sz="2400" b="1" dirty="0"/>
              <a:t>double-entry system</a:t>
            </a:r>
            <a:r>
              <a:rPr lang="en-US" sz="2400" dirty="0"/>
              <a:t>. This system provides a method of recording transactions, helps ensure the accuracy of the recorded amounts and the detection of errors.</a:t>
            </a:r>
            <a:r>
              <a:rPr lang="en-US" sz="2800" dirty="0" smtClean="0"/>
              <a:t/>
            </a:r>
            <a:br>
              <a:rPr lang="en-US" sz="2800" dirty="0" smtClean="0"/>
            </a:br>
            <a:r>
              <a:rPr lang="en-US" sz="2800" dirty="0" smtClean="0"/>
              <a:t/>
            </a:r>
            <a:br>
              <a:rPr lang="en-US" sz="2800" dirty="0" smtClean="0"/>
            </a:br>
            <a:r>
              <a:rPr lang="en-US" sz="2400" dirty="0"/>
              <a:t>Debits increase assets and decrease liabilities.  Credits decrease assets and increase liabilities</a:t>
            </a:r>
            <a:r>
              <a:rPr lang="en-US" sz="2400" dirty="0" smtClean="0"/>
              <a:t>.</a:t>
            </a:r>
            <a:br>
              <a:rPr lang="en-US" sz="2400" dirty="0" smtClean="0"/>
            </a:br>
            <a:r>
              <a:rPr lang="en-US" sz="2400" dirty="0" smtClean="0"/>
              <a:t/>
            </a:r>
            <a:br>
              <a:rPr lang="en-US" sz="2400" dirty="0" smtClean="0"/>
            </a:br>
            <a:r>
              <a:rPr lang="en-US" dirty="0"/>
              <a:t/>
            </a:r>
            <a:br>
              <a:rPr lang="en-US" dirty="0"/>
            </a:br>
            <a:endParaRPr lang="en-US" dirty="0"/>
          </a:p>
          <a:p>
            <a:pPr marL="0" indent="0">
              <a:buNone/>
            </a:pPr>
            <a:r>
              <a:rPr lang="en-US" dirty="0"/>
              <a:t/>
            </a:r>
            <a:br>
              <a:rPr lang="en-US" dirty="0"/>
            </a:b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648200"/>
            <a:ext cx="705338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66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Accounts - Debits and Credits</a:t>
            </a:r>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sz="2400" dirty="0"/>
              <a:t>The side of the account where there is an increase is called the </a:t>
            </a:r>
            <a:r>
              <a:rPr lang="en-US" sz="2400" b="1" dirty="0"/>
              <a:t>normal balance</a:t>
            </a:r>
            <a:r>
              <a:rPr lang="en-US" sz="2400" dirty="0"/>
              <a:t>.  Assets have a debit balance as their normal balance.  Liabilities have a credit balance.  </a:t>
            </a:r>
            <a:r>
              <a:rPr lang="en-US" sz="2400" dirty="0" smtClean="0"/>
              <a:t/>
            </a:r>
            <a:br>
              <a:rPr lang="en-US" sz="2400" dirty="0" smtClean="0"/>
            </a:br>
            <a:r>
              <a:rPr lang="en-US" sz="2400" dirty="0" smtClean="0"/>
              <a:t/>
            </a:r>
            <a:br>
              <a:rPr lang="en-US" sz="2400" dirty="0" smtClean="0"/>
            </a:br>
            <a:endParaRPr lang="en-US" sz="24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276600"/>
            <a:ext cx="7530281"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7972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Accounts - Debits and Credits</a:t>
            </a:r>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sz="2400" dirty="0"/>
              <a:t>When an owner makes an investment in their business, it is credited to Owner's Capital. Debits will decrease the owners capital.  The Owner's Capital account has a credit as a normal account balance.  </a:t>
            </a:r>
            <a:r>
              <a:rPr lang="en-US" sz="2400" dirty="0" smtClean="0"/>
              <a:t/>
            </a:r>
            <a:br>
              <a:rPr lang="en-US" sz="2400" dirty="0" smtClean="0"/>
            </a:br>
            <a:r>
              <a:rPr lang="en-US" sz="2400" dirty="0" smtClean="0"/>
              <a:t/>
            </a:r>
            <a:br>
              <a:rPr lang="en-US" sz="2400" dirty="0" smtClean="0"/>
            </a:br>
            <a:endParaRPr lang="en-US" sz="24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688773"/>
            <a:ext cx="463591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04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14683</TotalTime>
  <Words>210</Words>
  <Application>Microsoft Office PowerPoint</Application>
  <PresentationFormat>On-screen Show (4:3)</PresentationFormat>
  <Paragraphs>38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ACCT 2020 – Fundamentals of Accounting 1 </vt:lpstr>
      <vt:lpstr>The Accounts - Debits and Credits</vt:lpstr>
      <vt:lpstr>The Accounts - Debits and Credits</vt:lpstr>
      <vt:lpstr>The Accounts - Debits and Credits</vt:lpstr>
      <vt:lpstr>The Accounts - Debits and Credits</vt:lpstr>
      <vt:lpstr>The Accounts - Debits and Credits</vt:lpstr>
      <vt:lpstr>The Accounts - Debits and Credits</vt:lpstr>
      <vt:lpstr>The Accounts - Debits and Credits</vt:lpstr>
      <vt:lpstr>The Accounts - Debits and Credits</vt:lpstr>
      <vt:lpstr>The Accounts - Debits and Credits</vt:lpstr>
      <vt:lpstr>The Accounts - Debits and Credits</vt:lpstr>
      <vt:lpstr>The Accounts - Debits and 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 2240 – Principles of Macroeconomics</dc:title>
  <dc:creator>Michael</dc:creator>
  <cp:lastModifiedBy>Michael</cp:lastModifiedBy>
  <cp:revision>55</cp:revision>
  <dcterms:created xsi:type="dcterms:W3CDTF">2018-03-23T19:06:30Z</dcterms:created>
  <dcterms:modified xsi:type="dcterms:W3CDTF">2018-11-15T17:11:27Z</dcterms:modified>
</cp:coreProperties>
</file>