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9" r:id="rId3"/>
    <p:sldId id="297" r:id="rId4"/>
    <p:sldId id="271" r:id="rId5"/>
    <p:sldId id="305" r:id="rId6"/>
    <p:sldId id="306" r:id="rId7"/>
    <p:sldId id="299" r:id="rId8"/>
    <p:sldId id="304" r:id="rId9"/>
    <p:sldId id="285" r:id="rId10"/>
    <p:sldId id="286" r:id="rId11"/>
    <p:sldId id="300" r:id="rId12"/>
    <p:sldId id="287" r:id="rId13"/>
    <p:sldId id="302" r:id="rId14"/>
    <p:sldId id="288" r:id="rId15"/>
    <p:sldId id="303" r:id="rId16"/>
    <p:sldId id="289" r:id="rId17"/>
    <p:sldId id="301" r:id="rId18"/>
    <p:sldId id="290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568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36044" cy="1752600"/>
          </a:xfrm>
        </p:spPr>
        <p:txBody>
          <a:bodyPr>
            <a:normAutofit/>
          </a:bodyPr>
          <a:lstStyle/>
          <a:p>
            <a:r>
              <a:rPr lang="en-US" sz="3200" dirty="0"/>
              <a:t>Teaching your kids Discipline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87831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Taking control of your parenting</a:t>
            </a:r>
            <a:br>
              <a:rPr lang="en-US" b="1" dirty="0" smtClean="0"/>
            </a:br>
            <a:r>
              <a:rPr lang="en-US" b="1" dirty="0" smtClean="0"/>
              <a:t>Part 6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cap="none" spc="30" dirty="0" smtClean="0">
                <a:solidFill>
                  <a:srgbClr val="B2C1CE"/>
                </a:solidFill>
                <a:ea typeface="+mn-ea"/>
                <a:cs typeface="+mn-cs"/>
              </a:rPr>
              <a:t>Steve </a:t>
            </a:r>
            <a:r>
              <a:rPr lang="en-US" sz="3600" cap="none" spc="30" dirty="0" smtClean="0">
                <a:solidFill>
                  <a:srgbClr val="B2C1CE"/>
                </a:solidFill>
                <a:ea typeface="+mn-ea"/>
                <a:cs typeface="+mn-cs"/>
              </a:rPr>
              <a:t>Elzinga</a:t>
            </a:r>
            <a:r>
              <a:rPr lang="en-US" sz="3600" dirty="0">
                <a:solidFill>
                  <a:srgbClr val="B2C1CE"/>
                </a:solidFill>
              </a:rPr>
              <a:t/>
            </a:r>
            <a:br>
              <a:rPr lang="en-US" sz="3600" dirty="0">
                <a:solidFill>
                  <a:srgbClr val="B2C1CE"/>
                </a:solidFill>
              </a:rPr>
            </a:br>
            <a:endParaRPr lang="en-US" sz="3600" b="1" dirty="0">
              <a:solidFill>
                <a:srgbClr val="B2C1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8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4" y="317519"/>
            <a:ext cx="7924800" cy="849445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1. Too </a:t>
            </a:r>
            <a:r>
              <a:rPr lang="en-US" b="1" dirty="0" smtClean="0"/>
              <a:t>strict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91380" y="2289481"/>
            <a:ext cx="8229600" cy="3592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Colossians </a:t>
            </a:r>
            <a:r>
              <a:rPr lang="en-US" sz="3200" dirty="0"/>
              <a:t>3:21 </a:t>
            </a:r>
            <a:r>
              <a:rPr lang="en-US" sz="3200" i="1" dirty="0">
                <a:solidFill>
                  <a:srgbClr val="C4BEA9"/>
                </a:solidFill>
              </a:rPr>
              <a:t>Fathers, do not embitter your children, </a:t>
            </a:r>
            <a:r>
              <a:rPr lang="en-US" sz="3200" i="1" dirty="0" smtClean="0">
                <a:solidFill>
                  <a:srgbClr val="C4BEA9"/>
                </a:solidFill>
              </a:rPr>
              <a:t>or they </a:t>
            </a:r>
            <a:r>
              <a:rPr lang="en-US" sz="3200" i="1" dirty="0">
                <a:solidFill>
                  <a:srgbClr val="C4BEA9"/>
                </a:solidFill>
              </a:rPr>
              <a:t>will become discouraged</a:t>
            </a:r>
            <a:r>
              <a:rPr lang="en-US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08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0" y="200539"/>
            <a:ext cx="7924800" cy="779756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2. Too </a:t>
            </a:r>
            <a:r>
              <a:rPr lang="en-US" b="1" dirty="0" smtClean="0"/>
              <a:t>permissive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9376" y="2239346"/>
            <a:ext cx="7268415" cy="3927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Proverbs </a:t>
            </a:r>
            <a:r>
              <a:rPr lang="en-US" sz="3200" dirty="0"/>
              <a:t>29:19 </a:t>
            </a:r>
            <a:r>
              <a:rPr lang="en-US" sz="3200" i="1" dirty="0">
                <a:solidFill>
                  <a:srgbClr val="C4BEA9"/>
                </a:solidFill>
              </a:rPr>
              <a:t>Sometimes mere words are not enough </a:t>
            </a:r>
            <a:r>
              <a:rPr lang="en-US" sz="3200" i="1" dirty="0" smtClean="0">
                <a:solidFill>
                  <a:srgbClr val="C4BEA9"/>
                </a:solidFill>
              </a:rPr>
              <a:t>discipline is </a:t>
            </a:r>
            <a:r>
              <a:rPr lang="en-US" sz="3200" i="1" dirty="0">
                <a:solidFill>
                  <a:srgbClr val="C4BEA9"/>
                </a:solidFill>
              </a:rPr>
              <a:t>needed. For the words may not be heeded.</a:t>
            </a:r>
          </a:p>
        </p:txBody>
      </p:sp>
    </p:spTree>
    <p:extLst>
      <p:ext uri="{BB962C8B-B14F-4D97-AF65-F5344CB8AC3E}">
        <p14:creationId xmlns:p14="http://schemas.microsoft.com/office/powerpoint/2010/main" val="227611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02" y="342586"/>
            <a:ext cx="7924800" cy="1119674"/>
          </a:xfrm>
        </p:spPr>
        <p:txBody>
          <a:bodyPr>
            <a:normAutofit/>
          </a:bodyPr>
          <a:lstStyle/>
          <a:p>
            <a:pPr marL="0" indent="0" algn="l"/>
            <a:r>
              <a:rPr lang="en-US" b="1" dirty="0"/>
              <a:t>What kids </a:t>
            </a:r>
            <a:r>
              <a:rPr lang="en-US" b="1" dirty="0" smtClean="0"/>
              <a:t>need to acquire </a:t>
            </a:r>
            <a:br>
              <a:rPr lang="en-US" b="1" dirty="0" smtClean="0"/>
            </a:br>
            <a:r>
              <a:rPr lang="en-US" b="1" dirty="0" smtClean="0"/>
              <a:t>self</a:t>
            </a:r>
            <a:r>
              <a:rPr lang="en-US" b="1" dirty="0"/>
              <a:t>-discipline: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2032" y="2657136"/>
            <a:ext cx="7732368" cy="3509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2 </a:t>
            </a:r>
            <a:r>
              <a:rPr lang="en-US" sz="3200" dirty="0"/>
              <a:t>Thessalonians 3:</a:t>
            </a:r>
            <a:r>
              <a:rPr lang="en-US" sz="3200" dirty="0">
                <a:solidFill>
                  <a:srgbClr val="C4BEA9"/>
                </a:solidFill>
              </a:rPr>
              <a:t>10 </a:t>
            </a:r>
            <a:r>
              <a:rPr lang="en-US" sz="3200" i="1" dirty="0">
                <a:solidFill>
                  <a:srgbClr val="C4BEA9"/>
                </a:solidFill>
              </a:rPr>
              <a:t>For even when we were with you, </a:t>
            </a:r>
            <a:r>
              <a:rPr lang="en-US" sz="3200" i="1" dirty="0" smtClean="0">
                <a:solidFill>
                  <a:srgbClr val="C4BEA9"/>
                </a:solidFill>
              </a:rPr>
              <a:t>we gave </a:t>
            </a:r>
            <a:r>
              <a:rPr lang="en-US" sz="3200" i="1" dirty="0">
                <a:solidFill>
                  <a:srgbClr val="C4BEA9"/>
                </a:solidFill>
              </a:rPr>
              <a:t>you this rule: “If a man will not work, he shall not eat.</a:t>
            </a:r>
            <a:r>
              <a:rPr lang="en-US" sz="3200" i="1" dirty="0" smtClean="0">
                <a:solidFill>
                  <a:srgbClr val="C4BEA9"/>
                </a:solidFill>
              </a:rPr>
              <a:t>”</a:t>
            </a:r>
            <a:endParaRPr lang="en-US" sz="3200" i="1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1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4433" y="2155788"/>
            <a:ext cx="8341969" cy="3559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Kids need to know the </a:t>
            </a:r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cost.</a:t>
            </a:r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2. Kids need to know the </a:t>
            </a:r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payoff.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E1D4C5"/>
                </a:solidFill>
              </a:rPr>
              <a:t>3. Kids need to know the </a:t>
            </a:r>
            <a:r>
              <a:rPr lang="en-US" sz="3200" dirty="0" smtClean="0">
                <a:solidFill>
                  <a:srgbClr val="E1D4C5"/>
                </a:solidFill>
              </a:rPr>
              <a:t>connection between </a:t>
            </a:r>
            <a:r>
              <a:rPr lang="en-US" sz="3200" dirty="0">
                <a:solidFill>
                  <a:srgbClr val="E1D4C5"/>
                </a:solidFill>
              </a:rPr>
              <a:t>the two.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2002" y="167116"/>
            <a:ext cx="7924800" cy="123665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What kids need to </a:t>
            </a:r>
          </a:p>
          <a:p>
            <a:r>
              <a:rPr lang="en-US" b="1" dirty="0" smtClean="0"/>
              <a:t>Acquire self-discipline: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4049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75" y="317519"/>
            <a:ext cx="7924800" cy="752019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1. </a:t>
            </a:r>
            <a:r>
              <a:rPr lang="en-US" b="1" dirty="0" smtClean="0"/>
              <a:t>Character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921829"/>
            <a:ext cx="8229600" cy="4104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Hebrews </a:t>
            </a:r>
            <a:r>
              <a:rPr lang="en-US" sz="3200" dirty="0"/>
              <a:t>12:11 </a:t>
            </a:r>
            <a:r>
              <a:rPr lang="en-US" sz="3200" i="1" dirty="0">
                <a:solidFill>
                  <a:srgbClr val="C4BEA9"/>
                </a:solidFill>
              </a:rPr>
              <a:t>Being punished isn’t enjoyable while it is </a:t>
            </a:r>
            <a:r>
              <a:rPr lang="en-US" sz="3200" i="1" dirty="0" smtClean="0">
                <a:solidFill>
                  <a:srgbClr val="C4BEA9"/>
                </a:solidFill>
              </a:rPr>
              <a:t>happening it </a:t>
            </a:r>
            <a:r>
              <a:rPr lang="en-US" sz="3200" i="1" dirty="0">
                <a:solidFill>
                  <a:srgbClr val="C4BEA9"/>
                </a:solidFill>
              </a:rPr>
              <a:t>hurts! But afterwards we can see the result, a </a:t>
            </a:r>
            <a:r>
              <a:rPr lang="en-US" sz="3200" i="1" dirty="0" smtClean="0">
                <a:solidFill>
                  <a:srgbClr val="C4BEA9"/>
                </a:solidFill>
              </a:rPr>
              <a:t>quiet growth </a:t>
            </a:r>
            <a:r>
              <a:rPr lang="en-US" sz="3200" i="1" dirty="0">
                <a:solidFill>
                  <a:srgbClr val="C4BEA9"/>
                </a:solidFill>
              </a:rPr>
              <a:t>in grace and character</a:t>
            </a:r>
            <a:r>
              <a:rPr lang="en-US" sz="3200" i="1" dirty="0" smtClean="0">
                <a:solidFill>
                  <a:srgbClr val="C4BEA9"/>
                </a:solidFill>
              </a:rPr>
              <a:t>.</a:t>
            </a:r>
            <a:endParaRPr lang="en-US" sz="3200" i="1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7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322905"/>
            <a:ext cx="8229600" cy="3569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James </a:t>
            </a:r>
            <a:r>
              <a:rPr lang="en-US" sz="3200" dirty="0"/>
              <a:t>1:2-4 (TLB) </a:t>
            </a:r>
            <a:r>
              <a:rPr lang="en-US" sz="3200" i="1" dirty="0">
                <a:solidFill>
                  <a:srgbClr val="C4BEA9"/>
                </a:solidFill>
              </a:rPr>
              <a:t>Whenever trouble comes your way, </a:t>
            </a:r>
            <a:r>
              <a:rPr lang="en-US" sz="3200" i="1" dirty="0" smtClean="0">
                <a:solidFill>
                  <a:srgbClr val="C4BEA9"/>
                </a:solidFill>
              </a:rPr>
              <a:t>make it </a:t>
            </a:r>
            <a:r>
              <a:rPr lang="en-US" sz="3200" i="1" dirty="0">
                <a:solidFill>
                  <a:srgbClr val="C4BEA9"/>
                </a:solidFill>
              </a:rPr>
              <a:t>an opportunity for JOY. For when your faith is tested, </a:t>
            </a:r>
            <a:r>
              <a:rPr lang="en-US" sz="3200" i="1" dirty="0" smtClean="0">
                <a:solidFill>
                  <a:srgbClr val="C4BEA9"/>
                </a:solidFill>
              </a:rPr>
              <a:t>your endurance </a:t>
            </a:r>
            <a:r>
              <a:rPr lang="en-US" sz="3200" i="1" dirty="0">
                <a:solidFill>
                  <a:srgbClr val="C4BEA9"/>
                </a:solidFill>
              </a:rPr>
              <a:t>has a chance to grow...so let it grow. For when </a:t>
            </a:r>
            <a:r>
              <a:rPr lang="en-US" sz="3200" i="1" dirty="0" smtClean="0">
                <a:solidFill>
                  <a:srgbClr val="C4BEA9"/>
                </a:solidFill>
              </a:rPr>
              <a:t>your endurance </a:t>
            </a:r>
            <a:r>
              <a:rPr lang="en-US" sz="3200" i="1" dirty="0">
                <a:solidFill>
                  <a:srgbClr val="C4BEA9"/>
                </a:solidFill>
              </a:rPr>
              <a:t>is fully developed, you will be strong in </a:t>
            </a:r>
            <a:r>
              <a:rPr lang="en-US" sz="3200" i="1" dirty="0" smtClean="0">
                <a:solidFill>
                  <a:srgbClr val="C4BEA9"/>
                </a:solidFill>
              </a:rPr>
              <a:t>character and </a:t>
            </a:r>
            <a:r>
              <a:rPr lang="en-US" sz="3200" i="1" dirty="0">
                <a:solidFill>
                  <a:srgbClr val="C4BEA9"/>
                </a:solidFill>
              </a:rPr>
              <a:t>ready for anything.</a:t>
            </a:r>
          </a:p>
        </p:txBody>
      </p:sp>
    </p:spTree>
    <p:extLst>
      <p:ext uri="{BB962C8B-B14F-4D97-AF65-F5344CB8AC3E}">
        <p14:creationId xmlns:p14="http://schemas.microsoft.com/office/powerpoint/2010/main" val="397377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89482"/>
            <a:ext cx="7924800" cy="3425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2 Peter 1:4 </a:t>
            </a:r>
            <a:r>
              <a:rPr lang="en-US" sz="3200" i="1" dirty="0">
                <a:solidFill>
                  <a:srgbClr val="C4BEA9"/>
                </a:solidFill>
              </a:rPr>
              <a:t>And by that same mighty power he has given us </a:t>
            </a:r>
            <a:r>
              <a:rPr lang="en-US" sz="3200" i="1" dirty="0" smtClean="0">
                <a:solidFill>
                  <a:srgbClr val="C4BEA9"/>
                </a:solidFill>
              </a:rPr>
              <a:t>all the </a:t>
            </a:r>
            <a:r>
              <a:rPr lang="en-US" sz="3200" i="1" dirty="0">
                <a:solidFill>
                  <a:srgbClr val="C4BEA9"/>
                </a:solidFill>
              </a:rPr>
              <a:t>other rich and wonderful blessings he promised; for instance</a:t>
            </a:r>
            <a:r>
              <a:rPr lang="en-US" sz="3200" i="1" dirty="0" smtClean="0">
                <a:solidFill>
                  <a:srgbClr val="C4BEA9"/>
                </a:solidFill>
              </a:rPr>
              <a:t>, the </a:t>
            </a:r>
            <a:r>
              <a:rPr lang="en-US" sz="3200" i="1" dirty="0">
                <a:solidFill>
                  <a:srgbClr val="C4BEA9"/>
                </a:solidFill>
              </a:rPr>
              <a:t>promise to save us from the lust and rottenness </a:t>
            </a:r>
            <a:r>
              <a:rPr lang="en-US" sz="3200" i="1" dirty="0" smtClean="0">
                <a:solidFill>
                  <a:srgbClr val="C4BEA9"/>
                </a:solidFill>
              </a:rPr>
              <a:t>all around </a:t>
            </a:r>
            <a:r>
              <a:rPr lang="en-US" sz="3200" i="1" dirty="0">
                <a:solidFill>
                  <a:srgbClr val="C4BEA9"/>
                </a:solidFill>
              </a:rPr>
              <a:t>us, and to give us his own character.</a:t>
            </a:r>
          </a:p>
        </p:txBody>
      </p:sp>
    </p:spTree>
    <p:extLst>
      <p:ext uri="{BB962C8B-B14F-4D97-AF65-F5344CB8AC3E}">
        <p14:creationId xmlns:p14="http://schemas.microsoft.com/office/powerpoint/2010/main" val="21456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02" y="203382"/>
            <a:ext cx="7924800" cy="83273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2. </a:t>
            </a:r>
            <a:r>
              <a:rPr lang="en-US" b="1" dirty="0" smtClean="0"/>
              <a:t>Glorious living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8740" y="2139077"/>
            <a:ext cx="7868059" cy="3609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Ephesians </a:t>
            </a:r>
            <a:r>
              <a:rPr lang="en-US" sz="3200" dirty="0"/>
              <a:t>1:</a:t>
            </a:r>
            <a:r>
              <a:rPr lang="en-US" sz="3200" dirty="0">
                <a:solidFill>
                  <a:srgbClr val="C4BEA9"/>
                </a:solidFill>
              </a:rPr>
              <a:t>11 </a:t>
            </a:r>
            <a:r>
              <a:rPr lang="en-US" sz="3200" i="1" dirty="0">
                <a:solidFill>
                  <a:srgbClr val="C4BEA9"/>
                </a:solidFill>
              </a:rPr>
              <a:t>It’s in Christ that we find out who we are </a:t>
            </a:r>
            <a:r>
              <a:rPr lang="en-US" sz="3200" i="1" dirty="0" smtClean="0">
                <a:solidFill>
                  <a:srgbClr val="C4BEA9"/>
                </a:solidFill>
              </a:rPr>
              <a:t>and what </a:t>
            </a:r>
            <a:r>
              <a:rPr lang="en-US" sz="3200" i="1" dirty="0">
                <a:solidFill>
                  <a:srgbClr val="C4BEA9"/>
                </a:solidFill>
              </a:rPr>
              <a:t>we are living for. Long before we first heard of Christ </a:t>
            </a:r>
            <a:r>
              <a:rPr lang="en-US" sz="3200" i="1" dirty="0" smtClean="0">
                <a:solidFill>
                  <a:srgbClr val="C4BEA9"/>
                </a:solidFill>
              </a:rPr>
              <a:t>and got </a:t>
            </a:r>
            <a:r>
              <a:rPr lang="en-US" sz="3200" i="1" dirty="0">
                <a:solidFill>
                  <a:srgbClr val="C4BEA9"/>
                </a:solidFill>
              </a:rPr>
              <a:t>our hopes up, he had his eye on us, had designs on us </a:t>
            </a:r>
            <a:r>
              <a:rPr lang="en-US" sz="3200" i="1" dirty="0" smtClean="0">
                <a:solidFill>
                  <a:srgbClr val="C4BEA9"/>
                </a:solidFill>
              </a:rPr>
              <a:t>for glorious </a:t>
            </a:r>
            <a:r>
              <a:rPr lang="en-US" sz="3200" i="1" dirty="0">
                <a:solidFill>
                  <a:srgbClr val="C4BEA9"/>
                </a:solidFill>
              </a:rPr>
              <a:t>living, part of the overall purpose he is working out </a:t>
            </a:r>
            <a:r>
              <a:rPr lang="en-US" sz="3200" i="1" dirty="0" smtClean="0">
                <a:solidFill>
                  <a:srgbClr val="C4BEA9"/>
                </a:solidFill>
              </a:rPr>
              <a:t>in everything </a:t>
            </a:r>
            <a:r>
              <a:rPr lang="en-US" sz="3200" i="1" dirty="0">
                <a:solidFill>
                  <a:srgbClr val="C4BEA9"/>
                </a:solidFill>
              </a:rPr>
              <a:t>and everyone.</a:t>
            </a:r>
          </a:p>
        </p:txBody>
      </p:sp>
    </p:spTree>
    <p:extLst>
      <p:ext uri="{BB962C8B-B14F-4D97-AF65-F5344CB8AC3E}">
        <p14:creationId xmlns:p14="http://schemas.microsoft.com/office/powerpoint/2010/main" val="149797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7450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Final Note: There is really no such thing as self-discipline.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174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7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56" y="22700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Three things needed: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82950"/>
            <a:ext cx="7924800" cy="4114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Accountability</a:t>
            </a:r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Encouragement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E1D4C5"/>
                </a:solidFill>
              </a:rPr>
              <a:t>Power</a:t>
            </a:r>
            <a:endParaRPr lang="en-US" sz="3200" dirty="0">
              <a:solidFill>
                <a:srgbClr val="E1D4C5"/>
              </a:solidFill>
            </a:endParaRPr>
          </a:p>
          <a:p>
            <a:pPr marL="400050" lvl="1" indent="0">
              <a:buNone/>
            </a:pPr>
            <a:r>
              <a:rPr lang="en-US" sz="3200" dirty="0"/>
              <a:t>2 Timothy 1:7 </a:t>
            </a:r>
            <a:r>
              <a:rPr lang="en-US" sz="3200" i="1" dirty="0">
                <a:solidFill>
                  <a:srgbClr val="C4BEA9"/>
                </a:solidFill>
              </a:rPr>
              <a:t>For God did not give us a spirit of timidity</a:t>
            </a:r>
            <a:r>
              <a:rPr lang="en-US" sz="3200" i="1" dirty="0" smtClean="0">
                <a:solidFill>
                  <a:srgbClr val="C4BEA9"/>
                </a:solidFill>
              </a:rPr>
              <a:t>, but </a:t>
            </a:r>
            <a:r>
              <a:rPr lang="en-US" sz="3200" i="1" dirty="0">
                <a:solidFill>
                  <a:srgbClr val="C4BEA9"/>
                </a:solidFill>
              </a:rPr>
              <a:t>a spirit of power, of love and of self discipline.</a:t>
            </a:r>
          </a:p>
        </p:txBody>
      </p:sp>
    </p:spTree>
    <p:extLst>
      <p:ext uri="{BB962C8B-B14F-4D97-AF65-F5344CB8AC3E}">
        <p14:creationId xmlns:p14="http://schemas.microsoft.com/office/powerpoint/2010/main" val="205597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62" y="274638"/>
            <a:ext cx="8233638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US" b="1" dirty="0"/>
              <a:t>Self-discipline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09600" y="1800739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 </a:t>
            </a:r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There 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is an upfront cost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2. There is the hope of a good payoff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3. The whole thing is self-imposed</a:t>
            </a:r>
          </a:p>
        </p:txBody>
      </p:sp>
    </p:spTree>
    <p:extLst>
      <p:ext uri="{BB962C8B-B14F-4D97-AF65-F5344CB8AC3E}">
        <p14:creationId xmlns:p14="http://schemas.microsoft.com/office/powerpoint/2010/main" val="129316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55" y="2079483"/>
            <a:ext cx="8229600" cy="174745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What are your greatest fears if your child grows up lacking</a:t>
            </a:r>
            <a:br>
              <a:rPr lang="en-US" b="1" dirty="0"/>
            </a:br>
            <a:r>
              <a:rPr lang="en-US" b="1" dirty="0"/>
              <a:t>self-discipline?</a:t>
            </a:r>
          </a:p>
        </p:txBody>
      </p:sp>
    </p:spTree>
    <p:extLst>
      <p:ext uri="{BB962C8B-B14F-4D97-AF65-F5344CB8AC3E}">
        <p14:creationId xmlns:p14="http://schemas.microsoft.com/office/powerpoint/2010/main" val="418533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92" y="-26174"/>
            <a:ext cx="7924800" cy="1463363"/>
          </a:xfrm>
        </p:spPr>
        <p:txBody>
          <a:bodyPr>
            <a:normAutofit/>
          </a:bodyPr>
          <a:lstStyle/>
          <a:p>
            <a:r>
              <a:rPr lang="en-US" b="1" dirty="0"/>
              <a:t>1. That your child </a:t>
            </a:r>
            <a:r>
              <a:rPr lang="en-US" b="1" dirty="0" smtClean="0"/>
              <a:t>will </a:t>
            </a:r>
            <a:br>
              <a:rPr lang="en-US" b="1" dirty="0" smtClean="0"/>
            </a:br>
            <a:r>
              <a:rPr lang="en-US" b="1" dirty="0" smtClean="0"/>
              <a:t>waste his</a:t>
            </a:r>
            <a:r>
              <a:rPr lang="en-US" b="1" dirty="0"/>
              <a:t>/her life.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02032" y="2339615"/>
            <a:ext cx="7732368" cy="3492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Proverbs </a:t>
            </a:r>
            <a:r>
              <a:rPr lang="en-US" sz="3200" dirty="0"/>
              <a:t>10:5 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wise youth makes hay while the sun shines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but 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a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shame to see a lad waste his opportunity.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7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umblr_pujgc31GuX1u575m6o1_1280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96" r="-46296"/>
          <a:stretch>
            <a:fillRect/>
          </a:stretch>
        </p:blipFill>
        <p:spPr>
          <a:xfrm>
            <a:off x="-3107056" y="274638"/>
            <a:ext cx="12184220" cy="6326422"/>
          </a:xfrm>
        </p:spPr>
      </p:pic>
    </p:spTree>
    <p:extLst>
      <p:ext uri="{BB962C8B-B14F-4D97-AF65-F5344CB8AC3E}">
        <p14:creationId xmlns:p14="http://schemas.microsoft.com/office/powerpoint/2010/main" val="72306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acf98297765fffa102e5e76a17a8b33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463" r="-74463"/>
          <a:stretch>
            <a:fillRect/>
          </a:stretch>
        </p:blipFill>
        <p:spPr>
          <a:xfrm>
            <a:off x="-3250862" y="515213"/>
            <a:ext cx="11785262" cy="6119271"/>
          </a:xfrm>
        </p:spPr>
      </p:pic>
    </p:spTree>
    <p:extLst>
      <p:ext uri="{BB962C8B-B14F-4D97-AF65-F5344CB8AC3E}">
        <p14:creationId xmlns:p14="http://schemas.microsoft.com/office/powerpoint/2010/main" val="342176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83" y="317519"/>
            <a:ext cx="7924800" cy="118652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2. That your child </a:t>
            </a:r>
            <a:r>
              <a:rPr lang="en-US" b="1" dirty="0" smtClean="0"/>
              <a:t>will </a:t>
            </a:r>
            <a:br>
              <a:rPr lang="en-US" b="1" dirty="0" smtClean="0"/>
            </a:br>
            <a:r>
              <a:rPr lang="en-US" b="1" dirty="0" smtClean="0"/>
              <a:t>lose his</a:t>
            </a:r>
            <a:r>
              <a:rPr lang="en-US" b="1" dirty="0"/>
              <a:t>/her life.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93653" y="2423173"/>
            <a:ext cx="7423530" cy="3174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Proverbs </a:t>
            </a:r>
            <a:r>
              <a:rPr lang="en-US" sz="3200" dirty="0"/>
              <a:t>5:23 </a:t>
            </a:r>
            <a:r>
              <a:rPr lang="en-US" sz="3200" dirty="0">
                <a:solidFill>
                  <a:srgbClr val="C4BEA9"/>
                </a:solidFill>
              </a:rPr>
              <a:t>He will die for lack of discipline, led astray </a:t>
            </a:r>
            <a:r>
              <a:rPr lang="en-US" sz="3200" dirty="0" smtClean="0">
                <a:solidFill>
                  <a:srgbClr val="C4BEA9"/>
                </a:solidFill>
              </a:rPr>
              <a:t>by his </a:t>
            </a:r>
            <a:r>
              <a:rPr lang="en-US" sz="3200" dirty="0">
                <a:solidFill>
                  <a:srgbClr val="C4BEA9"/>
                </a:solidFill>
              </a:rPr>
              <a:t>own great folly.</a:t>
            </a:r>
          </a:p>
        </p:txBody>
      </p:sp>
    </p:spTree>
    <p:extLst>
      <p:ext uri="{BB962C8B-B14F-4D97-AF65-F5344CB8AC3E}">
        <p14:creationId xmlns:p14="http://schemas.microsoft.com/office/powerpoint/2010/main" val="171839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FxCVoXEAABl2W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059" r="-68059"/>
          <a:stretch>
            <a:fillRect/>
          </a:stretch>
        </p:blipFill>
        <p:spPr>
          <a:xfrm>
            <a:off x="-3734741" y="0"/>
            <a:ext cx="13208000" cy="6858000"/>
          </a:xfrm>
        </p:spPr>
      </p:pic>
    </p:spTree>
    <p:extLst>
      <p:ext uri="{BB962C8B-B14F-4D97-AF65-F5344CB8AC3E}">
        <p14:creationId xmlns:p14="http://schemas.microsoft.com/office/powerpoint/2010/main" val="139032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94967"/>
            <a:ext cx="9144000" cy="1143000"/>
          </a:xfrm>
        </p:spPr>
        <p:txBody>
          <a:bodyPr>
            <a:normAutofit/>
          </a:bodyPr>
          <a:lstStyle/>
          <a:p>
            <a:pPr marL="0" indent="0" algn="ctr"/>
            <a:r>
              <a:rPr lang="en-US" b="1" dirty="0"/>
              <a:t>The two most common mistakes:</a:t>
            </a:r>
          </a:p>
        </p:txBody>
      </p:sp>
    </p:spTree>
    <p:extLst>
      <p:ext uri="{BB962C8B-B14F-4D97-AF65-F5344CB8AC3E}">
        <p14:creationId xmlns:p14="http://schemas.microsoft.com/office/powerpoint/2010/main" val="228365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73441</TotalTime>
  <Words>497</Words>
  <Application>Microsoft Macintosh PowerPoint</Application>
  <PresentationFormat>On-screen Show (4:3)</PresentationFormat>
  <Paragraphs>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Horizon</vt:lpstr>
      <vt:lpstr> Taking control of your parenting Part 6 Steve Elzinga </vt:lpstr>
      <vt:lpstr>Self-discipline</vt:lpstr>
      <vt:lpstr>What are your greatest fears if your child grows up lacking self-discipline?</vt:lpstr>
      <vt:lpstr>1. That your child will  waste his/her life.</vt:lpstr>
      <vt:lpstr>PowerPoint Presentation</vt:lpstr>
      <vt:lpstr>PowerPoint Presentation</vt:lpstr>
      <vt:lpstr>2. That your child will  lose his/her life.</vt:lpstr>
      <vt:lpstr>PowerPoint Presentation</vt:lpstr>
      <vt:lpstr>The two most common mistakes:</vt:lpstr>
      <vt:lpstr>1. Too strict</vt:lpstr>
      <vt:lpstr>2. Too permissive</vt:lpstr>
      <vt:lpstr>What kids need to acquire  self-discipline:</vt:lpstr>
      <vt:lpstr>PowerPoint Presentation</vt:lpstr>
      <vt:lpstr>1. Character</vt:lpstr>
      <vt:lpstr>PowerPoint Presentation</vt:lpstr>
      <vt:lpstr>PowerPoint Presentation</vt:lpstr>
      <vt:lpstr>2. Glorious living</vt:lpstr>
      <vt:lpstr>Final Note: There is really no such thing as self-discipline.</vt:lpstr>
      <vt:lpstr>Three things needed: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48</cp:revision>
  <dcterms:created xsi:type="dcterms:W3CDTF">2017-01-10T02:15:11Z</dcterms:created>
  <dcterms:modified xsi:type="dcterms:W3CDTF">2020-04-30T14:16:58Z</dcterms:modified>
</cp:coreProperties>
</file>