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79" r:id="rId4"/>
    <p:sldId id="291" r:id="rId5"/>
    <p:sldId id="292" r:id="rId6"/>
    <p:sldId id="280" r:id="rId7"/>
    <p:sldId id="289" r:id="rId8"/>
    <p:sldId id="288" r:id="rId9"/>
    <p:sldId id="282" r:id="rId10"/>
    <p:sldId id="290" r:id="rId11"/>
  </p:sldIdLst>
  <p:sldSz cx="9144000" cy="5143500" type="screen16x9"/>
  <p:notesSz cx="6858000" cy="9144000"/>
  <p:embeddedFontLst>
    <p:embeddedFont>
      <p:font typeface="Roboto Slab" charset="0"/>
      <p:regular r:id="rId13"/>
      <p:bold r:id="rId14"/>
    </p:embeddedFont>
    <p:embeddedFont>
      <p:font typeface="Impact" pitchFamily="34" charset="0"/>
      <p:regular r:id="rId15"/>
    </p:embeddedFont>
    <p:embeddedFont>
      <p:font typeface="Nixie On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87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3" r:id="rId6"/>
    <p:sldLayoutId id="2147483664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VII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el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capítulo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«La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Evangelización en manos de pecadores: Lecciones del libro de los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Hechos»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(103-118) en el libro “La Evangelización” (15 págs.)  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03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Habilidad de Hablar: Compartir las Buena Nuevas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VII: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Habilidades</a:t>
            </a: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y Valores</a:t>
            </a:r>
            <a:b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              para el evangelismo</a:t>
            </a:r>
            <a:b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      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20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23528" y="1923678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.</a:t>
            </a:r>
          </a:p>
          <a:p>
            <a:pPr marL="0" lvl="0" indent="0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Porque </a:t>
            </a:r>
            <a:r>
              <a:rPr lang="es-MX" dirty="0">
                <a:latin typeface="Calibri" pitchFamily="34" charset="0"/>
              </a:rPr>
              <a:t>nuestra exhortación no procedió de error ni de impureza, ni fue por </a:t>
            </a:r>
            <a:r>
              <a:rPr lang="es-MX" dirty="0" smtClean="0">
                <a:latin typeface="Calibri" pitchFamily="34" charset="0"/>
              </a:rPr>
              <a:t>engaño, sino </a:t>
            </a:r>
            <a:r>
              <a:rPr lang="es-MX" dirty="0">
                <a:latin typeface="Calibri" pitchFamily="34" charset="0"/>
              </a:rPr>
              <a:t>que según fuimos aprobados por Dios para que se nos confiase el evangelio, así hablamos; no como para agradar a los hombres, sino a Dios, que prueba nuestros corazones</a:t>
            </a:r>
            <a:r>
              <a:rPr lang="es-MX" dirty="0" smtClean="0">
                <a:latin typeface="Calibri" pitchFamily="34" charset="0"/>
              </a:rPr>
              <a:t>. </a:t>
            </a:r>
            <a:r>
              <a:rPr lang="es-MX" dirty="0">
                <a:latin typeface="Calibri" pitchFamily="34" charset="0"/>
              </a:rPr>
              <a:t>Porque nunca usamos de palabras lisonjeras, como sabéis, ni encubrimos avaricia; Dios es </a:t>
            </a:r>
            <a:r>
              <a:rPr lang="es-MX" dirty="0" smtClean="0">
                <a:latin typeface="Calibri" pitchFamily="34" charset="0"/>
              </a:rPr>
              <a:t>testigo; </a:t>
            </a:r>
            <a:r>
              <a:rPr lang="es-MX" dirty="0">
                <a:latin typeface="Calibri" pitchFamily="34" charset="0"/>
              </a:rPr>
              <a:t>ni buscamos gloria de los hombres; ni de vosotros, ni de otros, aunque podíamos seros carga como apóstoles de Cristo.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1° </a:t>
            </a: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</a:rPr>
              <a:t>Tesalonicenses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 2:3-6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52 Conector recto"/>
          <p:cNvCxnSpPr/>
          <p:nvPr/>
        </p:nvCxnSpPr>
        <p:spPr>
          <a:xfrm flipV="1">
            <a:off x="1712686" y="3219822"/>
            <a:ext cx="0" cy="48949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flipH="1">
            <a:off x="2092076" y="4613403"/>
            <a:ext cx="1543820" cy="777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V="1">
            <a:off x="7728534" y="4026469"/>
            <a:ext cx="0" cy="48949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flipH="1">
            <a:off x="5075548" y="4621180"/>
            <a:ext cx="1080120" cy="0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H="1">
            <a:off x="6660232" y="2155417"/>
            <a:ext cx="1086063" cy="0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H="1">
            <a:off x="4211960" y="2154260"/>
            <a:ext cx="1080120" cy="0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Google Shape;1446;p49"/>
          <p:cNvSpPr txBox="1"/>
          <p:nvPr/>
        </p:nvSpPr>
        <p:spPr>
          <a:xfrm>
            <a:off x="2823334" y="1880838"/>
            <a:ext cx="1440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445;p49"/>
          <p:cNvSpPr txBox="1"/>
          <p:nvPr/>
        </p:nvSpPr>
        <p:spPr>
          <a:xfrm>
            <a:off x="5244769" y="1888098"/>
            <a:ext cx="14400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03;p21"/>
          <p:cNvSpPr txBox="1">
            <a:spLocks/>
          </p:cNvSpPr>
          <p:nvPr/>
        </p:nvSpPr>
        <p:spPr>
          <a:xfrm>
            <a:off x="4845856" y="1635646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3. Canal</a:t>
            </a:r>
          </a:p>
        </p:txBody>
      </p:sp>
      <p:sp>
        <p:nvSpPr>
          <p:cNvPr id="28" name="Google Shape;203;p21"/>
          <p:cNvSpPr txBox="1">
            <a:spLocks/>
          </p:cNvSpPr>
          <p:nvPr/>
        </p:nvSpPr>
        <p:spPr>
          <a:xfrm>
            <a:off x="2411760" y="1635646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2. Mensaje</a:t>
            </a:r>
          </a:p>
        </p:txBody>
      </p:sp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Proceso de Comunicación</a:t>
            </a:r>
            <a:endParaRPr dirty="0">
              <a:latin typeface="Calibri" pitchFamily="34" charset="0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2" name="Google Shape;777;p48"/>
          <p:cNvSpPr/>
          <p:nvPr/>
        </p:nvSpPr>
        <p:spPr>
          <a:xfrm>
            <a:off x="1996968" y="3651870"/>
            <a:ext cx="558808" cy="48576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869;p48"/>
          <p:cNvSpPr/>
          <p:nvPr/>
        </p:nvSpPr>
        <p:spPr>
          <a:xfrm>
            <a:off x="7139166" y="2871316"/>
            <a:ext cx="968076" cy="10685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869;p48"/>
          <p:cNvSpPr/>
          <p:nvPr/>
        </p:nvSpPr>
        <p:spPr>
          <a:xfrm>
            <a:off x="1124000" y="3760631"/>
            <a:ext cx="968076" cy="10685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777;p48"/>
          <p:cNvSpPr/>
          <p:nvPr/>
        </p:nvSpPr>
        <p:spPr>
          <a:xfrm flipH="1">
            <a:off x="6659216" y="2700444"/>
            <a:ext cx="558808" cy="48576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448;p49"/>
          <p:cNvSpPr txBox="1"/>
          <p:nvPr/>
        </p:nvSpPr>
        <p:spPr>
          <a:xfrm>
            <a:off x="539552" y="2744269"/>
            <a:ext cx="2376264" cy="539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448;p49"/>
          <p:cNvSpPr txBox="1"/>
          <p:nvPr/>
        </p:nvSpPr>
        <p:spPr>
          <a:xfrm>
            <a:off x="6155668" y="4351362"/>
            <a:ext cx="2376264" cy="539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03;p21"/>
          <p:cNvSpPr txBox="1">
            <a:spLocks/>
          </p:cNvSpPr>
          <p:nvPr/>
        </p:nvSpPr>
        <p:spPr>
          <a:xfrm>
            <a:off x="597384" y="2479154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1. Emisor</a:t>
            </a:r>
          </a:p>
        </p:txBody>
      </p:sp>
      <p:sp>
        <p:nvSpPr>
          <p:cNvPr id="30" name="Google Shape;203;p21"/>
          <p:cNvSpPr txBox="1">
            <a:spLocks/>
          </p:cNvSpPr>
          <p:nvPr/>
        </p:nvSpPr>
        <p:spPr>
          <a:xfrm>
            <a:off x="6214008" y="4063330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4. Receptor</a:t>
            </a:r>
          </a:p>
        </p:txBody>
      </p:sp>
      <p:sp>
        <p:nvSpPr>
          <p:cNvPr id="31" name="Google Shape;1445;p49"/>
          <p:cNvSpPr txBox="1"/>
          <p:nvPr/>
        </p:nvSpPr>
        <p:spPr>
          <a:xfrm>
            <a:off x="3602761" y="4315782"/>
            <a:ext cx="1520606" cy="53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03;p21"/>
          <p:cNvSpPr txBox="1">
            <a:spLocks/>
          </p:cNvSpPr>
          <p:nvPr/>
        </p:nvSpPr>
        <p:spPr>
          <a:xfrm>
            <a:off x="3275856" y="4063330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5. Respuesta</a:t>
            </a:r>
          </a:p>
        </p:txBody>
      </p:sp>
      <p:cxnSp>
        <p:nvCxnSpPr>
          <p:cNvPr id="34" name="33 Conector recto"/>
          <p:cNvCxnSpPr/>
          <p:nvPr/>
        </p:nvCxnSpPr>
        <p:spPr>
          <a:xfrm flipH="1">
            <a:off x="1691680" y="2154260"/>
            <a:ext cx="1131654" cy="1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 flipV="1">
            <a:off x="1712686" y="2154262"/>
            <a:ext cx="0" cy="59000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V="1">
            <a:off x="7728534" y="2139702"/>
            <a:ext cx="0" cy="48949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3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¿Cómo soy y cómo hablo?</a:t>
            </a:r>
            <a:endParaRPr dirty="0">
              <a:latin typeface="Calibri" pitchFamily="34" charset="0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4" name="Google Shape;869;p48"/>
          <p:cNvSpPr/>
          <p:nvPr/>
        </p:nvSpPr>
        <p:spPr>
          <a:xfrm>
            <a:off x="4107980" y="2727300"/>
            <a:ext cx="968076" cy="10685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1495;p49"/>
          <p:cNvGrpSpPr/>
          <p:nvPr/>
        </p:nvGrpSpPr>
        <p:grpSpPr>
          <a:xfrm>
            <a:off x="2447764" y="1563638"/>
            <a:ext cx="4284476" cy="3579862"/>
            <a:chOff x="7050768" y="5526199"/>
            <a:chExt cx="719953" cy="647534"/>
          </a:xfrm>
        </p:grpSpPr>
        <p:sp>
          <p:nvSpPr>
            <p:cNvPr id="35" name="Google Shape;1496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497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98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99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00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501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02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03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04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05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06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507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203;p21"/>
          <p:cNvSpPr txBox="1">
            <a:spLocks/>
          </p:cNvSpPr>
          <p:nvPr/>
        </p:nvSpPr>
        <p:spPr>
          <a:xfrm>
            <a:off x="2687390" y="1543050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sz="1600" dirty="0" smtClean="0">
                <a:latin typeface="Calibri" pitchFamily="34" charset="0"/>
              </a:rPr>
              <a:t>Tímido </a:t>
            </a:r>
          </a:p>
        </p:txBody>
      </p:sp>
      <p:sp>
        <p:nvSpPr>
          <p:cNvPr id="56" name="Google Shape;203;p21"/>
          <p:cNvSpPr txBox="1">
            <a:spLocks/>
          </p:cNvSpPr>
          <p:nvPr/>
        </p:nvSpPr>
        <p:spPr>
          <a:xfrm>
            <a:off x="4341800" y="1491630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sz="1600" dirty="0" smtClean="0">
                <a:latin typeface="Calibri" pitchFamily="34" charset="0"/>
              </a:rPr>
              <a:t>Reservado</a:t>
            </a:r>
          </a:p>
        </p:txBody>
      </p:sp>
      <p:sp>
        <p:nvSpPr>
          <p:cNvPr id="57" name="Google Shape;203;p21"/>
          <p:cNvSpPr txBox="1">
            <a:spLocks/>
          </p:cNvSpPr>
          <p:nvPr/>
        </p:nvSpPr>
        <p:spPr>
          <a:xfrm>
            <a:off x="5148064" y="2859782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sz="1600" dirty="0" smtClean="0">
                <a:latin typeface="Calibri" pitchFamily="34" charset="0"/>
              </a:rPr>
              <a:t>Egocéntrico</a:t>
            </a:r>
          </a:p>
        </p:txBody>
      </p:sp>
      <p:sp>
        <p:nvSpPr>
          <p:cNvPr id="58" name="Google Shape;203;p21"/>
          <p:cNvSpPr txBox="1">
            <a:spLocks/>
          </p:cNvSpPr>
          <p:nvPr/>
        </p:nvSpPr>
        <p:spPr>
          <a:xfrm>
            <a:off x="4341800" y="4155926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sz="1600" dirty="0" smtClean="0">
                <a:latin typeface="Calibri" pitchFamily="34" charset="0"/>
              </a:rPr>
              <a:t>Platicador</a:t>
            </a:r>
          </a:p>
        </p:txBody>
      </p:sp>
      <p:sp>
        <p:nvSpPr>
          <p:cNvPr id="59" name="Google Shape;203;p21"/>
          <p:cNvSpPr txBox="1">
            <a:spLocks/>
          </p:cNvSpPr>
          <p:nvPr/>
        </p:nvSpPr>
        <p:spPr>
          <a:xfrm>
            <a:off x="1835696" y="2839194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sz="1600" dirty="0" smtClean="0">
                <a:latin typeface="Calibri" pitchFamily="34" charset="0"/>
              </a:rPr>
              <a:t>Callado</a:t>
            </a:r>
          </a:p>
        </p:txBody>
      </p:sp>
      <p:sp>
        <p:nvSpPr>
          <p:cNvPr id="60" name="Google Shape;203;p21"/>
          <p:cNvSpPr txBox="1">
            <a:spLocks/>
          </p:cNvSpPr>
          <p:nvPr/>
        </p:nvSpPr>
        <p:spPr>
          <a:xfrm>
            <a:off x="2699792" y="4155926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sz="1600" dirty="0" smtClean="0">
                <a:latin typeface="Calibri" pitchFamily="34" charset="0"/>
              </a:rPr>
              <a:t>Discutidor</a:t>
            </a:r>
          </a:p>
        </p:txBody>
      </p:sp>
      <p:sp>
        <p:nvSpPr>
          <p:cNvPr id="5" name="4 Forma libre"/>
          <p:cNvSpPr/>
          <p:nvPr/>
        </p:nvSpPr>
        <p:spPr>
          <a:xfrm>
            <a:off x="2075750" y="1876097"/>
            <a:ext cx="912074" cy="1245475"/>
          </a:xfrm>
          <a:custGeom>
            <a:avLst/>
            <a:gdLst>
              <a:gd name="connsiteX0" fmla="*/ 13440 w 912074"/>
              <a:gd name="connsiteY0" fmla="*/ 1245475 h 1245475"/>
              <a:gd name="connsiteX1" fmla="*/ 123798 w 912074"/>
              <a:gd name="connsiteY1" fmla="*/ 536027 h 1245475"/>
              <a:gd name="connsiteX2" fmla="*/ 912074 w 912074"/>
              <a:gd name="connsiteY2" fmla="*/ 0 h 1245475"/>
              <a:gd name="connsiteX3" fmla="*/ 912074 w 912074"/>
              <a:gd name="connsiteY3" fmla="*/ 0 h 12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074" h="1245475">
                <a:moveTo>
                  <a:pt x="13440" y="1245475"/>
                </a:moveTo>
                <a:cubicBezTo>
                  <a:pt x="-6267" y="994540"/>
                  <a:pt x="-25974" y="743606"/>
                  <a:pt x="123798" y="536027"/>
                </a:cubicBezTo>
                <a:cubicBezTo>
                  <a:pt x="273570" y="328448"/>
                  <a:pt x="912074" y="0"/>
                  <a:pt x="912074" y="0"/>
                </a:cubicBezTo>
                <a:lnTo>
                  <a:pt x="912074" y="0"/>
                </a:ln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7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Hablar 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4788024" y="1563638"/>
            <a:ext cx="4104456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¿Qué hablar?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Recuerde pasar de lo común al </a:t>
            </a:r>
            <a:br>
              <a:rPr lang="es-MX" sz="2000" dirty="0" smtClean="0">
                <a:latin typeface="Calibri" pitchFamily="34" charset="0"/>
              </a:rPr>
            </a:br>
            <a:r>
              <a:rPr lang="es-MX" sz="2000" dirty="0" smtClean="0">
                <a:latin typeface="Calibri" pitchFamily="34" charset="0"/>
              </a:rPr>
              <a:t>        evangelio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No hablamos de nosotros 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No estamos en «chisme»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Hable el evangelio</a:t>
            </a:r>
            <a:br>
              <a:rPr lang="es-MX" sz="2000" dirty="0" smtClean="0">
                <a:latin typeface="Calibri" pitchFamily="34" charset="0"/>
              </a:rPr>
            </a:br>
            <a:endParaRPr lang="es-MX" sz="2000" dirty="0">
              <a:latin typeface="Calibri" pitchFamily="34" charset="0"/>
            </a:endParaRPr>
          </a:p>
          <a:p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5" name="Google Shape;220;p22"/>
          <p:cNvSpPr txBox="1">
            <a:spLocks/>
          </p:cNvSpPr>
          <p:nvPr/>
        </p:nvSpPr>
        <p:spPr>
          <a:xfrm>
            <a:off x="395536" y="1563638"/>
            <a:ext cx="4032448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Aspectos a cuidar al hablar</a:t>
            </a:r>
          </a:p>
          <a:p>
            <a:pPr algn="ctr"/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Palabras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Tiempo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Tono/ Modulación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 Respeto </a:t>
            </a: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469776" y="1203598"/>
            <a:ext cx="604644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  <a:t>Hablar y fomentar</a:t>
            </a:r>
            <a:b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</a:br>
            <a: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  <a:t>el diálogo</a:t>
            </a:r>
            <a:endParaRPr sz="60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4294967295"/>
          </p:nvPr>
        </p:nvSpPr>
        <p:spPr>
          <a:xfrm>
            <a:off x="1331640" y="2868206"/>
            <a:ext cx="6658000" cy="1503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2400" dirty="0" smtClean="0">
                <a:latin typeface="Calibri" pitchFamily="34" charset="0"/>
              </a:rPr>
              <a:t>Motivar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2400" dirty="0" smtClean="0">
                <a:latin typeface="Calibri" pitchFamily="34" charset="0"/>
              </a:rPr>
              <a:t>Preguntar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2400" dirty="0" smtClean="0">
                <a:latin typeface="Calibri" pitchFamily="34" charset="0"/>
              </a:rPr>
              <a:t>Reflejar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2400" dirty="0" smtClean="0">
                <a:latin typeface="Calibri" pitchFamily="34" charset="0"/>
              </a:rPr>
              <a:t>Resumir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2400" dirty="0" smtClean="0">
                <a:latin typeface="Calibri" pitchFamily="34" charset="0"/>
              </a:rPr>
              <a:t>No asumir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0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AutoShape 2" descr="Icono De Cruz, Religión Ilustración Diseño Ilustración del Vector -  Ilustración de voluntad, medio: 168585131"/>
          <p:cNvSpPr>
            <a:spLocks noChangeAspect="1" noChangeArrowheads="1"/>
          </p:cNvSpPr>
          <p:nvPr/>
        </p:nvSpPr>
        <p:spPr bwMode="auto">
          <a:xfrm>
            <a:off x="155575" y="-9826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AutoShape 2" descr="Iglesia logo cristiano signo símbolos la cruz de Jes - vector de stock |  Crushpixel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2" descr="data:image/png;base64,iVBORw0KGgoAAAANSUhEUgAAARwAAACyCAMAAACnS4D4AAABLFBMVEX///8Rdq4AAAD7+/sAca8Nd6vk5OSkpKT5+fkQdrAKCgoQEBAXFxcUFBQICAgODg4cHBzy8vLd3d3q6upKSkrJycmurq4lJSW1tbVERETMzMx6enqfn583NzdYWFiQkJCNjY3V1dWFhYVfX18pKSlubm5oaGhaWlq/v78yMjJzc3Ozs7M+Pj6ZmZlPT08oKCgAaaQAd6QAba6ew9EpgrBFjr6HsMiz0OEAZKgkf7QVe7IQdbZ4r8zj7ejE3eLO5Otoo8Y3i7Ghzthvo86WxNiQs9Pc8fna5PBgoLySw9SsyNl0rsnF29+iw9pUlLdDh7hzscGoyeF4utUAY6x4osPC1uT///O91NClts1jrdKu1eEeh7KFsdwAWqZJiKvG0t2bwOGKscI7kq7Fz+49HdL1AAAV30lEQVR4nO1diXvayJIXJQmEbnHfNxgwEIxtiI8keBI7GTuxJzP2e2+S3cl7u////7DdkjgtULckkux8/GY+xwa1urrUdXR1VYth9thjjz322GOPPfbYY4899thjjz3+bjCMeDxuGILA/mhKMAREifXj+yOeLOTrxQwioprs5w86YEG0/5V6zVoqZ/wAsvr5bj47I8OCnOjm84Xkd6ImWZMxIyQF8jruXRVFTVRVAB10DVRVtf8EOZ+KfR+SMIxIEVOT1nTZ7F61fpjEYGoShzuf00ZZBj2tWxAl/JDUYqmVr5X7kUKhXyhXKrV8fdAw2Ye+Tedz30XOjBqasLi/RiNhUtOv1Cr4R7eebaQRNZomy/3dknIIoABkMWdkFbRsPpWMO01Y1qimalnVJDhdq9J3xDJUA0mJiK50vh032OftWMEIZ5oNfEXbqasgWJZps7VGEdKFeAp0ERoVV61iJCtIHSkiDJK0nbE0mt04ABl67e0NhFQaXZV36sovd1imBsWWPkin0B8RgDzpbAgXOkjAoE6sEPGDZDGIaQvrqgYpggv7aPL0lgjBXQhUXTlCYNuQOGgkOtat6SxRtYmkSyTUzUgGELUCBcFVNCFKZASFOyDJ8dlfArL0rP95wwhCQio1ErpHgxgvgaLF3a9jbObQ8CYHElSIr64vESIg0UXiS9x2I2JSopiFCPH17Jpk5EE8IGxJN9FjcjabolCqeVDmj9jsirinTYjX6uleFoDUbWHX/kUoaZAja0vFG6PUbGXWutqOPPJRl3ryzZwcZBPFYq9NanPYeceLrmMgNonaUskUk2+Wyow5ROJGdRWadlcB8KYKiXS2JGdJr2dtG7DKnYQERI2pNGSkNSjNBknajO0opm1jg1DGTAWyPYVG38xcuJUHUwYgUedU5LYPWi+sm7IUXmMcmbdYQM4fEy+KJRjQ3AqTas6bJZIjBCqL8mGG081s1X4GNBLSBuVFILoYiUiz2NMPqZqwLLP4zwYBcyj1DdMr1jOziUrVMA+9GhNIcKVVLBbJfJQ57EmzwhwCsaLkTR4afcZkDkvJHGaQaJC41K6o9To9OkfJonSdOQduCpnWeKRA7swmKUslVkggsx1Cz2IrcsVOg9IvXrLkC4rZF1rJpRnd+GKgQ3XWE8sIFKqcFZiMIhPZh623Yeo9ehbb3FlZ74ZBlrcJJ9Y3VBO0ALqSZWYTjoax6FqjI8tAHSpYuw2T1HQi32293eLnDBVQOltaUDtkQi2tA+vYlQtxqKMYyMU+VXcOt2HKDeI1wzoF6wR3AcpbLqc2HnFFeeHckwtlqCdDkdOU3a3dBHeqiwk/N1lBQ5ecxXymN+iAVmtOgb2tmHlfTB+gRtt4GYI5/aDg5x4ryEgb3GxPa5wkaHV6Gua+X0eGMH3zGUyK2yDWKj5usgqQBhu68hBUKSoeRrd4DDnChfCG+2AlEMHR4p73m6yiKYqOcuVlAZgD1SEe7IalngYSULq2q3fCbq2ui10f91hBCja4BR4c+bxHsZh31Qbwaa/6iDlBuJIWYr7pmYPdJKLk0BSfIpECXdaD23AWJeKgkAuSQLTfsA011Y9KZvDc0yXC2C8JmqIW0J51Oe1zZCZ/6WIN60BuNkWUyxUblQ41WqIvJw4jvMUpJUOBPKpOAK9K57nCTgTgnHpylJbREuUgc1zSkpcx1cTM+kcdseWbGMmvTtfdAg10aGlAz+sawPojZhsBMEf2yRwDVF9LkHUgpUMdKMiAg0vTE/0/NNWnWOVEeDaj/SBMz2wc1DLVXnxZ+dU13wrZ94PPqGpgLqCJIumu8Bw9xVp8x1YmXU30Hcir+nWVCDebyEHNHGQuzTWUocrLEQrk/FPHK9bQ92uI8yLRNiUx4rRhFEOTwTTkWWmlpQCaX43c0XwuH1qi7pOEVZRpFXLZnvt9UC1mRMwJIxxIus85HYOOUvF1h7rY8NV+DXGQ6ZjNKkp61tD0AbpgWq48yIpPoWiDLIOHbMUF6uqWoDg9WiKlpsjYE6drNyyA0hCwoVESBz7FSjg40P2Zq7oYJHPi1HGGuqYaZkPNbBgGWcIRKrRmDMLD6Ei+tE6wOqdAq3FYkOpWQ8mcOHU7pk6SlECAuqj5ad4N1FohTUGnRHO2VPXSEv4nZvMKq2k/Ic4Zurqv0aFlTYDrTmrmFCz1G5cl09epqfaEyasQRIpEl9I8rOFQ96fQV9GnfeB5VcHcTNoeX3HmmSDmBEFPU5T8NM8Fo/lsJIEyzychmmFVO6hkwCynNqCZU9dEP82DXZUbkkZnrRpWwKQC5pZObr5kCGhVk5D8rV7TlMPZjqZGJ6V2rK6r6niiZOZBVlsX+UVH8xfv7/pf/S6hCgoVOfYCqqmainPBnBQEoQoFXfW3JXfof/W7jKZKtfcuW/E+pJexzWzP3aRgVGHY7zZaHILb8GSsRTaF+9ZJmzrHtnIxmO2ExEGt+CfGv5/dkwLc1DOzXBvkhqapdPDFthQJoNl7/+wL0efGAYb/nZVCsHKF3UryFWPNskqzRJiSNrPgpUYAjk5d8/vc4753d9ZAkwxvq2BBt2xmah7YLGiif40M/i1xyV+qxjPYyfVEiCmquSnZ0swZJICctqZOFUTfKQnVABKz2nO/1CPWs7baQJ5OoLwo2jSYvJgFlJF7KDlF4agSxGpBLO07ir/F57NS1qZIHPav2A5NQ7ZoQLRYT7vsqAqpzkMAvykoGCnPG+4balkNSZYJ7xCzPYmUHZgPzzb44qAUnXoiZ04BgkiRYF94TPYWhA0FpmXyZIuErfGKitUkCXatQQ3Ug/lNcKE1ZVVJG2QlCB8lBU7l2O6wCkwdCI6Tu6Zte+pU0VhMLhmz+3VUaSGdtFWzyK+UgnBRUJetUseT4dyUep3aYCdMuVhrkVAsrVMGqbMyf43B8lYGJW+E4mCQ8pKKuAp8g1i96WXqOCqBcL+LjwRZ9w5y+b5T2SzWOvIL84PmMx3R1eaeIGWSNxtvmWWzPuvRTEXHdBslD8rLiWC0TELisJpvZrSbGuAgxIybK63mLnW+tMbR2jzkRcsbXHxYYGiqZp1vY9ZRCEU1S18740BxEk0aOVFYGqWRqUsgalitsc+rZjF6m4rqI7PABWV9OIuDDZ0c87wrOsxqdWJZcf25ubd16BoZn+VjfuKpAwBNBDhIxeeTfL0ddqkd5211LmiUpSFo0g1aRgAlsHYtUzvdaVLZc8enIshLOfXhyABxRkVS0zZsmp1rWWMb1qqCat6NuoYRYdAczAstfWBWi1iGZoeCO6zzGS/zqGusX7Q4k7fjV/OqR4fCsljFedaWcGUky9BVhmKEE/V8UMwxb1FvyWlyydqgBOwVZF9HnAFo1BaKjLV1P03VXQE7k5RVsyZSxXrbOhzAD3NmxOL+K6BIhLu5G61H2wy+hZEHBr3yiu/ELmpZiSkO40UFfTkScty0uuD/tIalWlbsachkq6zNvWZAxDq03is82z1YiBS5V99TSx7mDWsc6C2GtjLU6UazoVrlbTIQRJSdH0ksVavrkN4YJljqiZjiCGS9rAEirYMcMxuUH6wUmOZEgrnjyJtYB3l/GvJnXJ1JGh0pFMFD0jcLva7Vk38sDzWuuWZDOdspkHQF9FbEMnixQQIjO0cPI0k5zXF97sDDBkIZ+0fBHPOxCrdtuU0nJ4AuDxZc7YL4HJQVgeb8NECh3tFFTiVlG2JG5sWtCUjChpLEFk7i68zOiKtmE8+RpUxsMm14mT6I26JOPCeOL4a37vJtNo+RBsjI6Qtuh9A62ott0GY9Zqhz7yiEPbs1NWHLjbBTrAdXiW33lANZp1EfeKXmYZVIiDKo2zIctt4nadcrdwcR/9s9dk81oNr9tM+k8tSVOzKq6nU/TShalIXx4cDFfkBVbgmacwJbAD7KyV2R0z0HXweiXThVSyOnB62tykHk1BnI+SJNGKuA1NuBDZ+jaqe90qO9UIVsroa8QgmvPZO+ia0iVUZm6VIgi4Fu364j6aGezALyApYpi/URf9IKyN22zz0SXK5GEk6pQifI/E8HeE+Qfp5lFo4kAPmDKtQPfeWPFcj2HVua3wOF3JCQPG6GxUGsPP/USNUBH3sAB37EqygRZBQbSsAJI89Aeozmc7RBdn5uQrupg+prV7+mEuznxwLZAN6GOmVC6ALtLZvAbDLvqwCeKIMyE0ia5RYgW+X1+IZgE75X0SaxEsEeIOCArPcaMMNvos8W5EiY0w8me3kjCkCTulutLhNTDSQF1BnJTfpsGQGldm9CldChMNEWzVVCt9KPpFKR8gACLTJZRYXk3u0dyjUSDF0mXzoUTAOt4b0pE5q2O6mqKiTpUAbNo6VGTyMvfI6ArvUz/XovbXMn3Qq2fH8J4SLZQyuAlNgVd+qgEluqMDR0SwuwRjgci4XjO1vvxbsvHF924YASWs7VdsIetKItEo+wLquB5nZvRhuvzwj9UiEBCpC+gYKOCKsylwgxSAd6tMwmxA/r0IAEucBmOkjxNP2udNcRozI2+R1apjmMFE7TSFNG9irm24wC5Y/QkymIEPwfVOeKZMt6B9IBrfhilqZFkIlfl+OKJugUaYGFnXoUCPFyA/sGWrPtRb0amRJirArZVCDTJ7WaE+2GohLs+SBryNXN12yVMt4NTzxSBFVBPrt/nznudDLUZlR3uIpimMMiSBrIBb/xzmreZLFv9yshUZ03WN7dIkYoqKCoUA8kosemEJ/T3jI15sjQbQ3hco7dvCPSKKvYUakFFyTPHUBaho539rA65SZhxnMMfiuEvvnmvH6wLm6sK6O7Fr0akD5tFa2HM90IEMGDeJEKfhkSr2Hl4024DFEhrQCaISspQY+h3UBGQfF30upGxPOQlmDgYV1RoT8yLhK0nxPGi6JdhseNPGgSdGklFk0c6vwgAZTgDv1nTJdfg/Iu93ER/1vYDFJOg76XY4PzYoBrq1gRSVRrp9u4JqpZ8vc6Wpidt2b9QfrwYr6P8Vt0lcF6eIc7lUuDiqA1iUTxVFPLok5+zP5A8ucHLpKgMqBDfpcStTyoeAlNHnKXuaNI2KGzqzaImZP09OaBORbpc7gIaUc2ynFQZYqVUs5yWViBNh2+p3gMZuNE3UUBFV7V7Sqk6DyoPihpwmE2RZOPgiFQviun7bHg2noD7LwntKoL7n0ua9gwqDzpaRuGKpnhTqs2mSqDOttRPWmKlTfAFsD9xGzPBR6bBpVVyFY/EbDj5HQU4EvbrZY3eVjqygDZ7fC8eZWnv56WEQOZ6ETWrGQ9fkre4B9CttT1UF6wUgNdU92UMTunzUtXGwZFtiaIgWiuIKnfQMyy9rkD9PU+Sz0JrsdNsHYZqpeSu82DYre+xG2Gimo5unR923VMRr0z8EDykoS4LtFYxq5h9MKdLU2IzpPomNnqtAWms1dV9ptijI5kdrXO4EBzOSvRLmATPFRrbh0UScylagZyNtSybu3ZJDVXKtUombMy0xdndG28fsYU6gJhl0F1JFe5Mg9K9WIp7bqig5ZOZ/5XaxLd35QzKymmrp52G1TFPQqeRnrJA28sktGio12nWpuza6+Pcz9e35o0AnW5puug3E/Jy2Gp8vAOybl5NRK9CkWz9Vfr1TWCI91mjKF6A6zroMKum0umVFHrG2ZhXZmDepp8gfXstYMd93dEzJ8D3cRxH5Trmaw6zjj34nrO2xymiVeNz2e6QfKOiJmDTDdv3Ac10LbHzav+g7YGceDC4WHG/L8ZzjvcDjIva4lSpdbN52u1SqVSLvf7hUIhEomkMA4zh4eHKQvos0K/3y+Xy+i6Wi2fz3e73WazhZAmOrqMdXyaGeSeR4JHqmBS7IKmtN0YHOgDHVRRVFUVrLw+TYZZ9qMCTkAXYiwqfmWiFEXneV4AHZ85pDv25ALJmT6AhJRY+2oxKElefCq5VClFSo2e6IUyDFHRdT2dfkH0zmpn5iS99r2NrHQP0oTXbi/WFGa2AJs+QTAMIx6Ph8M4/3EB/HcYfY6+tcIjLL1ntMGwGmGviHu5eq3R9hm/i5r9H9/VHnvssccee+yxxx577LHHHnvs8f8M3B4bwfB7bAQTioZCoSjHnZ2djzje+it6ETIRxX+aP0LWb/i7qPkbH118Nf9ypUEotPj2+W0cG/xst2HQT/6cu3yFJOz1CWd9GuW50HZwiI9/f2DmhIavmTfT6THLXFkfcr+cR7e0Qex7+27XhP0IrA8aMyd6zbx7Of52yb9/xUWPkIyNjBOeG/HRIcdHQ8MhmkmhUWjEYWHiQtN3SPxO70Kh0YhDF/Ej/D3Po7nEc9GLKBflhiEu+tNMLCQFSAwQaedcCP3Cod/wtLfUA/oWSRF3YV7Gh47weNHlaBBmW1Os4jfD98wr5s0R84E74s++fLg5G/16zD083Z5H+cnkgR/dfXz7+hMfuvj6dD01nj6e3d+FHj7+59PTFRf67ekS8ex+8it3Mf7y23D6+Pnd/Zfp6IdyZAnRk9O7aYi7e+AvL+5Orx75y4fTR/7Pk+H0ZHzKndyfhE5/f0DXcY+nUW56f3p5Or3nLy3JYXBz5t9T5uqPM2Y6uUV8vfl4cnN2Z9xzwvE/Pr188+32JnTFXjO34TE3fPPt9PH95WV0PBnefHp1c3sz/GAcMyfoFrfC7TH7iXn7JHz6x5tvzE8zc7jT48ndmBuPPx3ff/p4/89f//Xlw8fr16fTN3eTr0e/X/7J3374cvf73fR2evvh/t3F+MPd+N0vJ3PmHDHjy1d/TO4nT+NvUe5rnHv56mwyHj68/683IZ4d/vHq9HLy8v3D49No9P5k9Dh5OeXHk+jNy/G74Q03ebz5jePGr4bnJ/F3Lz9Onp7+m3k8Yc62K63vB/7hePLXp9GH68l4cv3t5N/Tfz2d3v4yffryavrh+Pz33/4c3r67P45dP11P7p8ebodfRvfXx3f/Dl1ELeaEhDcce/nqt8nkl2skdcLVGTOaXEfP2ZMQN7p5+OPN6d1k+P4vxJzhzVf+7ZuhcYWZMxx/5gz+ePJ1yL8cC8MP0zefX77//PTtJWbOyU/DnLMPx+9OuKvpX8dnx28fP539en95jH7w11e3V6H7P69CjyfRd58e/vP29Jf7s0v+Lnr19n8+/xWKWswJcZ+Zt0efp0fMnfH14ih6yTBjbnLNR48ZxhhOmWubOZdP98zrER96z7x+iZhjDMe3w1c8/5753yt2aLDM4z3DsmdP3/5gHq9+IubwUWRKouihIz08io54ZGiQ7QhdhC6wXuaR6UBKOjSKYvfO8t6ORty5aVHwzIke3TCT6a/M0/2Ys9w829/hT9DciYbOTd8oGjoLmV9w59ZV+BL0UejsLHoW5U/P0SdIp309iV6dnF/9NDrHDywnkJ8YrDHmuaPV521zIGS7jfzzEZuf4o9Ntpn20f5/14R/D5jMwQ7ARYi74EPbHnh0wauVj02zxyMHacaovw2YH03Az4w9c7bg/wBNucRYT/AHi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4"/>
          <a:stretch/>
        </p:blipFill>
        <p:spPr bwMode="auto">
          <a:xfrm>
            <a:off x="4572000" y="1940050"/>
            <a:ext cx="4335231" cy="250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115616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¿Cómo hablo para compartir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el evangelio?</a:t>
            </a:r>
            <a:endParaRPr dirty="0">
              <a:latin typeface="Calibri" pitchFamily="34" charset="0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384312" y="911602"/>
            <a:ext cx="297381" cy="266947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7" name="Google Shape;220;p22"/>
          <p:cNvSpPr txBox="1">
            <a:spLocks/>
          </p:cNvSpPr>
          <p:nvPr/>
        </p:nvSpPr>
        <p:spPr>
          <a:xfrm>
            <a:off x="395536" y="1855306"/>
            <a:ext cx="2736304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Conoce</a:t>
            </a:r>
          </a:p>
          <a:p>
            <a:pPr algn="ctr"/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Personalidad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Estrategias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Contexto</a:t>
            </a: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8" name="Google Shape;220;p22"/>
          <p:cNvSpPr txBox="1">
            <a:spLocks/>
          </p:cNvSpPr>
          <p:nvPr/>
        </p:nvSpPr>
        <p:spPr>
          <a:xfrm>
            <a:off x="3347864" y="1851670"/>
            <a:ext cx="2736304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Escucha</a:t>
            </a:r>
          </a:p>
          <a:p>
            <a:pPr algn="ctr"/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Activamente 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Reconoce la</a:t>
            </a:r>
            <a:br>
              <a:rPr lang="es-MX" sz="2000" dirty="0" smtClean="0">
                <a:latin typeface="Calibri" pitchFamily="34" charset="0"/>
              </a:rPr>
            </a:br>
            <a:r>
              <a:rPr lang="es-MX" sz="2000" dirty="0" smtClean="0">
                <a:latin typeface="Calibri" pitchFamily="34" charset="0"/>
              </a:rPr>
              <a:t>        necesidad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Se compasivo</a:t>
            </a:r>
          </a:p>
          <a:p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9" name="Google Shape;220;p22"/>
          <p:cNvSpPr txBox="1">
            <a:spLocks/>
          </p:cNvSpPr>
          <p:nvPr/>
        </p:nvSpPr>
        <p:spPr>
          <a:xfrm>
            <a:off x="6084168" y="1855306"/>
            <a:ext cx="2952328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Habla</a:t>
            </a:r>
          </a:p>
          <a:p>
            <a:pPr algn="ctr"/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Conecta con el otro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Presenta el </a:t>
            </a:r>
            <a:br>
              <a:rPr lang="es-MX" sz="2000" dirty="0" smtClean="0">
                <a:latin typeface="Calibri" pitchFamily="34" charset="0"/>
              </a:rPr>
            </a:br>
            <a:r>
              <a:rPr lang="es-MX" sz="2000" dirty="0" smtClean="0">
                <a:latin typeface="Calibri" pitchFamily="34" charset="0"/>
              </a:rPr>
              <a:t>        evangelio en contexto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Llévalo a Cristo y la </a:t>
            </a:r>
            <a:br>
              <a:rPr lang="es-MX" sz="2000" dirty="0" smtClean="0">
                <a:latin typeface="Calibri" pitchFamily="34" charset="0"/>
              </a:rPr>
            </a:br>
            <a:r>
              <a:rPr lang="es-MX" sz="2000" dirty="0" smtClean="0">
                <a:latin typeface="Calibri" pitchFamily="34" charset="0"/>
              </a:rPr>
              <a:t>        vida práctica</a:t>
            </a:r>
            <a:br>
              <a:rPr lang="es-MX" sz="2000" dirty="0" smtClean="0">
                <a:latin typeface="Calibri" pitchFamily="34" charset="0"/>
              </a:rPr>
            </a:br>
            <a:endParaRPr lang="es-MX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itchFamily="34" charset="0"/>
              </a:rPr>
              <a:t>O</a:t>
            </a:r>
            <a:r>
              <a:rPr lang="en" dirty="0" smtClean="0">
                <a:latin typeface="Calibri" pitchFamily="34" charset="0"/>
              </a:rPr>
              <a:t>tras formas de comunicar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342900" indent="-342900" algn="ctr"/>
            <a:r>
              <a:rPr lang="es-MX" sz="2400" dirty="0" smtClean="0">
                <a:latin typeface="Calibri" pitchFamily="34" charset="0"/>
              </a:rPr>
              <a:t>Sonríe</a:t>
            </a:r>
          </a:p>
          <a:p>
            <a:pPr marL="342900" indent="-342900" algn="ctr"/>
            <a:endParaRPr lang="es-MX" sz="2400" dirty="0">
              <a:latin typeface="Calibri" pitchFamily="34" charset="0"/>
            </a:endParaRPr>
          </a:p>
          <a:p>
            <a:pPr marL="342900" indent="-342900" algn="ctr"/>
            <a:r>
              <a:rPr lang="es-MX" sz="2400" dirty="0" smtClean="0">
                <a:latin typeface="Calibri" pitchFamily="34" charset="0"/>
              </a:rPr>
              <a:t>Comunica sin sonidos</a:t>
            </a:r>
          </a:p>
          <a:p>
            <a:pPr marL="342900" indent="-342900" algn="ctr"/>
            <a:endParaRPr lang="es-MX" sz="2400" dirty="0">
              <a:latin typeface="Calibri" pitchFamily="34" charset="0"/>
            </a:endParaRPr>
          </a:p>
          <a:p>
            <a:pPr marL="342900" indent="-342900" algn="ctr"/>
            <a:r>
              <a:rPr lang="es-MX" sz="2400" dirty="0" smtClean="0">
                <a:latin typeface="Calibri" pitchFamily="34" charset="0"/>
              </a:rPr>
              <a:t>Se honesto</a:t>
            </a:r>
          </a:p>
          <a:p>
            <a:pPr marL="342900" indent="-342900" algn="ctr"/>
            <a:endParaRPr lang="es-MX" sz="2400" dirty="0">
              <a:latin typeface="Calibri" pitchFamily="34" charset="0"/>
            </a:endParaRPr>
          </a:p>
          <a:p>
            <a:pPr marL="342900" indent="-342900" algn="ctr"/>
            <a:r>
              <a:rPr lang="es-MX" sz="2400" dirty="0" smtClean="0">
                <a:latin typeface="Calibri" pitchFamily="34" charset="0"/>
              </a:rPr>
              <a:t>Agradece</a:t>
            </a: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8" y="1563638"/>
            <a:ext cx="4331576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Anna Vander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Stel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onhttps://unsplash.com/photos/zimQNLdnKp0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6665099</TotalTime>
  <Words>307</Words>
  <Application>Microsoft Office PowerPoint</Application>
  <PresentationFormat>Presentación en pantalla (16:9)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Habilidad de Hablar: Compartir las Buena Nuevas</vt:lpstr>
      <vt:lpstr>Presentación de PowerPoint</vt:lpstr>
      <vt:lpstr>Proceso de Comunicación</vt:lpstr>
      <vt:lpstr>¿Cómo soy y cómo hablo?</vt:lpstr>
      <vt:lpstr>Hablar </vt:lpstr>
      <vt:lpstr>Hablar y fomentar el diálogo</vt:lpstr>
      <vt:lpstr>¿Cómo hablo para compartir  el evangelio?</vt:lpstr>
      <vt:lpstr>Otras formas de comunicar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59</cp:revision>
  <dcterms:modified xsi:type="dcterms:W3CDTF">2021-09-28T14:18:53Z</dcterms:modified>
</cp:coreProperties>
</file>