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79" r:id="rId4"/>
    <p:sldId id="297" r:id="rId5"/>
    <p:sldId id="300" r:id="rId6"/>
    <p:sldId id="301" r:id="rId7"/>
    <p:sldId id="282" r:id="rId8"/>
    <p:sldId id="299" r:id="rId9"/>
  </p:sldIdLst>
  <p:sldSz cx="9144000" cy="5143500" type="screen16x9"/>
  <p:notesSz cx="6858000" cy="9144000"/>
  <p:embeddedFontLst>
    <p:embeddedFont>
      <p:font typeface="Roboto Slab" charset="0"/>
      <p:regular r:id="rId11"/>
      <p:bold r:id="rId12"/>
    </p:embeddedFont>
    <p:embeddedFont>
      <p:font typeface="Impact" pitchFamily="34" charset="0"/>
      <p:regular r:id="rId13"/>
    </p:embeddedFont>
    <p:embeddedFont>
      <p:font typeface="Nixie One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516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71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5" r:id="rId5"/>
    <p:sldLayoutId id="214748366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Miedo e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Inseguridades personales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79373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X: Obstáculos en la Evangelización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29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23528" y="1923678"/>
            <a:ext cx="871195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>
                <a:latin typeface="Calibri" pitchFamily="34" charset="0"/>
              </a:rPr>
              <a:t>Y él dijo: ¡</a:t>
            </a:r>
            <a:r>
              <a:rPr lang="es-MX" dirty="0" smtClean="0">
                <a:latin typeface="Calibri" pitchFamily="34" charset="0"/>
              </a:rPr>
              <a:t>Ay</a:t>
            </a:r>
            <a:r>
              <a:rPr lang="es-MX" dirty="0">
                <a:latin typeface="Calibri" pitchFamily="34" charset="0"/>
              </a:rPr>
              <a:t>, Señor! envía, te ruego, por medio del que debes enviar.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</a:rPr>
              <a:t>Éxodo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 4:13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Las excusas de Moisés 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oogle Shape;1442;p49"/>
          <p:cNvGrpSpPr/>
          <p:nvPr/>
        </p:nvGrpSpPr>
        <p:grpSpPr>
          <a:xfrm>
            <a:off x="323732" y="1686200"/>
            <a:ext cx="7200603" cy="3261814"/>
            <a:chOff x="8011692" y="3231683"/>
            <a:chExt cx="556271" cy="645910"/>
          </a:xfrm>
        </p:grpSpPr>
        <p:sp>
          <p:nvSpPr>
            <p:cNvPr id="24" name="Google Shape;1445;p49"/>
            <p:cNvSpPr txBox="1"/>
            <p:nvPr/>
          </p:nvSpPr>
          <p:spPr>
            <a:xfrm>
              <a:off x="8094488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446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447;p49"/>
            <p:cNvSpPr txBox="1"/>
            <p:nvPr/>
          </p:nvSpPr>
          <p:spPr>
            <a:xfrm>
              <a:off x="8261363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448;p49"/>
            <p:cNvSpPr txBox="1"/>
            <p:nvPr/>
          </p:nvSpPr>
          <p:spPr>
            <a:xfrm>
              <a:off x="8177925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28 Rectángulo"/>
          <p:cNvSpPr/>
          <p:nvPr/>
        </p:nvSpPr>
        <p:spPr>
          <a:xfrm>
            <a:off x="496890" y="1883608"/>
            <a:ext cx="3499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¿Quién soy yo?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1630334" y="2675696"/>
            <a:ext cx="3499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¿Quién les digo que me envío?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2591445" y="3524957"/>
            <a:ext cx="3499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No me van a creer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3660579" y="4371950"/>
            <a:ext cx="3499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Soy lento para el habla</a:t>
            </a:r>
          </a:p>
        </p:txBody>
      </p:sp>
      <p:sp>
        <p:nvSpPr>
          <p:cNvPr id="33" name="Google Shape;188;p20"/>
          <p:cNvSpPr txBox="1">
            <a:spLocks noGrp="1"/>
          </p:cNvSpPr>
          <p:nvPr/>
        </p:nvSpPr>
        <p:spPr>
          <a:xfrm>
            <a:off x="5652120" y="699542"/>
            <a:ext cx="2899004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80808"/>
              </a:solidFill>
              <a:latin typeface="Calibri" pitchFamily="34" charset="0"/>
            </a:endParaRPr>
          </a:p>
          <a:p>
            <a:pPr marL="0" lvl="0" indent="0" algn="ctr">
              <a:buNone/>
            </a:pPr>
            <a:r>
              <a:rPr lang="es-MX" dirty="0" smtClean="0">
                <a:solidFill>
                  <a:srgbClr val="080808"/>
                </a:solidFill>
                <a:latin typeface="Calibri" pitchFamily="34" charset="0"/>
              </a:rPr>
              <a:t>¿Eran válidas las  </a:t>
            </a:r>
            <a:br>
              <a:rPr lang="es-MX" dirty="0" smtClean="0">
                <a:solidFill>
                  <a:srgbClr val="080808"/>
                </a:solidFill>
                <a:latin typeface="Calibri" pitchFamily="34" charset="0"/>
              </a:rPr>
            </a:br>
            <a:r>
              <a:rPr lang="es-MX" dirty="0" smtClean="0">
                <a:solidFill>
                  <a:srgbClr val="080808"/>
                </a:solidFill>
                <a:latin typeface="Calibri" pitchFamily="34" charset="0"/>
              </a:rPr>
              <a:t>palabras de Moisés?</a:t>
            </a:r>
          </a:p>
          <a:p>
            <a:pPr marL="0" lvl="0" indent="0" algn="ctr">
              <a:buNone/>
            </a:pPr>
            <a:endParaRPr lang="es-MX" dirty="0">
              <a:solidFill>
                <a:srgbClr val="080808"/>
              </a:solidFill>
              <a:latin typeface="Calibri" pitchFamily="34" charset="0"/>
            </a:endParaRPr>
          </a:p>
          <a:p>
            <a:pPr marL="0" lvl="0" indent="0" algn="ctr">
              <a:buNone/>
            </a:pPr>
            <a:r>
              <a:rPr lang="es-MX" dirty="0" smtClean="0">
                <a:solidFill>
                  <a:srgbClr val="080808"/>
                </a:solidFill>
                <a:latin typeface="Calibri" pitchFamily="34" charset="0"/>
              </a:rPr>
              <a:t>¿Por qué Dios no las aceptó y siguió?</a:t>
            </a:r>
            <a:endParaRPr dirty="0">
              <a:solidFill>
                <a:srgbClr val="08080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Excusas…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395536" y="1783298"/>
            <a:ext cx="82089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7" name="Google Shape;204;p21"/>
          <p:cNvSpPr txBox="1">
            <a:spLocks noGrp="1"/>
          </p:cNvSpPr>
          <p:nvPr/>
        </p:nvSpPr>
        <p:spPr>
          <a:xfrm>
            <a:off x="436521" y="1723306"/>
            <a:ext cx="2807067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Pensando en el afuera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b="1" dirty="0">
              <a:latin typeface="Calibri" pitchFamily="34" charset="0"/>
            </a:endParaRPr>
          </a:p>
          <a:p>
            <a:pPr marL="285750" indent="-285750"/>
            <a:r>
              <a:rPr lang="es-MX" dirty="0" smtClean="0">
                <a:latin typeface="Calibri" pitchFamily="34" charset="0"/>
              </a:rPr>
              <a:t>Ser ignorado</a:t>
            </a:r>
          </a:p>
          <a:p>
            <a:pPr marL="285750" indent="-285750"/>
            <a:endParaRPr lang="es-MX" dirty="0">
              <a:latin typeface="Calibri" pitchFamily="34" charset="0"/>
            </a:endParaRPr>
          </a:p>
          <a:p>
            <a:pPr marL="285750" indent="-285750"/>
            <a:r>
              <a:rPr lang="es-MX" dirty="0" smtClean="0">
                <a:latin typeface="Calibri" pitchFamily="34" charset="0"/>
              </a:rPr>
              <a:t>Ser rechazado</a:t>
            </a:r>
          </a:p>
          <a:p>
            <a:pPr marL="285750" indent="-285750"/>
            <a:endParaRPr lang="es-MX" dirty="0">
              <a:latin typeface="Calibri" pitchFamily="34" charset="0"/>
            </a:endParaRPr>
          </a:p>
          <a:p>
            <a:pPr marL="285750" indent="-285750"/>
            <a:r>
              <a:rPr lang="es-MX" dirty="0" smtClean="0">
                <a:latin typeface="Calibri" pitchFamily="34" charset="0"/>
              </a:rPr>
              <a:t>Ser ridiculizado</a:t>
            </a:r>
          </a:p>
          <a:p>
            <a:pPr marL="285750" indent="-285750"/>
            <a:endParaRPr lang="es-MX" dirty="0">
              <a:latin typeface="Calibri" pitchFamily="34" charset="0"/>
            </a:endParaRPr>
          </a:p>
          <a:p>
            <a:pPr marL="285750" indent="-285750"/>
            <a:r>
              <a:rPr lang="es-MX" dirty="0" smtClean="0">
                <a:latin typeface="Calibri" pitchFamily="34" charset="0"/>
              </a:rPr>
              <a:t>Ser contradicho</a:t>
            </a:r>
          </a:p>
        </p:txBody>
      </p:sp>
      <p:sp>
        <p:nvSpPr>
          <p:cNvPr id="20" name="Google Shape;204;p21"/>
          <p:cNvSpPr txBox="1">
            <a:spLocks noGrp="1"/>
          </p:cNvSpPr>
          <p:nvPr/>
        </p:nvSpPr>
        <p:spPr>
          <a:xfrm>
            <a:off x="3205093" y="1723306"/>
            <a:ext cx="2807067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Pensando en mí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b="1" dirty="0">
              <a:latin typeface="Calibri" pitchFamily="34" charset="0"/>
            </a:endParaRPr>
          </a:p>
          <a:p>
            <a:pPr marL="285750" indent="-285750"/>
            <a:r>
              <a:rPr lang="es-MX" dirty="0" smtClean="0">
                <a:latin typeface="Calibri" pitchFamily="34" charset="0"/>
              </a:rPr>
              <a:t>No ser capaz</a:t>
            </a:r>
          </a:p>
          <a:p>
            <a:pPr marL="285750" indent="-285750"/>
            <a:endParaRPr lang="es-MX" dirty="0">
              <a:latin typeface="Calibri" pitchFamily="34" charset="0"/>
            </a:endParaRPr>
          </a:p>
          <a:p>
            <a:pPr marL="285750" indent="-285750"/>
            <a:r>
              <a:rPr lang="es-MX" dirty="0" smtClean="0">
                <a:latin typeface="Calibri" pitchFamily="34" charset="0"/>
              </a:rPr>
              <a:t>Edad</a:t>
            </a:r>
          </a:p>
          <a:p>
            <a:pPr marL="285750" indent="-285750"/>
            <a:endParaRPr lang="es-MX" dirty="0">
              <a:latin typeface="Calibri" pitchFamily="34" charset="0"/>
            </a:endParaRPr>
          </a:p>
          <a:p>
            <a:pPr marL="285750" indent="-285750"/>
            <a:r>
              <a:rPr lang="es-MX" dirty="0" smtClean="0">
                <a:latin typeface="Calibri" pitchFamily="34" charset="0"/>
              </a:rPr>
              <a:t>Ocupaciones </a:t>
            </a:r>
          </a:p>
          <a:p>
            <a:pPr marL="285750" indent="-285750"/>
            <a:endParaRPr lang="es-MX" dirty="0">
              <a:latin typeface="Calibri" pitchFamily="34" charset="0"/>
            </a:endParaRPr>
          </a:p>
          <a:p>
            <a:pPr marL="285750" indent="-285750"/>
            <a:r>
              <a:rPr lang="es-MX" dirty="0" smtClean="0">
                <a:latin typeface="Calibri" pitchFamily="34" charset="0"/>
              </a:rPr>
              <a:t>No ser cómodo</a:t>
            </a:r>
          </a:p>
        </p:txBody>
      </p:sp>
      <p:sp>
        <p:nvSpPr>
          <p:cNvPr id="21" name="Google Shape;204;p21"/>
          <p:cNvSpPr txBox="1">
            <a:spLocks noGrp="1"/>
          </p:cNvSpPr>
          <p:nvPr/>
        </p:nvSpPr>
        <p:spPr>
          <a:xfrm>
            <a:off x="5580112" y="1707654"/>
            <a:ext cx="2954288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ixie One"/>
              <a:buChar char="▪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ixie One"/>
              <a:buChar char="▫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Pensando en la iglesia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b="1" dirty="0">
              <a:latin typeface="Calibri" pitchFamily="34" charset="0"/>
            </a:endParaRPr>
          </a:p>
          <a:p>
            <a:pPr marL="285750" indent="-285750"/>
            <a:r>
              <a:rPr lang="es-MX" dirty="0" smtClean="0">
                <a:latin typeface="Calibri" pitchFamily="34" charset="0"/>
              </a:rPr>
              <a:t>No es mi ministerio</a:t>
            </a:r>
          </a:p>
          <a:p>
            <a:pPr marL="285750" indent="-285750"/>
            <a:endParaRPr lang="es-MX" dirty="0">
              <a:latin typeface="Calibri" pitchFamily="34" charset="0"/>
            </a:endParaRPr>
          </a:p>
          <a:p>
            <a:pPr marL="285750" indent="-285750"/>
            <a:r>
              <a:rPr lang="es-MX" dirty="0" smtClean="0">
                <a:latin typeface="Calibri" pitchFamily="34" charset="0"/>
              </a:rPr>
              <a:t>No es mi responsabilidad</a:t>
            </a:r>
          </a:p>
          <a:p>
            <a:pPr marL="285750" indent="-285750"/>
            <a:endParaRPr lang="es-MX" dirty="0">
              <a:latin typeface="Calibri" pitchFamily="34" charset="0"/>
            </a:endParaRPr>
          </a:p>
          <a:p>
            <a:pPr marL="285750" indent="-285750"/>
            <a:r>
              <a:rPr lang="es-MX" dirty="0" smtClean="0">
                <a:latin typeface="Calibri" pitchFamily="34" charset="0"/>
              </a:rPr>
              <a:t>No hay respaldo</a:t>
            </a:r>
          </a:p>
          <a:p>
            <a:pPr marL="285750" indent="-285750"/>
            <a:endParaRPr lang="es-MX" dirty="0">
              <a:latin typeface="Calibri" pitchFamily="34" charset="0"/>
            </a:endParaRPr>
          </a:p>
          <a:p>
            <a:pPr marL="285750" indent="-285750"/>
            <a:r>
              <a:rPr lang="es-MX" dirty="0" smtClean="0">
                <a:latin typeface="Calibri" pitchFamily="34" charset="0"/>
              </a:rPr>
              <a:t>Hay hipocresía</a:t>
            </a:r>
          </a:p>
        </p:txBody>
      </p:sp>
    </p:spTree>
    <p:extLst>
      <p:ext uri="{BB962C8B-B14F-4D97-AF65-F5344CB8AC3E}">
        <p14:creationId xmlns:p14="http://schemas.microsoft.com/office/powerpoint/2010/main" val="32273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Respuestas….</a:t>
            </a:r>
            <a:endParaRPr dirty="0">
              <a:latin typeface="Calibri" pitchFamily="34" charset="0"/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body" idx="1"/>
          </p:nvPr>
        </p:nvSpPr>
        <p:spPr>
          <a:xfrm>
            <a:off x="683568" y="177165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Necesidad</a:t>
            </a:r>
            <a:r>
              <a:rPr lang="en" b="1" dirty="0" smtClean="0">
                <a:latin typeface="Calibri" pitchFamily="34" charset="0"/>
              </a:rPr>
              <a:t> </a:t>
            </a:r>
            <a:endParaRPr b="1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>
                <a:latin typeface="Calibri" pitchFamily="34" charset="0"/>
              </a:rPr>
              <a:t>- La gente necesita el evangelio por eso responde de esa manera </a:t>
            </a:r>
            <a:endParaRPr sz="1400" dirty="0">
              <a:latin typeface="Calibri" pitchFamily="34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body" idx="2"/>
          </p:nvPr>
        </p:nvSpPr>
        <p:spPr>
          <a:xfrm>
            <a:off x="3491880" y="177165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Capacitación</a:t>
            </a:r>
            <a:endParaRPr b="1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>
                <a:latin typeface="Calibri" pitchFamily="34" charset="0"/>
              </a:rPr>
              <a:t>- Dios a través de su espíritu nos capacita </a:t>
            </a:r>
            <a:endParaRPr sz="1400" dirty="0">
              <a:latin typeface="Calibri" pitchFamily="34" charset="0"/>
            </a:endParaRPr>
          </a:p>
        </p:txBody>
      </p:sp>
      <p:sp>
        <p:nvSpPr>
          <p:cNvPr id="328" name="Google Shape;328;p30"/>
          <p:cNvSpPr txBox="1">
            <a:spLocks noGrp="1"/>
          </p:cNvSpPr>
          <p:nvPr>
            <p:ph type="body" idx="3"/>
          </p:nvPr>
        </p:nvSpPr>
        <p:spPr>
          <a:xfrm>
            <a:off x="6410572" y="177165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Obra</a:t>
            </a:r>
            <a:r>
              <a:rPr lang="en" b="1" dirty="0" smtClean="0">
                <a:latin typeface="Calibri" pitchFamily="34" charset="0"/>
              </a:rPr>
              <a:t> de Dios</a:t>
            </a:r>
            <a:endParaRPr b="1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400" dirty="0" smtClean="0">
                <a:latin typeface="Calibri" pitchFamily="34" charset="0"/>
              </a:rPr>
              <a:t>- Descansamos en que Dios hace su obra en, con y a pesar de la iglesia</a:t>
            </a:r>
            <a:endParaRPr sz="1400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latin typeface="Calibri" pitchFamily="34" charset="0"/>
            </a:endParaRPr>
          </a:p>
        </p:txBody>
      </p:sp>
      <p:sp>
        <p:nvSpPr>
          <p:cNvPr id="329" name="Google Shape;329;p30"/>
          <p:cNvSpPr txBox="1">
            <a:spLocks noGrp="1"/>
          </p:cNvSpPr>
          <p:nvPr>
            <p:ph type="body" idx="1"/>
          </p:nvPr>
        </p:nvSpPr>
        <p:spPr>
          <a:xfrm>
            <a:off x="683568" y="335280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Acompañamiento</a:t>
            </a:r>
            <a:endParaRPr b="1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>
                <a:latin typeface="Calibri" pitchFamily="34" charset="0"/>
              </a:rPr>
              <a:t>- Dios nos acompaña en la labor evangelísitca </a:t>
            </a:r>
            <a:endParaRPr sz="1400" dirty="0">
              <a:latin typeface="Calibri" pitchFamily="34" charset="0"/>
            </a:endParaRPr>
          </a:p>
        </p:txBody>
      </p:sp>
      <p:sp>
        <p:nvSpPr>
          <p:cNvPr id="330" name="Google Shape;330;p30"/>
          <p:cNvSpPr txBox="1">
            <a:spLocks noGrp="1"/>
          </p:cNvSpPr>
          <p:nvPr>
            <p:ph type="body" idx="2"/>
          </p:nvPr>
        </p:nvSpPr>
        <p:spPr>
          <a:xfrm>
            <a:off x="3491880" y="335280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Autoridad</a:t>
            </a:r>
            <a:endParaRPr b="1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 smtClean="0">
                <a:latin typeface="Calibri" pitchFamily="34" charset="0"/>
              </a:rPr>
              <a:t>- Dios nos envió a todos aquellos que hemos recibido el evangelio</a:t>
            </a:r>
            <a:endParaRPr sz="1400" dirty="0">
              <a:latin typeface="Calibri" pitchFamily="34" charset="0"/>
            </a:endParaRPr>
          </a:p>
        </p:txBody>
      </p:sp>
      <p:sp>
        <p:nvSpPr>
          <p:cNvPr id="331" name="Google Shape;331;p30"/>
          <p:cNvSpPr txBox="1">
            <a:spLocks noGrp="1"/>
          </p:cNvSpPr>
          <p:nvPr>
            <p:ph type="body" idx="3"/>
          </p:nvPr>
        </p:nvSpPr>
        <p:spPr>
          <a:xfrm>
            <a:off x="6410572" y="335280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Estilo de vida</a:t>
            </a:r>
            <a:endParaRPr b="1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400" dirty="0" smtClean="0">
                <a:latin typeface="Calibri" pitchFamily="34" charset="0"/>
              </a:rPr>
              <a:t>- Aún en medio de las ocupaciones podemos evangelizar con nuestro estilo de vida</a:t>
            </a:r>
            <a:endParaRPr sz="1200" dirty="0">
              <a:latin typeface="Calibri" pitchFamily="34" charset="0"/>
            </a:endParaRPr>
          </a:p>
        </p:txBody>
      </p:sp>
      <p:grpSp>
        <p:nvGrpSpPr>
          <p:cNvPr id="332" name="Google Shape;332;p30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333" name="Google Shape;333;p3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Calibri" pitchFamily="34" charset="0"/>
              </a:rPr>
              <a:t>¡Resplandezca!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43050"/>
            <a:ext cx="4320479" cy="3600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731656" y="1851670"/>
            <a:ext cx="4160823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50800" indent="0" algn="ctr">
              <a:buNone/>
            </a:pPr>
            <a:r>
              <a:rPr lang="es-MX" sz="2200" baseline="30000" dirty="0" smtClean="0">
                <a:latin typeface="Calibri" pitchFamily="34" charset="0"/>
              </a:rPr>
              <a:t> </a:t>
            </a:r>
            <a:r>
              <a:rPr lang="es-MX" sz="2200" dirty="0" smtClean="0">
                <a:latin typeface="Calibri" pitchFamily="34" charset="0"/>
              </a:rPr>
              <a:t>¿Qué otra excusa tenemos y cómo podemos responder a ella con lo aprendido en clase?</a:t>
            </a:r>
            <a:endParaRPr lang="es-MX" sz="2400" dirty="0" smtClean="0">
              <a:latin typeface="Calibri" pitchFamily="34" charset="0"/>
            </a:endParaRP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Chris Fuller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https://unsplash.com/photos/6mcRjEvgkiU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el capítulo «Compartiendo verdaderamente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nuestra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fe»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(126-146) en el libro “La Evangelización: 9Marks” (20 págs.)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13347131</TotalTime>
  <Words>273</Words>
  <Application>Microsoft Office PowerPoint</Application>
  <PresentationFormat>Presentación en pantalla (16:9)</PresentationFormat>
  <Paragraphs>82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Miedo e  Inseguridades personales</vt:lpstr>
      <vt:lpstr>Presentación de PowerPoint</vt:lpstr>
      <vt:lpstr>Las excusas de Moisés </vt:lpstr>
      <vt:lpstr>Excusas…</vt:lpstr>
      <vt:lpstr>Respuestas….</vt:lpstr>
      <vt:lpstr>¡Resplandezca!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96</cp:revision>
  <dcterms:modified xsi:type="dcterms:W3CDTF">2021-09-28T14:54:06Z</dcterms:modified>
</cp:coreProperties>
</file>