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3" r:id="rId5"/>
    <p:sldId id="264" r:id="rId6"/>
    <p:sldId id="265" r:id="rId7"/>
    <p:sldId id="269" r:id="rId8"/>
    <p:sldId id="273" r:id="rId9"/>
    <p:sldId id="270" r:id="rId10"/>
    <p:sldId id="272" r:id="rId11"/>
    <p:sldId id="274" r:id="rId12"/>
    <p:sldId id="275" r:id="rId13"/>
    <p:sldId id="261" r:id="rId14"/>
    <p:sldId id="262" r:id="rId1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64" d="100"/>
          <a:sy n="64" d="100"/>
        </p:scale>
        <p:origin x="900"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9C277464-4E13-4E00-87E8-32B991BBE94D}" type="datetimeFigureOut">
              <a:rPr lang="es-MX" smtClean="0"/>
              <a:t>20/05/2022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F2D76B3-630A-4E45-9DD9-2F041573CB97}" type="slidenum">
              <a:rPr lang="es-MX" smtClean="0"/>
              <a:t>‹Nº›</a:t>
            </a:fld>
            <a:endParaRPr lang="es-MX"/>
          </a:p>
        </p:txBody>
      </p:sp>
    </p:spTree>
    <p:extLst>
      <p:ext uri="{BB962C8B-B14F-4D97-AF65-F5344CB8AC3E}">
        <p14:creationId xmlns:p14="http://schemas.microsoft.com/office/powerpoint/2010/main" val="3160184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9C277464-4E13-4E00-87E8-32B991BBE94D}" type="datetimeFigureOut">
              <a:rPr lang="es-MX" smtClean="0"/>
              <a:t>20/05/2022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F2D76B3-630A-4E45-9DD9-2F041573CB97}" type="slidenum">
              <a:rPr lang="es-MX" smtClean="0"/>
              <a:t>‹Nº›</a:t>
            </a:fld>
            <a:endParaRPr lang="es-MX"/>
          </a:p>
        </p:txBody>
      </p:sp>
    </p:spTree>
    <p:extLst>
      <p:ext uri="{BB962C8B-B14F-4D97-AF65-F5344CB8AC3E}">
        <p14:creationId xmlns:p14="http://schemas.microsoft.com/office/powerpoint/2010/main" val="340470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9C277464-4E13-4E00-87E8-32B991BBE94D}" type="datetimeFigureOut">
              <a:rPr lang="es-MX" smtClean="0"/>
              <a:t>20/05/2022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F2D76B3-630A-4E45-9DD9-2F041573CB97}" type="slidenum">
              <a:rPr lang="es-MX" smtClean="0"/>
              <a:t>‹Nº›</a:t>
            </a:fld>
            <a:endParaRPr lang="es-MX"/>
          </a:p>
        </p:txBody>
      </p:sp>
    </p:spTree>
    <p:extLst>
      <p:ext uri="{BB962C8B-B14F-4D97-AF65-F5344CB8AC3E}">
        <p14:creationId xmlns:p14="http://schemas.microsoft.com/office/powerpoint/2010/main" val="345749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9C277464-4E13-4E00-87E8-32B991BBE94D}" type="datetimeFigureOut">
              <a:rPr lang="es-MX" smtClean="0"/>
              <a:t>20/05/2022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F2D76B3-630A-4E45-9DD9-2F041573CB97}" type="slidenum">
              <a:rPr lang="es-MX" smtClean="0"/>
              <a:t>‹Nº›</a:t>
            </a:fld>
            <a:endParaRPr lang="es-MX"/>
          </a:p>
        </p:txBody>
      </p:sp>
    </p:spTree>
    <p:extLst>
      <p:ext uri="{BB962C8B-B14F-4D97-AF65-F5344CB8AC3E}">
        <p14:creationId xmlns:p14="http://schemas.microsoft.com/office/powerpoint/2010/main" val="3265465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9C277464-4E13-4E00-87E8-32B991BBE94D}" type="datetimeFigureOut">
              <a:rPr lang="es-MX" smtClean="0"/>
              <a:t>20/05/2022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F2D76B3-630A-4E45-9DD9-2F041573CB97}" type="slidenum">
              <a:rPr lang="es-MX" smtClean="0"/>
              <a:t>‹Nº›</a:t>
            </a:fld>
            <a:endParaRPr lang="es-MX"/>
          </a:p>
        </p:txBody>
      </p:sp>
    </p:spTree>
    <p:extLst>
      <p:ext uri="{BB962C8B-B14F-4D97-AF65-F5344CB8AC3E}">
        <p14:creationId xmlns:p14="http://schemas.microsoft.com/office/powerpoint/2010/main" val="1799805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9C277464-4E13-4E00-87E8-32B991BBE94D}" type="datetimeFigureOut">
              <a:rPr lang="es-MX" smtClean="0"/>
              <a:t>20/05/2022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F2D76B3-630A-4E45-9DD9-2F041573CB97}" type="slidenum">
              <a:rPr lang="es-MX" smtClean="0"/>
              <a:t>‹Nº›</a:t>
            </a:fld>
            <a:endParaRPr lang="es-MX"/>
          </a:p>
        </p:txBody>
      </p:sp>
    </p:spTree>
    <p:extLst>
      <p:ext uri="{BB962C8B-B14F-4D97-AF65-F5344CB8AC3E}">
        <p14:creationId xmlns:p14="http://schemas.microsoft.com/office/powerpoint/2010/main" val="2579225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9C277464-4E13-4E00-87E8-32B991BBE94D}" type="datetimeFigureOut">
              <a:rPr lang="es-MX" smtClean="0"/>
              <a:t>20/05/2022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CF2D76B3-630A-4E45-9DD9-2F041573CB97}" type="slidenum">
              <a:rPr lang="es-MX" smtClean="0"/>
              <a:t>‹Nº›</a:t>
            </a:fld>
            <a:endParaRPr lang="es-MX"/>
          </a:p>
        </p:txBody>
      </p:sp>
    </p:spTree>
    <p:extLst>
      <p:ext uri="{BB962C8B-B14F-4D97-AF65-F5344CB8AC3E}">
        <p14:creationId xmlns:p14="http://schemas.microsoft.com/office/powerpoint/2010/main" val="1885902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9C277464-4E13-4E00-87E8-32B991BBE94D}" type="datetimeFigureOut">
              <a:rPr lang="es-MX" smtClean="0"/>
              <a:t>20/05/2022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CF2D76B3-630A-4E45-9DD9-2F041573CB97}" type="slidenum">
              <a:rPr lang="es-MX" smtClean="0"/>
              <a:t>‹Nº›</a:t>
            </a:fld>
            <a:endParaRPr lang="es-MX"/>
          </a:p>
        </p:txBody>
      </p:sp>
    </p:spTree>
    <p:extLst>
      <p:ext uri="{BB962C8B-B14F-4D97-AF65-F5344CB8AC3E}">
        <p14:creationId xmlns:p14="http://schemas.microsoft.com/office/powerpoint/2010/main" val="4187649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C277464-4E13-4E00-87E8-32B991BBE94D}" type="datetimeFigureOut">
              <a:rPr lang="es-MX" smtClean="0"/>
              <a:t>20/05/2022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CF2D76B3-630A-4E45-9DD9-2F041573CB97}" type="slidenum">
              <a:rPr lang="es-MX" smtClean="0"/>
              <a:t>‹Nº›</a:t>
            </a:fld>
            <a:endParaRPr lang="es-MX"/>
          </a:p>
        </p:txBody>
      </p:sp>
    </p:spTree>
    <p:extLst>
      <p:ext uri="{BB962C8B-B14F-4D97-AF65-F5344CB8AC3E}">
        <p14:creationId xmlns:p14="http://schemas.microsoft.com/office/powerpoint/2010/main" val="1625941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9C277464-4E13-4E00-87E8-32B991BBE94D}" type="datetimeFigureOut">
              <a:rPr lang="es-MX" smtClean="0"/>
              <a:t>20/05/2022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F2D76B3-630A-4E45-9DD9-2F041573CB97}" type="slidenum">
              <a:rPr lang="es-MX" smtClean="0"/>
              <a:t>‹Nº›</a:t>
            </a:fld>
            <a:endParaRPr lang="es-MX"/>
          </a:p>
        </p:txBody>
      </p:sp>
    </p:spTree>
    <p:extLst>
      <p:ext uri="{BB962C8B-B14F-4D97-AF65-F5344CB8AC3E}">
        <p14:creationId xmlns:p14="http://schemas.microsoft.com/office/powerpoint/2010/main" val="1254023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9C277464-4E13-4E00-87E8-32B991BBE94D}" type="datetimeFigureOut">
              <a:rPr lang="es-MX" smtClean="0"/>
              <a:t>20/05/2022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F2D76B3-630A-4E45-9DD9-2F041573CB97}" type="slidenum">
              <a:rPr lang="es-MX" smtClean="0"/>
              <a:t>‹Nº›</a:t>
            </a:fld>
            <a:endParaRPr lang="es-MX"/>
          </a:p>
        </p:txBody>
      </p:sp>
    </p:spTree>
    <p:extLst>
      <p:ext uri="{BB962C8B-B14F-4D97-AF65-F5344CB8AC3E}">
        <p14:creationId xmlns:p14="http://schemas.microsoft.com/office/powerpoint/2010/main" val="2048883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277464-4E13-4E00-87E8-32B991BBE94D}" type="datetimeFigureOut">
              <a:rPr lang="es-MX" smtClean="0"/>
              <a:t>20/05/2022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2D76B3-630A-4E45-9DD9-2F041573CB97}" type="slidenum">
              <a:rPr lang="es-MX" smtClean="0"/>
              <a:t>‹Nº›</a:t>
            </a:fld>
            <a:endParaRPr lang="es-MX"/>
          </a:p>
        </p:txBody>
      </p:sp>
    </p:spTree>
    <p:extLst>
      <p:ext uri="{BB962C8B-B14F-4D97-AF65-F5344CB8AC3E}">
        <p14:creationId xmlns:p14="http://schemas.microsoft.com/office/powerpoint/2010/main" val="42503970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es.wikipedia.org/w/index.php?title=Palabra_de_pase&amp;action=edit&amp;redlink=1" TargetMode="Externa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hyperlink" Target="http://es.wikipedia.org/wiki/Esoterismo"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s.wikipedia.org/wiki/Escuadra"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es.wikipedia.org/wiki/Gran_Arquitecto_del_Universo" TargetMode="External"/><Relationship Id="rId4" Type="http://schemas.openxmlformats.org/officeDocument/2006/relationships/hyperlink" Target="http://es.wikipedia.org/wiki/Comp%C3%A1s_(instrumento)"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es.wikipedia.org/wiki/Europa" TargetMode="Externa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hyperlink" Target="http://es.wikipedia.org/wiki/Siglo_XVIII" TargetMode="External"/><Relationship Id="rId4" Type="http://schemas.openxmlformats.org/officeDocument/2006/relationships/hyperlink" Target="http://es.wikipedia.org/wiki/Siglo_XVII"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es.wikipedia.org/wiki/Logia_mas%C3%B3nica" TargetMode="Externa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hyperlink" Target="http://es.wikipedia.org/wiki/Siglo_XVII"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es.wikipedia.org/wiki/Humanismo"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http://es.wikipedia.org/wiki/Librepensador" TargetMode="External"/><Relationship Id="rId5" Type="http://schemas.openxmlformats.org/officeDocument/2006/relationships/hyperlink" Target="http://es.wikipedia.org/wiki/Ciencia" TargetMode="External"/><Relationship Id="rId4" Type="http://schemas.openxmlformats.org/officeDocument/2006/relationships/hyperlink" Target="http://es.wikipedia.org/wiki/Hermetismo"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es.wikipedia.org/wiki/Londres"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B9F00DE2-056F-4706-ADF4-CD7DC6C3C9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id="{ECC718AA-C6A7-4CF8-808B-69EB12894C5A}"/>
              </a:ext>
            </a:extLst>
          </p:cNvPr>
          <p:cNvSpPr txBox="1"/>
          <p:nvPr/>
        </p:nvSpPr>
        <p:spPr>
          <a:xfrm>
            <a:off x="0" y="1089899"/>
            <a:ext cx="8351520" cy="2308324"/>
          </a:xfrm>
          <a:prstGeom prst="rect">
            <a:avLst/>
          </a:prstGeom>
          <a:noFill/>
        </p:spPr>
        <p:txBody>
          <a:bodyPr wrap="square" rtlCol="0">
            <a:spAutoFit/>
          </a:bodyPr>
          <a:lstStyle/>
          <a:p>
            <a:pPr algn="ctr"/>
            <a:r>
              <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rPr>
              <a:t>Religiones </a:t>
            </a:r>
          </a:p>
          <a:p>
            <a:pPr algn="ctr"/>
            <a:r>
              <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rPr>
              <a:t>comparativas</a:t>
            </a:r>
          </a:p>
        </p:txBody>
      </p:sp>
      <p:sp>
        <p:nvSpPr>
          <p:cNvPr id="7" name="CuadroTexto 6">
            <a:extLst>
              <a:ext uri="{FF2B5EF4-FFF2-40B4-BE49-F238E27FC236}">
                <a16:creationId xmlns:a16="http://schemas.microsoft.com/office/drawing/2014/main" id="{0A890711-90CD-4678-BB3A-C03B02AC0E53}"/>
              </a:ext>
            </a:extLst>
          </p:cNvPr>
          <p:cNvSpPr txBox="1"/>
          <p:nvPr/>
        </p:nvSpPr>
        <p:spPr>
          <a:xfrm>
            <a:off x="968188" y="3567171"/>
            <a:ext cx="6899238" cy="461665"/>
          </a:xfrm>
          <a:prstGeom prst="rect">
            <a:avLst/>
          </a:prstGeom>
          <a:noFill/>
        </p:spPr>
        <p:txBody>
          <a:bodyPr wrap="square" rtlCol="0">
            <a:spAutoFit/>
          </a:bodyPr>
          <a:lstStyle/>
          <a:p>
            <a:pPr algn="ctr"/>
            <a:r>
              <a:rPr lang="es-MX" sz="2400" b="1" dirty="0">
                <a:latin typeface="Arial" panose="020B0604020202020204" pitchFamily="34" charset="0"/>
                <a:ea typeface="Lato" panose="020F0502020204030203" pitchFamily="34" charset="0"/>
                <a:cs typeface="Arial" panose="020B0604020202020204" pitchFamily="34" charset="0"/>
              </a:rPr>
              <a:t>Lic. Julio Eduardo Contreras Carrillo</a:t>
            </a:r>
          </a:p>
        </p:txBody>
      </p:sp>
      <p:sp>
        <p:nvSpPr>
          <p:cNvPr id="8" name="CuadroTexto 7">
            <a:extLst>
              <a:ext uri="{FF2B5EF4-FFF2-40B4-BE49-F238E27FC236}">
                <a16:creationId xmlns:a16="http://schemas.microsoft.com/office/drawing/2014/main" id="{0A890711-90CD-4678-BB3A-C03B02AC0E53}"/>
              </a:ext>
            </a:extLst>
          </p:cNvPr>
          <p:cNvSpPr txBox="1"/>
          <p:nvPr/>
        </p:nvSpPr>
        <p:spPr>
          <a:xfrm>
            <a:off x="121023" y="4488122"/>
            <a:ext cx="8095129" cy="1569660"/>
          </a:xfrm>
          <a:prstGeom prst="rect">
            <a:avLst/>
          </a:prstGeom>
          <a:noFill/>
        </p:spPr>
        <p:txBody>
          <a:bodyPr wrap="square" rtlCol="0">
            <a:spAutoFit/>
          </a:bodyPr>
          <a:lstStyle/>
          <a:p>
            <a:pPr algn="ctr"/>
            <a:r>
              <a:rPr lang="es-MX" sz="2400" b="1" dirty="0">
                <a:latin typeface="Arial" panose="020B0604020202020204" pitchFamily="34" charset="0"/>
                <a:ea typeface="Lato" panose="020F0502020204030203" pitchFamily="34" charset="0"/>
                <a:cs typeface="Arial" panose="020B0604020202020204" pitchFamily="34" charset="0"/>
              </a:rPr>
              <a:t>UNIDAD 8: </a:t>
            </a:r>
          </a:p>
          <a:p>
            <a:pPr algn="ctr"/>
            <a:r>
              <a:rPr lang="es-MX" sz="2400" b="1" dirty="0">
                <a:latin typeface="Arial" panose="020B0604020202020204" pitchFamily="34" charset="0"/>
                <a:ea typeface="Lato" panose="020F0502020204030203" pitchFamily="34" charset="0"/>
                <a:cs typeface="Arial" panose="020B0604020202020204" pitchFamily="34" charset="0"/>
              </a:rPr>
              <a:t>EL FENÓMENO DE LAS SECTAS</a:t>
            </a:r>
          </a:p>
          <a:p>
            <a:pPr algn="ctr"/>
            <a:endParaRPr lang="es-MX" sz="2400" b="1" dirty="0">
              <a:latin typeface="Arial" panose="020B0604020202020204" pitchFamily="34" charset="0"/>
              <a:ea typeface="Lato" panose="020F0502020204030203" pitchFamily="34" charset="0"/>
              <a:cs typeface="Arial" panose="020B0604020202020204" pitchFamily="34" charset="0"/>
            </a:endParaRPr>
          </a:p>
          <a:p>
            <a:pPr algn="ctr"/>
            <a:r>
              <a:rPr lang="es-MX" sz="2400" b="1" dirty="0">
                <a:latin typeface="Arial" panose="020B0604020202020204" pitchFamily="34" charset="0"/>
                <a:ea typeface="Lato" panose="020F0502020204030203" pitchFamily="34" charset="0"/>
                <a:cs typeface="Arial" panose="020B0604020202020204" pitchFamily="34" charset="0"/>
              </a:rPr>
              <a:t>MASONERÍA</a:t>
            </a:r>
          </a:p>
        </p:txBody>
      </p:sp>
    </p:spTree>
    <p:extLst>
      <p:ext uri="{BB962C8B-B14F-4D97-AF65-F5344CB8AC3E}">
        <p14:creationId xmlns:p14="http://schemas.microsoft.com/office/powerpoint/2010/main" val="584782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Marcador de contenido 2"/>
          <p:cNvSpPr>
            <a:spLocks noGrp="1"/>
          </p:cNvSpPr>
          <p:nvPr>
            <p:ph idx="1"/>
          </p:nvPr>
        </p:nvSpPr>
        <p:spPr>
          <a:xfrm>
            <a:off x="1143001" y="2173941"/>
            <a:ext cx="9905998" cy="5715000"/>
          </a:xfrm>
        </p:spPr>
        <p:txBody>
          <a:bodyPr>
            <a:normAutofit/>
          </a:bodyPr>
          <a:lstStyle/>
          <a:p>
            <a:r>
              <a:rPr lang="es-MX" dirty="0">
                <a:effectLst/>
              </a:rPr>
              <a:t>Las actividades de las logias se mantienen en secreto, existiendo actualmente aún dos tipos de secretos prioritarios, uno de ellos asociado con el reconocimiento. Las </a:t>
            </a:r>
            <a:r>
              <a:rPr lang="es-MX" dirty="0">
                <a:effectLst/>
                <a:hlinkClick r:id="rId3" tooltip="Palabra de pase (aún no redactado)"/>
              </a:rPr>
              <a:t>palabras de pase</a:t>
            </a:r>
            <a:r>
              <a:rPr lang="es-MX" dirty="0">
                <a:effectLst/>
              </a:rPr>
              <a:t>, los toques al saludarse y las respuestas a preguntas específicas para poder ingresar a la orden forman parte del conocimiento </a:t>
            </a:r>
            <a:r>
              <a:rPr lang="es-MX" dirty="0">
                <a:effectLst/>
                <a:hlinkClick r:id="rId4" tooltip="Esoterismo"/>
              </a:rPr>
              <a:t>esotérico</a:t>
            </a:r>
            <a:r>
              <a:rPr lang="es-MX" dirty="0">
                <a:effectLst/>
              </a:rPr>
              <a:t> que sólo se transmite en el interior de la institución y a quienes han alcanzado el conocimiento para llegar ahí. </a:t>
            </a:r>
            <a:endParaRPr lang="es-MX" dirty="0"/>
          </a:p>
        </p:txBody>
      </p:sp>
    </p:spTree>
    <p:extLst>
      <p:ext uri="{BB962C8B-B14F-4D97-AF65-F5344CB8AC3E}">
        <p14:creationId xmlns:p14="http://schemas.microsoft.com/office/powerpoint/2010/main" val="3368175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Marcador de contenido 2"/>
          <p:cNvSpPr>
            <a:spLocks noGrp="1"/>
          </p:cNvSpPr>
          <p:nvPr>
            <p:ph idx="1"/>
          </p:nvPr>
        </p:nvSpPr>
        <p:spPr>
          <a:xfrm>
            <a:off x="1143001" y="1810871"/>
            <a:ext cx="9905998" cy="5715000"/>
          </a:xfrm>
        </p:spPr>
        <p:txBody>
          <a:bodyPr>
            <a:normAutofit/>
          </a:bodyPr>
          <a:lstStyle/>
          <a:p>
            <a:r>
              <a:rPr lang="es-MX" dirty="0">
                <a:effectLst/>
              </a:rPr>
              <a:t>El otro tipo de secreto es ritual y es personal: es el conocimiento que cada miembro de la logia va adquiriendo de sí mismo conforme aprende. Es una experiencia personal que no se puede transmitir a nadie. El documento encriptado del siglo XIX llamado: '</a:t>
            </a:r>
            <a:r>
              <a:rPr lang="es-MX" dirty="0" err="1">
                <a:effectLst/>
              </a:rPr>
              <a:t>Copiale</a:t>
            </a:r>
            <a:r>
              <a:rPr lang="es-MX" dirty="0">
                <a:effectLst/>
              </a:rPr>
              <a:t>', descifrado en la universidad de Uppsala, contiene las ceremonias de admisión a una sociedad secreta: 'Los oculistas', dedicada a la difusión de la técnicas adecuadas para la extracción de las cataratas (</a:t>
            </a:r>
            <a:r>
              <a:rPr lang="es-MX" dirty="0" err="1">
                <a:effectLst/>
              </a:rPr>
              <a:t>Facolisis</a:t>
            </a:r>
            <a:r>
              <a:rPr lang="es-MX" dirty="0">
                <a:effectLst/>
              </a:rPr>
              <a:t>), también describe las ceremonias de iniciación a todos los grados masónicos.</a:t>
            </a:r>
            <a:endParaRPr lang="es-MX" dirty="0"/>
          </a:p>
        </p:txBody>
      </p:sp>
    </p:spTree>
    <p:extLst>
      <p:ext uri="{BB962C8B-B14F-4D97-AF65-F5344CB8AC3E}">
        <p14:creationId xmlns:p14="http://schemas.microsoft.com/office/powerpoint/2010/main" val="32999380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Marcador de contenido 2"/>
          <p:cNvSpPr>
            <a:spLocks noGrp="1"/>
          </p:cNvSpPr>
          <p:nvPr>
            <p:ph idx="1"/>
          </p:nvPr>
        </p:nvSpPr>
        <p:spPr>
          <a:xfrm>
            <a:off x="1143001" y="1810871"/>
            <a:ext cx="9905998" cy="5715000"/>
          </a:xfrm>
        </p:spPr>
        <p:txBody>
          <a:bodyPr>
            <a:normAutofit/>
          </a:bodyPr>
          <a:lstStyle/>
          <a:p>
            <a:r>
              <a:rPr lang="es-MX" dirty="0">
                <a:effectLst/>
              </a:rPr>
              <a:t>Doctrina.</a:t>
            </a:r>
          </a:p>
          <a:p>
            <a:r>
              <a:rPr lang="es-MX" dirty="0"/>
              <a:t>Doctrina interna.</a:t>
            </a:r>
          </a:p>
          <a:p>
            <a:r>
              <a:rPr lang="es-MX" dirty="0">
                <a:effectLst/>
              </a:rPr>
              <a:t>Doctrina Externa</a:t>
            </a:r>
          </a:p>
          <a:p>
            <a:r>
              <a:rPr lang="es-MX" dirty="0"/>
              <a:t>Templo.</a:t>
            </a:r>
          </a:p>
          <a:p>
            <a:r>
              <a:rPr lang="es-MX" dirty="0">
                <a:effectLst/>
              </a:rPr>
              <a:t>Religión.</a:t>
            </a:r>
          </a:p>
          <a:p>
            <a:r>
              <a:rPr lang="es-MX" dirty="0"/>
              <a:t>Secretos masónicos.</a:t>
            </a:r>
            <a:endParaRPr lang="es-MX" dirty="0">
              <a:effectLst/>
            </a:endParaRPr>
          </a:p>
          <a:p>
            <a:endParaRPr lang="es-MX" dirty="0"/>
          </a:p>
        </p:txBody>
      </p:sp>
    </p:spTree>
    <p:extLst>
      <p:ext uri="{BB962C8B-B14F-4D97-AF65-F5344CB8AC3E}">
        <p14:creationId xmlns:p14="http://schemas.microsoft.com/office/powerpoint/2010/main" val="29566827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a16="http://schemas.microsoft.com/office/drawing/2014/main" id="{DE9CA41E-5C43-48D1-B717-A716C4646AFE}"/>
              </a:ext>
            </a:extLst>
          </p:cNvPr>
          <p:cNvSpPr txBox="1"/>
          <p:nvPr/>
        </p:nvSpPr>
        <p:spPr>
          <a:xfrm>
            <a:off x="693576" y="2286705"/>
            <a:ext cx="10804848" cy="1733680"/>
          </a:xfrm>
          <a:prstGeom prst="rect">
            <a:avLst/>
          </a:prstGeom>
          <a:noFill/>
        </p:spPr>
        <p:txBody>
          <a:bodyPr wrap="square" rtlCol="0">
            <a:spAutoFit/>
          </a:bodyPr>
          <a:lstStyle/>
          <a:p>
            <a:pPr algn="ctr"/>
            <a:r>
              <a:rPr lang="es-MX" sz="10666" b="1" dirty="0">
                <a:solidFill>
                  <a:schemeClr val="bg1"/>
                </a:solidFill>
                <a:latin typeface="Arial" panose="020B0604020202020204" pitchFamily="34" charset="0"/>
                <a:ea typeface="Lato" panose="020F0502020204030203" pitchFamily="34" charset="0"/>
                <a:cs typeface="Arial" panose="020B0604020202020204" pitchFamily="34" charset="0"/>
              </a:rPr>
              <a:t>Oremos</a:t>
            </a:r>
          </a:p>
        </p:txBody>
      </p:sp>
    </p:spTree>
    <p:extLst>
      <p:ext uri="{BB962C8B-B14F-4D97-AF65-F5344CB8AC3E}">
        <p14:creationId xmlns:p14="http://schemas.microsoft.com/office/powerpoint/2010/main" val="4063692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a16="http://schemas.microsoft.com/office/drawing/2014/main" id="{DE9CA41E-5C43-48D1-B717-A716C4646AFE}"/>
              </a:ext>
            </a:extLst>
          </p:cNvPr>
          <p:cNvSpPr txBox="1"/>
          <p:nvPr/>
        </p:nvSpPr>
        <p:spPr>
          <a:xfrm>
            <a:off x="693576" y="1560567"/>
            <a:ext cx="10804848" cy="3375026"/>
          </a:xfrm>
          <a:prstGeom prst="rect">
            <a:avLst/>
          </a:prstGeom>
          <a:noFill/>
        </p:spPr>
        <p:txBody>
          <a:bodyPr wrap="square" rtlCol="0">
            <a:spAutoFit/>
          </a:bodyPr>
          <a:lstStyle/>
          <a:p>
            <a:pPr algn="ctr"/>
            <a:r>
              <a:rPr lang="es-MX" sz="10666" b="1" dirty="0">
                <a:solidFill>
                  <a:schemeClr val="bg1"/>
                </a:solidFill>
                <a:latin typeface="Arial" panose="020B0604020202020204" pitchFamily="34" charset="0"/>
                <a:ea typeface="Lato" panose="020F0502020204030203" pitchFamily="34" charset="0"/>
                <a:cs typeface="Arial" panose="020B0604020202020204" pitchFamily="34" charset="0"/>
              </a:rPr>
              <a:t>Gracias y bendiciones</a:t>
            </a:r>
          </a:p>
        </p:txBody>
      </p:sp>
    </p:spTree>
    <p:extLst>
      <p:ext uri="{BB962C8B-B14F-4D97-AF65-F5344CB8AC3E}">
        <p14:creationId xmlns:p14="http://schemas.microsoft.com/office/powerpoint/2010/main" val="222401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9" name="Rectangle 11">
            <a:extLst>
              <a:ext uri="{FF2B5EF4-FFF2-40B4-BE49-F238E27FC236}">
                <a16:creationId xmlns:a16="http://schemas.microsoft.com/office/drawing/2014/main" id="{8BEF7796-7E48-0A4F-A211-7BF9B11D8E3D}"/>
              </a:ext>
            </a:extLst>
          </p:cNvPr>
          <p:cNvSpPr/>
          <p:nvPr/>
        </p:nvSpPr>
        <p:spPr>
          <a:xfrm>
            <a:off x="3097517" y="1959418"/>
            <a:ext cx="5996966" cy="2677656"/>
          </a:xfrm>
          <a:prstGeom prst="rect">
            <a:avLst/>
          </a:prstGeom>
        </p:spPr>
        <p:txBody>
          <a:bodyPr wrap="square">
            <a:spAutoFit/>
          </a:bodyPr>
          <a:lstStyle/>
          <a:p>
            <a:pPr algn="ctr"/>
            <a:r>
              <a:rPr kumimoji="0" lang="en-US" sz="2400" b="1" i="0" u="none" strike="noStrike" kern="1200" cap="none" spc="0" normalizeH="0" baseline="0" noProof="0" dirty="0">
                <a:ln>
                  <a:noFill/>
                </a:ln>
                <a:solidFill>
                  <a:schemeClr val="bg1"/>
                </a:solidFill>
                <a:effectLst/>
                <a:uLnTx/>
                <a:uFillTx/>
                <a:latin typeface="Calibri" panose="020F0502020204030204" pitchFamily="34" charset="0"/>
                <a:ea typeface="+mn-ea"/>
                <a:cs typeface="+mn-cs"/>
              </a:rPr>
              <a:t>2 </a:t>
            </a:r>
            <a:r>
              <a:rPr kumimoji="0" lang="en-US" sz="2400" b="1" i="0" u="none" strike="noStrike" kern="1200" cap="none" spc="0" normalizeH="0" baseline="0" noProof="0" dirty="0" err="1">
                <a:ln>
                  <a:noFill/>
                </a:ln>
                <a:solidFill>
                  <a:schemeClr val="bg1"/>
                </a:solidFill>
                <a:effectLst/>
                <a:uLnTx/>
                <a:uFillTx/>
                <a:latin typeface="Calibri" panose="020F0502020204030204" pitchFamily="34" charset="0"/>
                <a:ea typeface="+mn-ea"/>
                <a:cs typeface="+mn-cs"/>
              </a:rPr>
              <a:t>Timoteo</a:t>
            </a:r>
            <a:r>
              <a:rPr kumimoji="0" lang="en-US" sz="2400" b="1" i="0" u="none" strike="noStrike" kern="1200" cap="none" spc="0" normalizeH="0" baseline="0" noProof="0" dirty="0">
                <a:ln>
                  <a:noFill/>
                </a:ln>
                <a:solidFill>
                  <a:schemeClr val="bg1"/>
                </a:solidFill>
                <a:effectLst/>
                <a:uLnTx/>
                <a:uFillTx/>
                <a:latin typeface="Calibri" panose="020F0502020204030204" pitchFamily="34" charset="0"/>
                <a:ea typeface="+mn-ea"/>
                <a:cs typeface="+mn-cs"/>
              </a:rPr>
              <a:t> 3.16-17 (RVR1960)</a:t>
            </a:r>
          </a:p>
          <a:p>
            <a:r>
              <a:rPr lang="en-US" sz="2400" b="1" baseline="30000" dirty="0">
                <a:solidFill>
                  <a:schemeClr val="bg1"/>
                </a:solidFill>
              </a:rPr>
              <a:t>16 </a:t>
            </a:r>
            <a:r>
              <a:rPr lang="en-US" sz="2400" dirty="0">
                <a:solidFill>
                  <a:schemeClr val="bg1"/>
                </a:solidFill>
              </a:rPr>
              <a:t>Toda la </a:t>
            </a:r>
            <a:r>
              <a:rPr lang="en-US" sz="2400" dirty="0" err="1">
                <a:solidFill>
                  <a:schemeClr val="bg1"/>
                </a:solidFill>
              </a:rPr>
              <a:t>Escritura</a:t>
            </a:r>
            <a:r>
              <a:rPr lang="en-US" sz="2400" dirty="0">
                <a:solidFill>
                  <a:schemeClr val="bg1"/>
                </a:solidFill>
              </a:rPr>
              <a:t> </a:t>
            </a:r>
            <a:r>
              <a:rPr lang="en-US" sz="2400" dirty="0" err="1">
                <a:solidFill>
                  <a:schemeClr val="bg1"/>
                </a:solidFill>
              </a:rPr>
              <a:t>es</a:t>
            </a:r>
            <a:r>
              <a:rPr lang="en-US" sz="2400" dirty="0">
                <a:solidFill>
                  <a:schemeClr val="bg1"/>
                </a:solidFill>
              </a:rPr>
              <a:t> </a:t>
            </a:r>
            <a:r>
              <a:rPr lang="en-US" sz="2400" dirty="0" err="1">
                <a:solidFill>
                  <a:schemeClr val="bg1"/>
                </a:solidFill>
              </a:rPr>
              <a:t>inspirada</a:t>
            </a:r>
            <a:r>
              <a:rPr lang="en-US" sz="2400" dirty="0">
                <a:solidFill>
                  <a:schemeClr val="bg1"/>
                </a:solidFill>
              </a:rPr>
              <a:t> </a:t>
            </a:r>
            <a:r>
              <a:rPr lang="en-US" sz="2400" dirty="0" err="1">
                <a:solidFill>
                  <a:schemeClr val="bg1"/>
                </a:solidFill>
              </a:rPr>
              <a:t>por</a:t>
            </a:r>
            <a:r>
              <a:rPr lang="en-US" sz="2400" dirty="0">
                <a:solidFill>
                  <a:schemeClr val="bg1"/>
                </a:solidFill>
              </a:rPr>
              <a:t> Dios, y </a:t>
            </a:r>
            <a:r>
              <a:rPr lang="en-US" sz="2400" dirty="0" err="1">
                <a:solidFill>
                  <a:schemeClr val="bg1"/>
                </a:solidFill>
              </a:rPr>
              <a:t>útil</a:t>
            </a:r>
            <a:r>
              <a:rPr lang="en-US" sz="2400" dirty="0">
                <a:solidFill>
                  <a:schemeClr val="bg1"/>
                </a:solidFill>
              </a:rPr>
              <a:t> para </a:t>
            </a:r>
            <a:r>
              <a:rPr lang="en-US" sz="2400" dirty="0" err="1">
                <a:solidFill>
                  <a:schemeClr val="bg1"/>
                </a:solidFill>
              </a:rPr>
              <a:t>enseñar</a:t>
            </a:r>
            <a:r>
              <a:rPr lang="en-US" sz="2400" dirty="0">
                <a:solidFill>
                  <a:schemeClr val="bg1"/>
                </a:solidFill>
              </a:rPr>
              <a:t>, para </a:t>
            </a:r>
            <a:r>
              <a:rPr lang="en-US" sz="2400" dirty="0" err="1">
                <a:solidFill>
                  <a:schemeClr val="bg1"/>
                </a:solidFill>
              </a:rPr>
              <a:t>redarguir</a:t>
            </a:r>
            <a:r>
              <a:rPr lang="en-US" sz="2400" dirty="0">
                <a:solidFill>
                  <a:schemeClr val="bg1"/>
                </a:solidFill>
              </a:rPr>
              <a:t>, para </a:t>
            </a:r>
            <a:r>
              <a:rPr lang="en-US" sz="2400" dirty="0" err="1">
                <a:solidFill>
                  <a:schemeClr val="bg1"/>
                </a:solidFill>
              </a:rPr>
              <a:t>corregir</a:t>
            </a:r>
            <a:r>
              <a:rPr lang="en-US" sz="2400" dirty="0">
                <a:solidFill>
                  <a:schemeClr val="bg1"/>
                </a:solidFill>
              </a:rPr>
              <a:t>, para </a:t>
            </a:r>
            <a:r>
              <a:rPr lang="en-US" sz="2400" dirty="0" err="1">
                <a:solidFill>
                  <a:schemeClr val="bg1"/>
                </a:solidFill>
              </a:rPr>
              <a:t>instruir</a:t>
            </a:r>
            <a:r>
              <a:rPr lang="en-US" sz="2400" dirty="0">
                <a:solidFill>
                  <a:schemeClr val="bg1"/>
                </a:solidFill>
              </a:rPr>
              <a:t> </a:t>
            </a:r>
            <a:r>
              <a:rPr lang="en-US" sz="2400" dirty="0" err="1">
                <a:solidFill>
                  <a:schemeClr val="bg1"/>
                </a:solidFill>
              </a:rPr>
              <a:t>en</a:t>
            </a:r>
            <a:r>
              <a:rPr lang="en-US" sz="2400" dirty="0">
                <a:solidFill>
                  <a:schemeClr val="bg1"/>
                </a:solidFill>
              </a:rPr>
              <a:t> </a:t>
            </a:r>
            <a:r>
              <a:rPr lang="en-US" sz="2400" dirty="0" err="1">
                <a:solidFill>
                  <a:schemeClr val="bg1"/>
                </a:solidFill>
              </a:rPr>
              <a:t>justicia</a:t>
            </a:r>
            <a:r>
              <a:rPr lang="en-US" sz="2400" dirty="0">
                <a:solidFill>
                  <a:schemeClr val="bg1"/>
                </a:solidFill>
              </a:rPr>
              <a:t>, </a:t>
            </a:r>
          </a:p>
          <a:p>
            <a:r>
              <a:rPr lang="en-US" sz="1600" b="1" dirty="0">
                <a:solidFill>
                  <a:schemeClr val="bg1"/>
                </a:solidFill>
              </a:rPr>
              <a:t>17 </a:t>
            </a:r>
            <a:r>
              <a:rPr lang="en-US" sz="2400" dirty="0">
                <a:solidFill>
                  <a:schemeClr val="bg1"/>
                </a:solidFill>
              </a:rPr>
              <a:t>a fin de que el hombre de Dios sea perfecto, </a:t>
            </a:r>
            <a:r>
              <a:rPr lang="en-US" sz="2400" dirty="0" err="1">
                <a:solidFill>
                  <a:schemeClr val="bg1"/>
                </a:solidFill>
              </a:rPr>
              <a:t>enteramente</a:t>
            </a:r>
            <a:r>
              <a:rPr lang="en-US" sz="2400" dirty="0">
                <a:solidFill>
                  <a:schemeClr val="bg1"/>
                </a:solidFill>
              </a:rPr>
              <a:t> </a:t>
            </a:r>
            <a:r>
              <a:rPr lang="en-US" sz="2400" dirty="0" err="1">
                <a:solidFill>
                  <a:schemeClr val="bg1"/>
                </a:solidFill>
              </a:rPr>
              <a:t>preparado</a:t>
            </a:r>
            <a:r>
              <a:rPr lang="en-US" sz="2400" dirty="0">
                <a:solidFill>
                  <a:schemeClr val="bg1"/>
                </a:solidFill>
              </a:rPr>
              <a:t> para </a:t>
            </a:r>
            <a:r>
              <a:rPr lang="en-US" sz="2400" dirty="0" err="1">
                <a:solidFill>
                  <a:schemeClr val="bg1"/>
                </a:solidFill>
              </a:rPr>
              <a:t>toda</a:t>
            </a:r>
            <a:r>
              <a:rPr lang="en-US" sz="2400" dirty="0">
                <a:solidFill>
                  <a:schemeClr val="bg1"/>
                </a:solidFill>
              </a:rPr>
              <a:t> Buena </a:t>
            </a:r>
            <a:r>
              <a:rPr lang="en-US" sz="2400" dirty="0" err="1">
                <a:solidFill>
                  <a:schemeClr val="bg1"/>
                </a:solidFill>
              </a:rPr>
              <a:t>obra</a:t>
            </a:r>
            <a:r>
              <a:rPr lang="en-US" sz="2400" dirty="0">
                <a:solidFill>
                  <a:schemeClr val="bg1"/>
                </a:solidFill>
              </a:rPr>
              <a:t>..</a:t>
            </a:r>
          </a:p>
        </p:txBody>
      </p:sp>
    </p:spTree>
    <p:extLst>
      <p:ext uri="{BB962C8B-B14F-4D97-AF65-F5344CB8AC3E}">
        <p14:creationId xmlns:p14="http://schemas.microsoft.com/office/powerpoint/2010/main" val="3874851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id="{401BBDDC-1284-4F91-844B-59C2A2D2D05A}"/>
              </a:ext>
            </a:extLst>
          </p:cNvPr>
          <p:cNvSpPr txBox="1"/>
          <p:nvPr/>
        </p:nvSpPr>
        <p:spPr>
          <a:xfrm>
            <a:off x="457200" y="6227163"/>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id="{1518A944-31DF-4F70-A542-0FA15CD1EFE1}"/>
              </a:ext>
            </a:extLst>
          </p:cNvPr>
          <p:cNvCxnSpPr/>
          <p:nvPr/>
        </p:nvCxnSpPr>
        <p:spPr>
          <a:xfrm>
            <a:off x="591125" y="6578145"/>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9" name="Rectángulo 3">
            <a:extLst>
              <a:ext uri="{FF2B5EF4-FFF2-40B4-BE49-F238E27FC236}">
                <a16:creationId xmlns:a16="http://schemas.microsoft.com/office/drawing/2014/main" id="{D594CBD1-3DE0-4C9B-9183-CC5A9D051771}"/>
              </a:ext>
            </a:extLst>
          </p:cNvPr>
          <p:cNvSpPr/>
          <p:nvPr/>
        </p:nvSpPr>
        <p:spPr>
          <a:xfrm>
            <a:off x="-1" y="1626818"/>
            <a:ext cx="12192001" cy="1877373"/>
          </a:xfrm>
          <a:prstGeom prst="rect">
            <a:avLst/>
          </a:prstGeom>
        </p:spPr>
        <p:txBody>
          <a:bodyPr wrap="square">
            <a:spAutoFit/>
          </a:bodyPr>
          <a:lstStyle/>
          <a:p>
            <a:pPr algn="ctr">
              <a:lnSpc>
                <a:spcPct val="107000"/>
              </a:lnSpc>
              <a:spcBef>
                <a:spcPts val="1600"/>
              </a:spcBef>
            </a:pPr>
            <a:r>
              <a:rPr lang="es-MX" sz="11733" b="1" kern="0" dirty="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rPr>
              <a:t>Masonería</a:t>
            </a:r>
            <a:endParaRPr lang="es-MX" sz="11733" kern="0" dirty="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endParaRPr>
          </a:p>
        </p:txBody>
      </p:sp>
    </p:spTree>
    <p:extLst>
      <p:ext uri="{BB962C8B-B14F-4D97-AF65-F5344CB8AC3E}">
        <p14:creationId xmlns:p14="http://schemas.microsoft.com/office/powerpoint/2010/main" val="3631760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Marcador de contenido 2"/>
          <p:cNvSpPr>
            <a:spLocks noGrp="1"/>
          </p:cNvSpPr>
          <p:nvPr>
            <p:ph idx="1"/>
          </p:nvPr>
        </p:nvSpPr>
        <p:spPr>
          <a:xfrm>
            <a:off x="912813" y="1659685"/>
            <a:ext cx="9905998" cy="5994399"/>
          </a:xfrm>
        </p:spPr>
        <p:txBody>
          <a:bodyPr>
            <a:normAutofit/>
          </a:bodyPr>
          <a:lstStyle/>
          <a:p>
            <a:endParaRPr lang="es-MX" sz="2400" dirty="0">
              <a:solidFill>
                <a:schemeClr val="tx1"/>
              </a:solidFill>
              <a:effectLst/>
              <a:latin typeface="Arial" panose="020B0604020202020204" pitchFamily="34" charset="0"/>
              <a:cs typeface="Arial" panose="020B0604020202020204" pitchFamily="34" charset="0"/>
            </a:endParaRPr>
          </a:p>
          <a:p>
            <a:endParaRPr lang="es-MX" sz="2400" dirty="0">
              <a:solidFill>
                <a:schemeClr val="tx1"/>
              </a:solidFill>
              <a:effectLst/>
              <a:latin typeface="Arial" panose="020B0604020202020204" pitchFamily="34" charset="0"/>
              <a:cs typeface="Arial" panose="020B0604020202020204" pitchFamily="34" charset="0"/>
            </a:endParaRPr>
          </a:p>
          <a:p>
            <a:r>
              <a:rPr lang="es-MX" sz="2400" dirty="0">
                <a:solidFill>
                  <a:schemeClr val="tx1"/>
                </a:solidFill>
                <a:effectLst/>
                <a:latin typeface="Arial" panose="020B0604020202020204" pitchFamily="34" charset="0"/>
                <a:cs typeface="Arial" panose="020B0604020202020204" pitchFamily="34" charset="0"/>
              </a:rPr>
              <a:t>La </a:t>
            </a:r>
            <a:r>
              <a:rPr lang="es-MX" sz="2400" dirty="0">
                <a:solidFill>
                  <a:schemeClr val="tx1"/>
                </a:solidFill>
                <a:effectLst/>
                <a:latin typeface="Arial" panose="020B0604020202020204" pitchFamily="34" charset="0"/>
                <a:cs typeface="Arial" panose="020B0604020202020204" pitchFamily="34" charset="0"/>
                <a:hlinkClick r:id="rId3" tooltip="Escuadra"/>
              </a:rPr>
              <a:t>escuadra</a:t>
            </a:r>
            <a:r>
              <a:rPr lang="es-MX" sz="2400" dirty="0">
                <a:solidFill>
                  <a:schemeClr val="tx1"/>
                </a:solidFill>
                <a:effectLst/>
                <a:latin typeface="Arial" panose="020B0604020202020204" pitchFamily="34" charset="0"/>
                <a:cs typeface="Arial" panose="020B0604020202020204" pitchFamily="34" charset="0"/>
              </a:rPr>
              <a:t> (símbolo de la virtud) y el </a:t>
            </a:r>
            <a:r>
              <a:rPr lang="es-MX" sz="2400" dirty="0">
                <a:solidFill>
                  <a:schemeClr val="tx1"/>
                </a:solidFill>
                <a:effectLst/>
                <a:latin typeface="Arial" panose="020B0604020202020204" pitchFamily="34" charset="0"/>
                <a:cs typeface="Arial" panose="020B0604020202020204" pitchFamily="34" charset="0"/>
                <a:hlinkClick r:id="rId4" tooltip="Compás (instrumento)"/>
              </a:rPr>
              <a:t>compás</a:t>
            </a:r>
            <a:r>
              <a:rPr lang="es-MX" sz="2400" dirty="0">
                <a:solidFill>
                  <a:schemeClr val="tx1"/>
                </a:solidFill>
                <a:effectLst/>
                <a:latin typeface="Arial" panose="020B0604020202020204" pitchFamily="34" charset="0"/>
                <a:cs typeface="Arial" panose="020B0604020202020204" pitchFamily="34" charset="0"/>
              </a:rPr>
              <a:t> (símbolo de los límites con los que debe mantenerse cualquier masón respecto a los demás, sobre todo respecto a los demás masones) son quizá los dos símbolos masónicos más conocidos. Aquí aparece también la letra "G", que representa al </a:t>
            </a:r>
            <a:r>
              <a:rPr lang="es-MX" sz="2400" dirty="0">
                <a:solidFill>
                  <a:schemeClr val="tx1"/>
                </a:solidFill>
                <a:effectLst/>
                <a:latin typeface="Arial" panose="020B0604020202020204" pitchFamily="34" charset="0"/>
                <a:cs typeface="Arial" panose="020B0604020202020204" pitchFamily="34" charset="0"/>
                <a:hlinkClick r:id="rId5" tooltip="Gran Arquitecto del Universo"/>
              </a:rPr>
              <a:t>Gran Arquitecto del Universo</a:t>
            </a:r>
            <a:r>
              <a:rPr lang="es-MX" sz="2400" dirty="0">
                <a:solidFill>
                  <a:schemeClr val="tx1"/>
                </a:solidFill>
                <a:effectLst/>
                <a:latin typeface="Arial" panose="020B0604020202020204" pitchFamily="34" charset="0"/>
                <a:cs typeface="Arial" panose="020B0604020202020204" pitchFamily="34" charset="0"/>
              </a:rPr>
              <a:t>.</a:t>
            </a:r>
            <a:endParaRPr lang="es-MX" sz="2400" dirty="0">
              <a:solidFill>
                <a:schemeClr val="tx1"/>
              </a:solidFill>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6"/>
          <a:stretch>
            <a:fillRect/>
          </a:stretch>
        </p:blipFill>
        <p:spPr>
          <a:xfrm>
            <a:off x="4719637" y="431800"/>
            <a:ext cx="1971675" cy="2047875"/>
          </a:xfrm>
          <a:prstGeom prst="rect">
            <a:avLst/>
          </a:prstGeom>
        </p:spPr>
      </p:pic>
    </p:spTree>
    <p:extLst>
      <p:ext uri="{BB962C8B-B14F-4D97-AF65-F5344CB8AC3E}">
        <p14:creationId xmlns:p14="http://schemas.microsoft.com/office/powerpoint/2010/main" val="1123499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Marcador de contenido 2"/>
          <p:cNvSpPr>
            <a:spLocks noGrp="1"/>
          </p:cNvSpPr>
          <p:nvPr>
            <p:ph idx="1"/>
          </p:nvPr>
        </p:nvSpPr>
        <p:spPr>
          <a:xfrm>
            <a:off x="1006942" y="1705535"/>
            <a:ext cx="9905998" cy="5651499"/>
          </a:xfrm>
        </p:spPr>
        <p:txBody>
          <a:bodyPr/>
          <a:lstStyle/>
          <a:p>
            <a:r>
              <a:rPr lang="es-MX" dirty="0">
                <a:effectLst/>
              </a:rPr>
              <a:t>Aparecida en </a:t>
            </a:r>
            <a:r>
              <a:rPr lang="es-MX" dirty="0">
                <a:effectLst/>
                <a:hlinkClick r:id="rId3" tooltip="Europa"/>
              </a:rPr>
              <a:t>Europa</a:t>
            </a:r>
            <a:r>
              <a:rPr lang="es-MX" dirty="0">
                <a:effectLst/>
              </a:rPr>
              <a:t> entre finales del </a:t>
            </a:r>
            <a:r>
              <a:rPr lang="es-MX" dirty="0">
                <a:effectLst/>
                <a:hlinkClick r:id="rId4" tooltip="Siglo XVII"/>
              </a:rPr>
              <a:t>siglo XVII</a:t>
            </a:r>
            <a:r>
              <a:rPr lang="es-MX" dirty="0">
                <a:effectLst/>
              </a:rPr>
              <a:t> y principios del </a:t>
            </a:r>
            <a:r>
              <a:rPr lang="es-MX" dirty="0">
                <a:effectLst/>
                <a:hlinkClick r:id="rId5" tooltip="Siglo XVIII"/>
              </a:rPr>
              <a:t>XVIII</a:t>
            </a:r>
            <a:r>
              <a:rPr lang="es-MX" dirty="0">
                <a:effectLst/>
              </a:rPr>
              <a:t>, la masonería moderna o "especulativa" ha sido descrita a menudo como </a:t>
            </a:r>
            <a:r>
              <a:rPr lang="es-MX" i="1" dirty="0">
                <a:effectLst/>
              </a:rPr>
              <a:t>un sistema peculiar de moral, bajo el velo de alegorías y enseñado por símbolos</a:t>
            </a:r>
            <a:r>
              <a:rPr lang="es-MX" dirty="0">
                <a:effectLst/>
              </a:rPr>
              <a:t>. Se presenta a sí misma como una herramienta de formación, con un método particular que, basado en el simbolismo de la construcción, permite a sus miembros desarrollar su capacidad de escucha, de reflexión y de diálogo, para transmitir estos valores a su entorno.</a:t>
            </a:r>
            <a:endParaRPr lang="es-MX" dirty="0"/>
          </a:p>
        </p:txBody>
      </p:sp>
    </p:spTree>
    <p:extLst>
      <p:ext uri="{BB962C8B-B14F-4D97-AF65-F5344CB8AC3E}">
        <p14:creationId xmlns:p14="http://schemas.microsoft.com/office/powerpoint/2010/main" val="2962079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Marcador de contenido 2"/>
          <p:cNvSpPr>
            <a:spLocks noGrp="1"/>
          </p:cNvSpPr>
          <p:nvPr>
            <p:ph idx="1"/>
          </p:nvPr>
        </p:nvSpPr>
        <p:spPr>
          <a:xfrm>
            <a:off x="980049" y="1772771"/>
            <a:ext cx="9905998" cy="5968999"/>
          </a:xfrm>
        </p:spPr>
        <p:txBody>
          <a:bodyPr>
            <a:normAutofit/>
          </a:bodyPr>
          <a:lstStyle/>
          <a:p>
            <a:r>
              <a:rPr lang="es-MX" sz="2400" dirty="0">
                <a:latin typeface="Arial" panose="020B0604020202020204" pitchFamily="34" charset="0"/>
                <a:cs typeface="Arial" panose="020B0604020202020204" pitchFamily="34" charset="0"/>
              </a:rPr>
              <a:t>Para el masón todo es cuestionable, todo cambia, la ciencia y la filosofía ayudan a comprender mejor la esencia del hombre y que cada individuo es dueño de su propio destino, y por tanto responsable del burilado de su piedra bruta.</a:t>
            </a:r>
          </a:p>
          <a:p>
            <a:r>
              <a:rPr lang="es-MX" sz="2400" dirty="0">
                <a:latin typeface="Arial" panose="020B0604020202020204" pitchFamily="34" charset="0"/>
                <a:cs typeface="Arial" panose="020B0604020202020204" pitchFamily="34" charset="0"/>
              </a:rPr>
              <a:t>Algunos dicen que el hombre y su sabiduría vienen de dios, otros afirman que es producto de la evolución. También se dice que el hombre es producto del manejo genético de seres llegados de otros planetas, que mejoraron todo el saber del humano. Pero ninguno de ellos deja de reconocer que el hombre es constructor desde época inmemorable y que muchos de sus secretos se perdieron en la noche del tiempo, o que son guardados celosamente en las escuelas iniciáticas.</a:t>
            </a:r>
          </a:p>
          <a:p>
            <a:endParaRPr lang="es-MX" dirty="0"/>
          </a:p>
        </p:txBody>
      </p:sp>
    </p:spTree>
    <p:extLst>
      <p:ext uri="{BB962C8B-B14F-4D97-AF65-F5344CB8AC3E}">
        <p14:creationId xmlns:p14="http://schemas.microsoft.com/office/powerpoint/2010/main" val="3218430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Marcador de contenido 2"/>
          <p:cNvSpPr>
            <a:spLocks noGrp="1"/>
          </p:cNvSpPr>
          <p:nvPr>
            <p:ph idx="1"/>
          </p:nvPr>
        </p:nvSpPr>
        <p:spPr>
          <a:xfrm>
            <a:off x="859025" y="1685364"/>
            <a:ext cx="9905998" cy="5918199"/>
          </a:xfrm>
        </p:spPr>
        <p:txBody>
          <a:bodyPr>
            <a:normAutofit/>
          </a:bodyPr>
          <a:lstStyle/>
          <a:p>
            <a:r>
              <a:rPr lang="es-MX" dirty="0">
                <a:effectLst/>
                <a:latin typeface="Arial" panose="020B0604020202020204" pitchFamily="34" charset="0"/>
                <a:cs typeface="Arial" panose="020B0604020202020204" pitchFamily="34" charset="0"/>
              </a:rPr>
              <a:t>Con la evolución de la sociedad y las transformaciones económicas, la mayor parte de las </a:t>
            </a:r>
            <a:r>
              <a:rPr lang="es-MX" dirty="0">
                <a:effectLst/>
                <a:latin typeface="Arial" panose="020B0604020202020204" pitchFamily="34" charset="0"/>
                <a:cs typeface="Arial" panose="020B0604020202020204" pitchFamily="34" charset="0"/>
                <a:hlinkClick r:id="rId3" tooltip="Logia masónica"/>
              </a:rPr>
              <a:t>logias</a:t>
            </a:r>
            <a:r>
              <a:rPr lang="es-MX" dirty="0">
                <a:effectLst/>
                <a:latin typeface="Arial" panose="020B0604020202020204" pitchFamily="34" charset="0"/>
                <a:cs typeface="Arial" panose="020B0604020202020204" pitchFamily="34" charset="0"/>
              </a:rPr>
              <a:t> de la "masonería operativa" dejaron poco a poco de ejecutar obras materiales, transformándose en organizaciones fraternales, pero conservando, en parte, sus usos y costumbres tradicionales. La francmasonería especulativa es el producto de esta transformación. Desde el </a:t>
            </a:r>
            <a:r>
              <a:rPr lang="es-MX" dirty="0">
                <a:effectLst/>
                <a:latin typeface="Arial" panose="020B0604020202020204" pitchFamily="34" charset="0"/>
                <a:cs typeface="Arial" panose="020B0604020202020204" pitchFamily="34" charset="0"/>
                <a:hlinkClick r:id="rId4" tooltip="Siglo XVII"/>
              </a:rPr>
              <a:t>siglo XVII</a:t>
            </a:r>
            <a:r>
              <a:rPr lang="es-MX" dirty="0">
                <a:effectLst/>
                <a:latin typeface="Arial" panose="020B0604020202020204" pitchFamily="34" charset="0"/>
                <a:cs typeface="Arial" panose="020B0604020202020204" pitchFamily="34" charset="0"/>
              </a:rPr>
              <a:t>, algunas logias de masones operativos comenzaron a recibir como miembros a personas ajenas al oficio, generalmente clientes, nobles o benefactores. </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7782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Marcador de contenido 2"/>
          <p:cNvSpPr>
            <a:spLocks noGrp="1"/>
          </p:cNvSpPr>
          <p:nvPr>
            <p:ph idx="1"/>
          </p:nvPr>
        </p:nvSpPr>
        <p:spPr>
          <a:xfrm>
            <a:off x="1248989" y="1779494"/>
            <a:ext cx="9905998" cy="5918199"/>
          </a:xfrm>
        </p:spPr>
        <p:txBody>
          <a:bodyPr>
            <a:normAutofit/>
          </a:bodyPr>
          <a:lstStyle/>
          <a:p>
            <a:r>
              <a:rPr lang="es-MX" dirty="0">
                <a:effectLst/>
                <a:latin typeface="Arial" panose="020B0604020202020204" pitchFamily="34" charset="0"/>
                <a:cs typeface="Arial" panose="020B0604020202020204" pitchFamily="34" charset="0"/>
              </a:rPr>
              <a:t>El perfil de estos masones </a:t>
            </a:r>
            <a:r>
              <a:rPr lang="es-MX" i="1" dirty="0">
                <a:effectLst/>
                <a:latin typeface="Arial" panose="020B0604020202020204" pitchFamily="34" charset="0"/>
                <a:cs typeface="Arial" panose="020B0604020202020204" pitchFamily="34" charset="0"/>
              </a:rPr>
              <a:t>aceptados</a:t>
            </a:r>
            <a:r>
              <a:rPr lang="es-MX" dirty="0">
                <a:effectLst/>
                <a:latin typeface="Arial" panose="020B0604020202020204" pitchFamily="34" charset="0"/>
                <a:cs typeface="Arial" panose="020B0604020202020204" pitchFamily="34" charset="0"/>
              </a:rPr>
              <a:t> solía ser el de intelectuales </a:t>
            </a:r>
            <a:r>
              <a:rPr lang="es-MX" dirty="0">
                <a:effectLst/>
                <a:latin typeface="Arial" panose="020B0604020202020204" pitchFamily="34" charset="0"/>
                <a:cs typeface="Arial" panose="020B0604020202020204" pitchFamily="34" charset="0"/>
                <a:hlinkClick r:id="rId3" tooltip="Humanismo"/>
              </a:rPr>
              <a:t>humanistas</a:t>
            </a:r>
            <a:r>
              <a:rPr lang="es-MX" dirty="0">
                <a:effectLst/>
                <a:latin typeface="Arial" panose="020B0604020202020204" pitchFamily="34" charset="0"/>
                <a:cs typeface="Arial" panose="020B0604020202020204" pitchFamily="34" charset="0"/>
              </a:rPr>
              <a:t>, interesados por la antigüedad, el </a:t>
            </a:r>
            <a:r>
              <a:rPr lang="es-MX" dirty="0">
                <a:effectLst/>
                <a:latin typeface="Arial" panose="020B0604020202020204" pitchFamily="34" charset="0"/>
                <a:cs typeface="Arial" panose="020B0604020202020204" pitchFamily="34" charset="0"/>
                <a:hlinkClick r:id="rId4" tooltip="Hermetismo"/>
              </a:rPr>
              <a:t>hermetismo</a:t>
            </a:r>
            <a:r>
              <a:rPr lang="es-MX" dirty="0">
                <a:effectLst/>
                <a:latin typeface="Arial" panose="020B0604020202020204" pitchFamily="34" charset="0"/>
                <a:cs typeface="Arial" panose="020B0604020202020204" pitchFamily="34" charset="0"/>
              </a:rPr>
              <a:t>, las </a:t>
            </a:r>
            <a:r>
              <a:rPr lang="es-MX" dirty="0">
                <a:effectLst/>
                <a:latin typeface="Arial" panose="020B0604020202020204" pitchFamily="34" charset="0"/>
                <a:cs typeface="Arial" panose="020B0604020202020204" pitchFamily="34" charset="0"/>
                <a:hlinkClick r:id="rId5" tooltip="Ciencia"/>
              </a:rPr>
              <a:t>ciencias experimentales</a:t>
            </a:r>
            <a:r>
              <a:rPr lang="es-MX" dirty="0">
                <a:effectLst/>
                <a:latin typeface="Arial" panose="020B0604020202020204" pitchFamily="34" charset="0"/>
                <a:cs typeface="Arial" panose="020B0604020202020204" pitchFamily="34" charset="0"/>
              </a:rPr>
              <a:t> nacientes, etc. Las logias de este tipo se convirtieron en un espacio de </a:t>
            </a:r>
            <a:r>
              <a:rPr lang="es-MX" dirty="0">
                <a:effectLst/>
                <a:latin typeface="Arial" panose="020B0604020202020204" pitchFamily="34" charset="0"/>
                <a:cs typeface="Arial" panose="020B0604020202020204" pitchFamily="34" charset="0"/>
                <a:hlinkClick r:id="rId6" tooltip="Librepensador"/>
              </a:rPr>
              <a:t>librepensamiento</a:t>
            </a:r>
            <a:r>
              <a:rPr lang="es-MX" dirty="0">
                <a:effectLst/>
                <a:latin typeface="Arial" panose="020B0604020202020204" pitchFamily="34" charset="0"/>
                <a:cs typeface="Arial" panose="020B0604020202020204" pitchFamily="34" charset="0"/>
              </a:rPr>
              <a:t> y especulación filosófica. Si se trata de una transformación radical o progresiva, es algo que los historiadores se cuestionan hoy en día. En cualquier caso el vínculo orgánico entre la antigua masonería y la nueva parece incontestable.</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84875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upload.wikimedia.org/wikipedia/commons/thumb/6/60/Freemasons.hall.london.arp.750pix.jpg/640px-Freemasons.hall.london.arp.750pix.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06800" y="330561"/>
            <a:ext cx="4562798" cy="5689239"/>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2987405" y="6216134"/>
            <a:ext cx="6423553" cy="400110"/>
          </a:xfrm>
          <a:prstGeom prst="rect">
            <a:avLst/>
          </a:prstGeom>
        </p:spPr>
        <p:txBody>
          <a:bodyPr wrap="none">
            <a:spAutoFit/>
          </a:bodyPr>
          <a:lstStyle/>
          <a:p>
            <a:r>
              <a:rPr lang="es-MX" sz="2000" dirty="0">
                <a:latin typeface="Arial" panose="020B0604020202020204" pitchFamily="34" charset="0"/>
              </a:rPr>
              <a:t>Sede de la Gran Logia Unida de Inglaterra en </a:t>
            </a:r>
            <a:r>
              <a:rPr lang="es-MX" sz="2000" dirty="0">
                <a:latin typeface="Arial" panose="020B0604020202020204" pitchFamily="34" charset="0"/>
                <a:hlinkClick r:id="rId3" tooltip="Londres"/>
              </a:rPr>
              <a:t>Londres</a:t>
            </a:r>
            <a:r>
              <a:rPr lang="es-MX" sz="2000" dirty="0">
                <a:latin typeface="Arial" panose="020B0604020202020204" pitchFamily="34" charset="0"/>
              </a:rPr>
              <a:t>.</a:t>
            </a:r>
            <a:endParaRPr lang="es-MX" sz="2000" dirty="0"/>
          </a:p>
        </p:txBody>
      </p:sp>
    </p:spTree>
    <p:extLst>
      <p:ext uri="{BB962C8B-B14F-4D97-AF65-F5344CB8AC3E}">
        <p14:creationId xmlns:p14="http://schemas.microsoft.com/office/powerpoint/2010/main" val="318868264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737</Words>
  <Application>Microsoft Office PowerPoint</Application>
  <PresentationFormat>Panorámica</PresentationFormat>
  <Paragraphs>34</Paragraphs>
  <Slides>14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14</vt:i4>
      </vt:variant>
    </vt:vector>
  </HeadingPairs>
  <TitlesOfParts>
    <vt:vector size="20" baseType="lpstr">
      <vt:lpstr>Arial</vt:lpstr>
      <vt:lpstr>Arial Black</vt:lpstr>
      <vt:lpstr>Calibri</vt:lpstr>
      <vt:lpstr>Calibri Light</vt:lpstr>
      <vt:lpstr>Gabriola</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JULIO CONTRERAS</dc:creator>
  <cp:lastModifiedBy>Azucena García</cp:lastModifiedBy>
  <cp:revision>5</cp:revision>
  <dcterms:created xsi:type="dcterms:W3CDTF">2022-05-08T01:28:36Z</dcterms:created>
  <dcterms:modified xsi:type="dcterms:W3CDTF">2022-05-21T02:59:20Z</dcterms:modified>
</cp:coreProperties>
</file>