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3" r:id="rId5"/>
    <p:sldId id="264" r:id="rId6"/>
    <p:sldId id="265" r:id="rId7"/>
    <p:sldId id="271" r:id="rId8"/>
    <p:sldId id="272" r:id="rId9"/>
    <p:sldId id="267" r:id="rId10"/>
    <p:sldId id="273" r:id="rId11"/>
    <p:sldId id="268" r:id="rId12"/>
    <p:sldId id="274" r:id="rId13"/>
    <p:sldId id="261" r:id="rId14"/>
    <p:sldId id="262" r:id="rId1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64" d="100"/>
          <a:sy n="64" d="100"/>
        </p:scale>
        <p:origin x="900"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3C443B3A-6C29-471B-A64C-9B8C68942AD1}" type="datetimeFigureOut">
              <a:rPr lang="es-MX" smtClean="0"/>
              <a:t>20/05/2022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3122EB0-3F43-4B27-98AA-28AAFF4E733E}" type="slidenum">
              <a:rPr lang="es-MX" smtClean="0"/>
              <a:t>‹Nº›</a:t>
            </a:fld>
            <a:endParaRPr lang="es-MX"/>
          </a:p>
        </p:txBody>
      </p:sp>
    </p:spTree>
    <p:extLst>
      <p:ext uri="{BB962C8B-B14F-4D97-AF65-F5344CB8AC3E}">
        <p14:creationId xmlns:p14="http://schemas.microsoft.com/office/powerpoint/2010/main" val="2259165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3C443B3A-6C29-471B-A64C-9B8C68942AD1}" type="datetimeFigureOut">
              <a:rPr lang="es-MX" smtClean="0"/>
              <a:t>20/05/2022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3122EB0-3F43-4B27-98AA-28AAFF4E733E}" type="slidenum">
              <a:rPr lang="es-MX" smtClean="0"/>
              <a:t>‹Nº›</a:t>
            </a:fld>
            <a:endParaRPr lang="es-MX"/>
          </a:p>
        </p:txBody>
      </p:sp>
    </p:spTree>
    <p:extLst>
      <p:ext uri="{BB962C8B-B14F-4D97-AF65-F5344CB8AC3E}">
        <p14:creationId xmlns:p14="http://schemas.microsoft.com/office/powerpoint/2010/main" val="2764998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3C443B3A-6C29-471B-A64C-9B8C68942AD1}" type="datetimeFigureOut">
              <a:rPr lang="es-MX" smtClean="0"/>
              <a:t>20/05/2022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3122EB0-3F43-4B27-98AA-28AAFF4E733E}" type="slidenum">
              <a:rPr lang="es-MX" smtClean="0"/>
              <a:t>‹Nº›</a:t>
            </a:fld>
            <a:endParaRPr lang="es-MX"/>
          </a:p>
        </p:txBody>
      </p:sp>
    </p:spTree>
    <p:extLst>
      <p:ext uri="{BB962C8B-B14F-4D97-AF65-F5344CB8AC3E}">
        <p14:creationId xmlns:p14="http://schemas.microsoft.com/office/powerpoint/2010/main" val="186755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3C443B3A-6C29-471B-A64C-9B8C68942AD1}" type="datetimeFigureOut">
              <a:rPr lang="es-MX" smtClean="0"/>
              <a:t>20/05/2022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3122EB0-3F43-4B27-98AA-28AAFF4E733E}" type="slidenum">
              <a:rPr lang="es-MX" smtClean="0"/>
              <a:t>‹Nº›</a:t>
            </a:fld>
            <a:endParaRPr lang="es-MX"/>
          </a:p>
        </p:txBody>
      </p:sp>
    </p:spTree>
    <p:extLst>
      <p:ext uri="{BB962C8B-B14F-4D97-AF65-F5344CB8AC3E}">
        <p14:creationId xmlns:p14="http://schemas.microsoft.com/office/powerpoint/2010/main" val="1660785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3C443B3A-6C29-471B-A64C-9B8C68942AD1}" type="datetimeFigureOut">
              <a:rPr lang="es-MX" smtClean="0"/>
              <a:t>20/05/2022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13122EB0-3F43-4B27-98AA-28AAFF4E733E}" type="slidenum">
              <a:rPr lang="es-MX" smtClean="0"/>
              <a:t>‹Nº›</a:t>
            </a:fld>
            <a:endParaRPr lang="es-MX"/>
          </a:p>
        </p:txBody>
      </p:sp>
    </p:spTree>
    <p:extLst>
      <p:ext uri="{BB962C8B-B14F-4D97-AF65-F5344CB8AC3E}">
        <p14:creationId xmlns:p14="http://schemas.microsoft.com/office/powerpoint/2010/main" val="1272293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3C443B3A-6C29-471B-A64C-9B8C68942AD1}" type="datetimeFigureOut">
              <a:rPr lang="es-MX" smtClean="0"/>
              <a:t>20/05/2022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13122EB0-3F43-4B27-98AA-28AAFF4E733E}" type="slidenum">
              <a:rPr lang="es-MX" smtClean="0"/>
              <a:t>‹Nº›</a:t>
            </a:fld>
            <a:endParaRPr lang="es-MX"/>
          </a:p>
        </p:txBody>
      </p:sp>
    </p:spTree>
    <p:extLst>
      <p:ext uri="{BB962C8B-B14F-4D97-AF65-F5344CB8AC3E}">
        <p14:creationId xmlns:p14="http://schemas.microsoft.com/office/powerpoint/2010/main" val="1252513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3C443B3A-6C29-471B-A64C-9B8C68942AD1}" type="datetimeFigureOut">
              <a:rPr lang="es-MX" smtClean="0"/>
              <a:t>20/05/2022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13122EB0-3F43-4B27-98AA-28AAFF4E733E}" type="slidenum">
              <a:rPr lang="es-MX" smtClean="0"/>
              <a:t>‹Nº›</a:t>
            </a:fld>
            <a:endParaRPr lang="es-MX"/>
          </a:p>
        </p:txBody>
      </p:sp>
    </p:spTree>
    <p:extLst>
      <p:ext uri="{BB962C8B-B14F-4D97-AF65-F5344CB8AC3E}">
        <p14:creationId xmlns:p14="http://schemas.microsoft.com/office/powerpoint/2010/main" val="2687331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3C443B3A-6C29-471B-A64C-9B8C68942AD1}" type="datetimeFigureOut">
              <a:rPr lang="es-MX" smtClean="0"/>
              <a:t>20/05/2022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13122EB0-3F43-4B27-98AA-28AAFF4E733E}" type="slidenum">
              <a:rPr lang="es-MX" smtClean="0"/>
              <a:t>‹Nº›</a:t>
            </a:fld>
            <a:endParaRPr lang="es-MX"/>
          </a:p>
        </p:txBody>
      </p:sp>
    </p:spTree>
    <p:extLst>
      <p:ext uri="{BB962C8B-B14F-4D97-AF65-F5344CB8AC3E}">
        <p14:creationId xmlns:p14="http://schemas.microsoft.com/office/powerpoint/2010/main" val="4174624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C443B3A-6C29-471B-A64C-9B8C68942AD1}" type="datetimeFigureOut">
              <a:rPr lang="es-MX" smtClean="0"/>
              <a:t>20/05/2022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13122EB0-3F43-4B27-98AA-28AAFF4E733E}" type="slidenum">
              <a:rPr lang="es-MX" smtClean="0"/>
              <a:t>‹Nº›</a:t>
            </a:fld>
            <a:endParaRPr lang="es-MX"/>
          </a:p>
        </p:txBody>
      </p:sp>
    </p:spTree>
    <p:extLst>
      <p:ext uri="{BB962C8B-B14F-4D97-AF65-F5344CB8AC3E}">
        <p14:creationId xmlns:p14="http://schemas.microsoft.com/office/powerpoint/2010/main" val="872390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3C443B3A-6C29-471B-A64C-9B8C68942AD1}" type="datetimeFigureOut">
              <a:rPr lang="es-MX" smtClean="0"/>
              <a:t>20/05/2022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13122EB0-3F43-4B27-98AA-28AAFF4E733E}" type="slidenum">
              <a:rPr lang="es-MX" smtClean="0"/>
              <a:t>‹Nº›</a:t>
            </a:fld>
            <a:endParaRPr lang="es-MX"/>
          </a:p>
        </p:txBody>
      </p:sp>
    </p:spTree>
    <p:extLst>
      <p:ext uri="{BB962C8B-B14F-4D97-AF65-F5344CB8AC3E}">
        <p14:creationId xmlns:p14="http://schemas.microsoft.com/office/powerpoint/2010/main" val="2336578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3C443B3A-6C29-471B-A64C-9B8C68942AD1}" type="datetimeFigureOut">
              <a:rPr lang="es-MX" smtClean="0"/>
              <a:t>20/05/2022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13122EB0-3F43-4B27-98AA-28AAFF4E733E}" type="slidenum">
              <a:rPr lang="es-MX" smtClean="0"/>
              <a:t>‹Nº›</a:t>
            </a:fld>
            <a:endParaRPr lang="es-MX"/>
          </a:p>
        </p:txBody>
      </p:sp>
    </p:spTree>
    <p:extLst>
      <p:ext uri="{BB962C8B-B14F-4D97-AF65-F5344CB8AC3E}">
        <p14:creationId xmlns:p14="http://schemas.microsoft.com/office/powerpoint/2010/main" val="3181248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443B3A-6C29-471B-A64C-9B8C68942AD1}" type="datetimeFigureOut">
              <a:rPr lang="es-MX" smtClean="0"/>
              <a:t>20/05/2022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122EB0-3F43-4B27-98AA-28AAFF4E733E}" type="slidenum">
              <a:rPr lang="es-MX" smtClean="0"/>
              <a:t>‹Nº›</a:t>
            </a:fld>
            <a:endParaRPr lang="es-MX"/>
          </a:p>
        </p:txBody>
      </p:sp>
    </p:spTree>
    <p:extLst>
      <p:ext uri="{BB962C8B-B14F-4D97-AF65-F5344CB8AC3E}">
        <p14:creationId xmlns:p14="http://schemas.microsoft.com/office/powerpoint/2010/main" val="28714302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B9F00DE2-056F-4706-ADF4-CD7DC6C3C9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id="{ECC718AA-C6A7-4CF8-808B-69EB12894C5A}"/>
              </a:ext>
            </a:extLst>
          </p:cNvPr>
          <p:cNvSpPr txBox="1"/>
          <p:nvPr/>
        </p:nvSpPr>
        <p:spPr>
          <a:xfrm>
            <a:off x="0" y="1089899"/>
            <a:ext cx="8351520" cy="2308324"/>
          </a:xfrm>
          <a:prstGeom prst="rect">
            <a:avLst/>
          </a:prstGeom>
          <a:noFill/>
        </p:spPr>
        <p:txBody>
          <a:bodyPr wrap="square" rtlCol="0">
            <a:spAutoFit/>
          </a:bodyPr>
          <a:lstStyle/>
          <a:p>
            <a:pPr algn="ctr"/>
            <a:r>
              <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rPr>
              <a:t>Religiones </a:t>
            </a:r>
          </a:p>
          <a:p>
            <a:pPr algn="ctr"/>
            <a:r>
              <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rPr>
              <a:t>comparativas</a:t>
            </a:r>
          </a:p>
        </p:txBody>
      </p:sp>
      <p:sp>
        <p:nvSpPr>
          <p:cNvPr id="7" name="CuadroTexto 6">
            <a:extLst>
              <a:ext uri="{FF2B5EF4-FFF2-40B4-BE49-F238E27FC236}">
                <a16:creationId xmlns:a16="http://schemas.microsoft.com/office/drawing/2014/main" id="{0A890711-90CD-4678-BB3A-C03B02AC0E53}"/>
              </a:ext>
            </a:extLst>
          </p:cNvPr>
          <p:cNvSpPr txBox="1"/>
          <p:nvPr/>
        </p:nvSpPr>
        <p:spPr>
          <a:xfrm>
            <a:off x="968188" y="3567171"/>
            <a:ext cx="6899238" cy="461665"/>
          </a:xfrm>
          <a:prstGeom prst="rect">
            <a:avLst/>
          </a:prstGeom>
          <a:noFill/>
        </p:spPr>
        <p:txBody>
          <a:bodyPr wrap="square" rtlCol="0">
            <a:spAutoFit/>
          </a:bodyPr>
          <a:lstStyle/>
          <a:p>
            <a:pPr algn="ctr"/>
            <a:r>
              <a:rPr lang="es-MX" sz="2400" b="1" dirty="0">
                <a:latin typeface="Arial" panose="020B0604020202020204" pitchFamily="34" charset="0"/>
                <a:ea typeface="Lato" panose="020F0502020204030203" pitchFamily="34" charset="0"/>
                <a:cs typeface="Arial" panose="020B0604020202020204" pitchFamily="34" charset="0"/>
              </a:rPr>
              <a:t>Lic. Julio Eduardo Contreras Carrillo</a:t>
            </a:r>
          </a:p>
        </p:txBody>
      </p:sp>
      <p:sp>
        <p:nvSpPr>
          <p:cNvPr id="8" name="CuadroTexto 7">
            <a:extLst>
              <a:ext uri="{FF2B5EF4-FFF2-40B4-BE49-F238E27FC236}">
                <a16:creationId xmlns:a16="http://schemas.microsoft.com/office/drawing/2014/main" id="{0A890711-90CD-4678-BB3A-C03B02AC0E53}"/>
              </a:ext>
            </a:extLst>
          </p:cNvPr>
          <p:cNvSpPr txBox="1"/>
          <p:nvPr/>
        </p:nvSpPr>
        <p:spPr>
          <a:xfrm>
            <a:off x="121023" y="4488122"/>
            <a:ext cx="8095129" cy="1569660"/>
          </a:xfrm>
          <a:prstGeom prst="rect">
            <a:avLst/>
          </a:prstGeom>
          <a:noFill/>
        </p:spPr>
        <p:txBody>
          <a:bodyPr wrap="square" rtlCol="0">
            <a:spAutoFit/>
          </a:bodyPr>
          <a:lstStyle/>
          <a:p>
            <a:pPr algn="ctr"/>
            <a:r>
              <a:rPr lang="es-MX" sz="2400" b="1" dirty="0">
                <a:latin typeface="Arial" panose="020B0604020202020204" pitchFamily="34" charset="0"/>
                <a:ea typeface="Lato" panose="020F0502020204030203" pitchFamily="34" charset="0"/>
                <a:cs typeface="Arial" panose="020B0604020202020204" pitchFamily="34" charset="0"/>
              </a:rPr>
              <a:t>UNIDAD 8: </a:t>
            </a:r>
          </a:p>
          <a:p>
            <a:pPr algn="ctr"/>
            <a:r>
              <a:rPr lang="es-MX" sz="2400" b="1" dirty="0">
                <a:latin typeface="Arial" panose="020B0604020202020204" pitchFamily="34" charset="0"/>
                <a:ea typeface="Lato" panose="020F0502020204030203" pitchFamily="34" charset="0"/>
                <a:cs typeface="Arial" panose="020B0604020202020204" pitchFamily="34" charset="0"/>
              </a:rPr>
              <a:t>EL FENÓMENO DE LAS SECTAS</a:t>
            </a:r>
          </a:p>
          <a:p>
            <a:pPr algn="ctr"/>
            <a:endParaRPr lang="es-MX" sz="2400" b="1" dirty="0">
              <a:latin typeface="Arial" panose="020B0604020202020204" pitchFamily="34" charset="0"/>
              <a:ea typeface="Lato" panose="020F0502020204030203" pitchFamily="34" charset="0"/>
              <a:cs typeface="Arial" panose="020B0604020202020204" pitchFamily="34" charset="0"/>
            </a:endParaRPr>
          </a:p>
          <a:p>
            <a:pPr algn="ctr"/>
            <a:r>
              <a:rPr lang="es-MX" sz="2400" b="1" dirty="0">
                <a:latin typeface="Arial" panose="020B0604020202020204" pitchFamily="34" charset="0"/>
                <a:ea typeface="Lato" panose="020F0502020204030203" pitchFamily="34" charset="0"/>
                <a:cs typeface="Arial" panose="020B0604020202020204" pitchFamily="34" charset="0"/>
              </a:rPr>
              <a:t>NUEVA ERA</a:t>
            </a:r>
          </a:p>
        </p:txBody>
      </p:sp>
    </p:spTree>
    <p:extLst>
      <p:ext uri="{BB962C8B-B14F-4D97-AF65-F5344CB8AC3E}">
        <p14:creationId xmlns:p14="http://schemas.microsoft.com/office/powerpoint/2010/main" val="1683493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2770" name="Rectangle 1"/>
          <p:cNvSpPr>
            <a:spLocks noGrp="1" noChangeArrowheads="1"/>
          </p:cNvSpPr>
          <p:nvPr>
            <p:ph type="title"/>
          </p:nvPr>
        </p:nvSpPr>
        <p:spPr>
          <a:xfrm>
            <a:off x="717176" y="182563"/>
            <a:ext cx="10515600" cy="1325563"/>
          </a:xfrm>
        </p:spPr>
        <p:txBody>
          <a:bodyPr/>
          <a:lstStyle/>
          <a:p>
            <a:pPr algn="ctr" eaLnBrk="1" hangingPunct="1"/>
            <a:r>
              <a:rPr lang="en-US" altLang="es-MX" b="1" dirty="0" err="1">
                <a:latin typeface="Times New Roman" panose="02020603050405020304" pitchFamily="18" charset="0"/>
                <a:cs typeface="Times New Roman" panose="02020603050405020304" pitchFamily="18" charset="0"/>
              </a:rPr>
              <a:t>Testimonio</a:t>
            </a:r>
            <a:r>
              <a:rPr lang="en-US" altLang="es-MX" b="1" dirty="0">
                <a:latin typeface="Times New Roman" panose="02020603050405020304" pitchFamily="18" charset="0"/>
                <a:cs typeface="Times New Roman" panose="02020603050405020304" pitchFamily="18" charset="0"/>
              </a:rPr>
              <a:t> </a:t>
            </a:r>
            <a:r>
              <a:rPr lang="en-US" altLang="es-MX" b="1" dirty="0" err="1">
                <a:latin typeface="Times New Roman" panose="02020603050405020304" pitchFamily="18" charset="0"/>
                <a:cs typeface="Times New Roman" panose="02020603050405020304" pitchFamily="18" charset="0"/>
              </a:rPr>
              <a:t>bíblico</a:t>
            </a:r>
            <a:endParaRPr lang="en-US" altLang="es-MX" b="1" dirty="0">
              <a:latin typeface="Times New Roman" panose="02020603050405020304" pitchFamily="18" charset="0"/>
              <a:cs typeface="Times New Roman" panose="02020603050405020304" pitchFamily="18" charset="0"/>
            </a:endParaRPr>
          </a:p>
        </p:txBody>
      </p:sp>
      <p:sp>
        <p:nvSpPr>
          <p:cNvPr id="34818" name="Rectangle 2"/>
          <p:cNvSpPr>
            <a:spLocks noGrp="1" noChangeArrowheads="1"/>
          </p:cNvSpPr>
          <p:nvPr>
            <p:ph type="body" idx="1"/>
          </p:nvPr>
        </p:nvSpPr>
        <p:spPr>
          <a:xfrm>
            <a:off x="443753" y="1508126"/>
            <a:ext cx="11306735" cy="5349874"/>
          </a:xfrm>
        </p:spPr>
        <p:txBody>
          <a:bodyPr>
            <a:normAutofit/>
          </a:bodyPr>
          <a:lstStyle/>
          <a:p>
            <a:pPr marL="0" indent="0">
              <a:buNone/>
            </a:pPr>
            <a:r>
              <a:rPr lang="es-MX" dirty="0">
                <a:latin typeface="Times New Roman" panose="02020603050405020304" pitchFamily="18" charset="0"/>
                <a:cs typeface="Times New Roman" panose="02020603050405020304" pitchFamily="18" charset="0"/>
              </a:rPr>
              <a:t>¿Qué entendemos por esoterismo? Quiere decir dirigido hacia adentro, reservado, oculto, secreto. Oculto es un concepto que es entendido y accesible solo para los iniciados. Pero actualmente lo esotérico o el saber esotérico es presentado abiertamente y elevado a una forma general de experiencia de vida. Otro aspecto de la Nueva Era, es que no existe diferencia entre el Creador y la creación. Esto significa que dios sería una fuerza impersonal, una energía. Si no existe una distinción entre Dios y la creación, significa que todo lo creado es divino y entonces caemos en el Panteísmo, que significa que los hombres y mujeres serían divinos. El pensamiento de que todo es Dios pertenece a la opinión de que la Tierra refleja el cosmos, y que una parte del cuerpo humano refleja todo el cuerpo.</a:t>
            </a:r>
            <a:endParaRPr lang="en-US" alt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2827767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2770" name="Rectangle 1"/>
          <p:cNvSpPr>
            <a:spLocks noGrp="1" noChangeArrowheads="1"/>
          </p:cNvSpPr>
          <p:nvPr>
            <p:ph type="title"/>
          </p:nvPr>
        </p:nvSpPr>
        <p:spPr>
          <a:xfrm>
            <a:off x="717176" y="182563"/>
            <a:ext cx="10515600" cy="1325563"/>
          </a:xfrm>
        </p:spPr>
        <p:txBody>
          <a:bodyPr/>
          <a:lstStyle/>
          <a:p>
            <a:pPr algn="ctr" eaLnBrk="1" hangingPunct="1"/>
            <a:r>
              <a:rPr lang="en-US" altLang="es-MX" b="1" dirty="0" err="1">
                <a:latin typeface="Times New Roman" panose="02020603050405020304" pitchFamily="18" charset="0"/>
                <a:cs typeface="Times New Roman" panose="02020603050405020304" pitchFamily="18" charset="0"/>
              </a:rPr>
              <a:t>Sincretismo</a:t>
            </a:r>
            <a:endParaRPr lang="en-US" altLang="es-MX" b="1" dirty="0">
              <a:latin typeface="Times New Roman" panose="02020603050405020304" pitchFamily="18" charset="0"/>
              <a:cs typeface="Times New Roman" panose="02020603050405020304" pitchFamily="18" charset="0"/>
            </a:endParaRPr>
          </a:p>
        </p:txBody>
      </p:sp>
      <p:sp>
        <p:nvSpPr>
          <p:cNvPr id="34818" name="Rectangle 2"/>
          <p:cNvSpPr>
            <a:spLocks noGrp="1" noChangeArrowheads="1"/>
          </p:cNvSpPr>
          <p:nvPr>
            <p:ph type="body" idx="1"/>
          </p:nvPr>
        </p:nvSpPr>
        <p:spPr>
          <a:xfrm>
            <a:off x="443753" y="1508126"/>
            <a:ext cx="11306735" cy="5349874"/>
          </a:xfrm>
        </p:spPr>
        <p:txBody>
          <a:bodyPr>
            <a:normAutofit/>
          </a:bodyPr>
          <a:lstStyle/>
          <a:p>
            <a:pPr marL="0" indent="0">
              <a:buNone/>
            </a:pPr>
            <a:endParaRPr lang="es-MX" dirty="0">
              <a:latin typeface="Times New Roman" panose="02020603050405020304" pitchFamily="18" charset="0"/>
              <a:cs typeface="Times New Roman" panose="02020603050405020304" pitchFamily="18" charset="0"/>
            </a:endParaRPr>
          </a:p>
          <a:p>
            <a:pPr marL="0" indent="0">
              <a:buNone/>
            </a:pPr>
            <a:r>
              <a:rPr lang="es-MX" dirty="0">
                <a:latin typeface="Times New Roman" panose="02020603050405020304" pitchFamily="18" charset="0"/>
                <a:cs typeface="Times New Roman" panose="02020603050405020304" pitchFamily="18" charset="0"/>
              </a:rPr>
              <a:t>La Nueva Era dice que el hombre y naturaleza son uno y todas las religiones son del mismo valor. El núcleo de toda religión es el mismo, solo se diferencian en los ritos exteriores. Jesucristo sería una de las muchas apariciones de Dios.</a:t>
            </a:r>
            <a:endParaRPr lang="en-US" altLang="es-MX"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3677626"/>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4818" name="Rectangle 2"/>
          <p:cNvSpPr>
            <a:spLocks noGrp="1" noChangeArrowheads="1"/>
          </p:cNvSpPr>
          <p:nvPr>
            <p:ph type="body" idx="1"/>
          </p:nvPr>
        </p:nvSpPr>
        <p:spPr>
          <a:xfrm>
            <a:off x="443753" y="1508126"/>
            <a:ext cx="11306735" cy="5349874"/>
          </a:xfrm>
        </p:spPr>
        <p:txBody>
          <a:bodyPr>
            <a:normAutofit/>
          </a:bodyPr>
          <a:lstStyle/>
          <a:p>
            <a:pPr marL="0" indent="0">
              <a:buNone/>
            </a:pPr>
            <a:endParaRPr lang="es-MX" dirty="0">
              <a:latin typeface="Times New Roman" panose="02020603050405020304" pitchFamily="18" charset="0"/>
              <a:cs typeface="Times New Roman" panose="02020603050405020304" pitchFamily="18" charset="0"/>
            </a:endParaRPr>
          </a:p>
          <a:p>
            <a:pPr marL="0" indent="0">
              <a:buNone/>
            </a:pPr>
            <a:r>
              <a:rPr lang="es-MX" dirty="0">
                <a:latin typeface="Times New Roman" panose="02020603050405020304" pitchFamily="18" charset="0"/>
                <a:cs typeface="Times New Roman" panose="02020603050405020304" pitchFamily="18" charset="0"/>
              </a:rPr>
              <a:t>La Nueva Era es un engaño. Este movimiento atrae mucho al hombre natural que se ha desilusionado de la religión instituida y del racionalismo occidental. Este hombre que anhela una vida espiritual no quiere renunciar al materialismo y se somete por obligación a la autoridad. Se abandona así al Dios personal en pro de una fuerza o conciencia energética impersonal. (</a:t>
            </a:r>
            <a:r>
              <a:rPr lang="es-MX" dirty="0" err="1">
                <a:latin typeface="Times New Roman" panose="02020603050405020304" pitchFamily="18" charset="0"/>
                <a:cs typeface="Times New Roman" panose="02020603050405020304" pitchFamily="18" charset="0"/>
              </a:rPr>
              <a:t>Jn</a:t>
            </a:r>
            <a:r>
              <a:rPr lang="es-MX" dirty="0">
                <a:latin typeface="Times New Roman" panose="02020603050405020304" pitchFamily="18" charset="0"/>
                <a:cs typeface="Times New Roman" panose="02020603050405020304" pitchFamily="18" charset="0"/>
              </a:rPr>
              <a:t>. 11:25; 10:9; 8:12; 14:6; Mt. 20:28) Para los cristianos el punto esencial es en quién creemos y </a:t>
            </a:r>
            <a:r>
              <a:rPr lang="es-MX">
                <a:latin typeface="Times New Roman" panose="02020603050405020304" pitchFamily="18" charset="0"/>
                <a:cs typeface="Times New Roman" panose="02020603050405020304" pitchFamily="18" charset="0"/>
              </a:rPr>
              <a:t>en quién </a:t>
            </a:r>
            <a:r>
              <a:rPr lang="es-MX" dirty="0">
                <a:latin typeface="Times New Roman" panose="02020603050405020304" pitchFamily="18" charset="0"/>
                <a:cs typeface="Times New Roman" panose="02020603050405020304" pitchFamily="18" charset="0"/>
              </a:rPr>
              <a:t>meditamos. Creemos en Dios y meditamos en su ley </a:t>
            </a:r>
            <a:r>
              <a:rPr lang="es-MX" dirty="0" err="1">
                <a:latin typeface="Times New Roman" panose="02020603050405020304" pitchFamily="18" charset="0"/>
                <a:cs typeface="Times New Roman" panose="02020603050405020304" pitchFamily="18" charset="0"/>
              </a:rPr>
              <a:t>dÌa</a:t>
            </a:r>
            <a:r>
              <a:rPr lang="es-MX" dirty="0">
                <a:latin typeface="Times New Roman" panose="02020603050405020304" pitchFamily="18" charset="0"/>
                <a:cs typeface="Times New Roman" panose="02020603050405020304" pitchFamily="18" charset="0"/>
              </a:rPr>
              <a:t> y noche. (</a:t>
            </a:r>
            <a:r>
              <a:rPr lang="es-MX" dirty="0" err="1">
                <a:latin typeface="Times New Roman" panose="02020603050405020304" pitchFamily="18" charset="0"/>
                <a:cs typeface="Times New Roman" panose="02020603050405020304" pitchFamily="18" charset="0"/>
              </a:rPr>
              <a:t>Dt</a:t>
            </a:r>
            <a:r>
              <a:rPr lang="es-MX" dirty="0">
                <a:latin typeface="Times New Roman" panose="02020603050405020304" pitchFamily="18" charset="0"/>
                <a:cs typeface="Times New Roman" panose="02020603050405020304" pitchFamily="18" charset="0"/>
              </a:rPr>
              <a:t>. 6:6-8; Sal. 1:2; 119:15; II Ti. 1:12</a:t>
            </a:r>
            <a:endParaRPr lang="en-US" altLang="es-MX"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5855733"/>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a16="http://schemas.microsoft.com/office/drawing/2014/main" id="{DE9CA41E-5C43-48D1-B717-A716C4646AFE}"/>
              </a:ext>
            </a:extLst>
          </p:cNvPr>
          <p:cNvSpPr txBox="1"/>
          <p:nvPr/>
        </p:nvSpPr>
        <p:spPr>
          <a:xfrm>
            <a:off x="693576" y="2286705"/>
            <a:ext cx="10804848" cy="1733680"/>
          </a:xfrm>
          <a:prstGeom prst="rect">
            <a:avLst/>
          </a:prstGeom>
          <a:noFill/>
        </p:spPr>
        <p:txBody>
          <a:bodyPr wrap="square" rtlCol="0">
            <a:spAutoFit/>
          </a:bodyPr>
          <a:lstStyle/>
          <a:p>
            <a:pPr algn="ctr"/>
            <a:r>
              <a:rPr lang="es-MX" sz="10666" b="1" dirty="0">
                <a:solidFill>
                  <a:schemeClr val="bg1"/>
                </a:solidFill>
                <a:latin typeface="Arial" panose="020B0604020202020204" pitchFamily="34" charset="0"/>
                <a:ea typeface="Lato" panose="020F0502020204030203" pitchFamily="34" charset="0"/>
                <a:cs typeface="Arial" panose="020B0604020202020204" pitchFamily="34" charset="0"/>
              </a:rPr>
              <a:t>Oremos</a:t>
            </a:r>
          </a:p>
        </p:txBody>
      </p:sp>
    </p:spTree>
    <p:extLst>
      <p:ext uri="{BB962C8B-B14F-4D97-AF65-F5344CB8AC3E}">
        <p14:creationId xmlns:p14="http://schemas.microsoft.com/office/powerpoint/2010/main" val="512929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a16="http://schemas.microsoft.com/office/drawing/2014/main" id="{DE9CA41E-5C43-48D1-B717-A716C4646AFE}"/>
              </a:ext>
            </a:extLst>
          </p:cNvPr>
          <p:cNvSpPr txBox="1"/>
          <p:nvPr/>
        </p:nvSpPr>
        <p:spPr>
          <a:xfrm>
            <a:off x="693576" y="1560567"/>
            <a:ext cx="10804848" cy="3375026"/>
          </a:xfrm>
          <a:prstGeom prst="rect">
            <a:avLst/>
          </a:prstGeom>
          <a:noFill/>
        </p:spPr>
        <p:txBody>
          <a:bodyPr wrap="square" rtlCol="0">
            <a:spAutoFit/>
          </a:bodyPr>
          <a:lstStyle/>
          <a:p>
            <a:pPr algn="ctr"/>
            <a:r>
              <a:rPr lang="es-MX" sz="10666" b="1" dirty="0">
                <a:solidFill>
                  <a:schemeClr val="bg1"/>
                </a:solidFill>
                <a:latin typeface="Arial" panose="020B0604020202020204" pitchFamily="34" charset="0"/>
                <a:ea typeface="Lato" panose="020F0502020204030203" pitchFamily="34" charset="0"/>
                <a:cs typeface="Arial" panose="020B0604020202020204" pitchFamily="34" charset="0"/>
              </a:rPr>
              <a:t>Gracias y bendiciones</a:t>
            </a:r>
          </a:p>
        </p:txBody>
      </p:sp>
    </p:spTree>
    <p:extLst>
      <p:ext uri="{BB962C8B-B14F-4D97-AF65-F5344CB8AC3E}">
        <p14:creationId xmlns:p14="http://schemas.microsoft.com/office/powerpoint/2010/main" val="3008775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9" name="Rectangle 11">
            <a:extLst>
              <a:ext uri="{FF2B5EF4-FFF2-40B4-BE49-F238E27FC236}">
                <a16:creationId xmlns:a16="http://schemas.microsoft.com/office/drawing/2014/main" id="{8BEF7796-7E48-0A4F-A211-7BF9B11D8E3D}"/>
              </a:ext>
            </a:extLst>
          </p:cNvPr>
          <p:cNvSpPr/>
          <p:nvPr/>
        </p:nvSpPr>
        <p:spPr>
          <a:xfrm>
            <a:off x="3097517" y="1959418"/>
            <a:ext cx="5996966" cy="1569660"/>
          </a:xfrm>
          <a:prstGeom prst="rect">
            <a:avLst/>
          </a:prstGeom>
        </p:spPr>
        <p:txBody>
          <a:bodyPr wrap="square">
            <a:spAutoFit/>
          </a:bodyPr>
          <a:lstStyle/>
          <a:p>
            <a:pPr algn="ctr"/>
            <a:r>
              <a:rPr kumimoji="0" lang="en-US" sz="2400" b="1" i="0" u="none" strike="noStrike" kern="1200" cap="none" spc="0" normalizeH="0" baseline="0" noProof="0" dirty="0" err="1">
                <a:ln>
                  <a:noFill/>
                </a:ln>
                <a:solidFill>
                  <a:schemeClr val="bg1"/>
                </a:solidFill>
                <a:effectLst/>
                <a:uLnTx/>
                <a:uFillTx/>
                <a:latin typeface="Calibri" panose="020F0502020204030204" pitchFamily="34" charset="0"/>
                <a:ea typeface="+mn-ea"/>
                <a:cs typeface="+mn-cs"/>
              </a:rPr>
              <a:t>Salmos</a:t>
            </a:r>
            <a:r>
              <a:rPr kumimoji="0" lang="en-US" sz="2400" b="1" i="0" u="none" strike="noStrike" kern="1200" cap="none" spc="0" normalizeH="0" baseline="0" noProof="0" dirty="0">
                <a:ln>
                  <a:noFill/>
                </a:ln>
                <a:solidFill>
                  <a:schemeClr val="bg1"/>
                </a:solidFill>
                <a:effectLst/>
                <a:uLnTx/>
                <a:uFillTx/>
                <a:latin typeface="Calibri" panose="020F0502020204030204" pitchFamily="34" charset="0"/>
                <a:ea typeface="+mn-ea"/>
                <a:cs typeface="+mn-cs"/>
              </a:rPr>
              <a:t> 100. 3 (RVR1960)</a:t>
            </a:r>
          </a:p>
          <a:p>
            <a:r>
              <a:rPr lang="en-US" sz="2400" b="1" baseline="30000" dirty="0">
                <a:solidFill>
                  <a:schemeClr val="bg1"/>
                </a:solidFill>
              </a:rPr>
              <a:t>3 </a:t>
            </a:r>
            <a:r>
              <a:rPr lang="en-US" sz="2400" dirty="0" err="1">
                <a:solidFill>
                  <a:schemeClr val="bg1"/>
                </a:solidFill>
              </a:rPr>
              <a:t>Reconoced</a:t>
            </a:r>
            <a:r>
              <a:rPr lang="en-US" sz="2400" dirty="0">
                <a:solidFill>
                  <a:schemeClr val="bg1"/>
                </a:solidFill>
              </a:rPr>
              <a:t> que </a:t>
            </a:r>
            <a:r>
              <a:rPr lang="en-US" sz="2400" dirty="0" err="1">
                <a:solidFill>
                  <a:schemeClr val="bg1"/>
                </a:solidFill>
              </a:rPr>
              <a:t>Jehová</a:t>
            </a:r>
            <a:r>
              <a:rPr lang="en-US" sz="2400" dirty="0">
                <a:solidFill>
                  <a:schemeClr val="bg1"/>
                </a:solidFill>
              </a:rPr>
              <a:t> es Dios; </a:t>
            </a:r>
            <a:r>
              <a:rPr lang="en-US" sz="2400" dirty="0" err="1">
                <a:solidFill>
                  <a:schemeClr val="bg1"/>
                </a:solidFill>
              </a:rPr>
              <a:t>Él</a:t>
            </a:r>
            <a:r>
              <a:rPr lang="en-US" sz="2400" dirty="0">
                <a:solidFill>
                  <a:schemeClr val="bg1"/>
                </a:solidFill>
              </a:rPr>
              <a:t> </a:t>
            </a:r>
            <a:r>
              <a:rPr lang="en-US" sz="2400" dirty="0" err="1">
                <a:solidFill>
                  <a:schemeClr val="bg1"/>
                </a:solidFill>
              </a:rPr>
              <a:t>nos</a:t>
            </a:r>
            <a:r>
              <a:rPr lang="en-US" sz="2400" dirty="0">
                <a:solidFill>
                  <a:schemeClr val="bg1"/>
                </a:solidFill>
              </a:rPr>
              <a:t> </a:t>
            </a:r>
            <a:r>
              <a:rPr lang="en-US" sz="2400" dirty="0" err="1">
                <a:solidFill>
                  <a:schemeClr val="bg1"/>
                </a:solidFill>
              </a:rPr>
              <a:t>hizo</a:t>
            </a:r>
            <a:r>
              <a:rPr lang="en-US" sz="2400" dirty="0">
                <a:solidFill>
                  <a:schemeClr val="bg1"/>
                </a:solidFill>
              </a:rPr>
              <a:t>, y no </a:t>
            </a:r>
            <a:r>
              <a:rPr lang="en-US" sz="2400" dirty="0" err="1">
                <a:solidFill>
                  <a:schemeClr val="bg1"/>
                </a:solidFill>
              </a:rPr>
              <a:t>nosotros</a:t>
            </a:r>
            <a:r>
              <a:rPr lang="en-US" sz="2400" dirty="0">
                <a:solidFill>
                  <a:schemeClr val="bg1"/>
                </a:solidFill>
              </a:rPr>
              <a:t> a </a:t>
            </a:r>
            <a:r>
              <a:rPr lang="en-US" sz="2400" dirty="0" err="1">
                <a:solidFill>
                  <a:schemeClr val="bg1"/>
                </a:solidFill>
              </a:rPr>
              <a:t>nosotros</a:t>
            </a:r>
            <a:r>
              <a:rPr lang="en-US" sz="2400" dirty="0">
                <a:solidFill>
                  <a:schemeClr val="bg1"/>
                </a:solidFill>
              </a:rPr>
              <a:t> </a:t>
            </a:r>
            <a:r>
              <a:rPr lang="en-US" sz="2400" dirty="0" err="1">
                <a:solidFill>
                  <a:schemeClr val="bg1"/>
                </a:solidFill>
              </a:rPr>
              <a:t>mismos</a:t>
            </a:r>
            <a:r>
              <a:rPr lang="en-US" sz="2400" dirty="0">
                <a:solidFill>
                  <a:schemeClr val="bg1"/>
                </a:solidFill>
              </a:rPr>
              <a:t>; pueblo </a:t>
            </a:r>
            <a:r>
              <a:rPr lang="en-US" sz="2400" dirty="0" err="1">
                <a:solidFill>
                  <a:schemeClr val="bg1"/>
                </a:solidFill>
              </a:rPr>
              <a:t>suyo</a:t>
            </a:r>
            <a:r>
              <a:rPr lang="en-US" sz="2400" dirty="0">
                <a:solidFill>
                  <a:schemeClr val="bg1"/>
                </a:solidFill>
              </a:rPr>
              <a:t> </a:t>
            </a:r>
            <a:r>
              <a:rPr lang="en-US" sz="2400" dirty="0" err="1">
                <a:solidFill>
                  <a:schemeClr val="bg1"/>
                </a:solidFill>
              </a:rPr>
              <a:t>somos</a:t>
            </a:r>
            <a:r>
              <a:rPr lang="en-US" sz="2400" dirty="0">
                <a:solidFill>
                  <a:schemeClr val="bg1"/>
                </a:solidFill>
              </a:rPr>
              <a:t> y </a:t>
            </a:r>
            <a:r>
              <a:rPr lang="en-US" sz="2400" dirty="0" err="1">
                <a:solidFill>
                  <a:schemeClr val="bg1"/>
                </a:solidFill>
              </a:rPr>
              <a:t>ovejas</a:t>
            </a:r>
            <a:r>
              <a:rPr lang="en-US" sz="2400" dirty="0">
                <a:solidFill>
                  <a:schemeClr val="bg1"/>
                </a:solidFill>
              </a:rPr>
              <a:t> de </a:t>
            </a:r>
            <a:r>
              <a:rPr lang="en-US" sz="2400" dirty="0" err="1">
                <a:solidFill>
                  <a:schemeClr val="bg1"/>
                </a:solidFill>
              </a:rPr>
              <a:t>su</a:t>
            </a:r>
            <a:r>
              <a:rPr lang="en-US" sz="2400" dirty="0">
                <a:solidFill>
                  <a:schemeClr val="bg1"/>
                </a:solidFill>
              </a:rPr>
              <a:t> </a:t>
            </a:r>
            <a:r>
              <a:rPr lang="en-US" sz="2400" dirty="0" err="1">
                <a:solidFill>
                  <a:schemeClr val="bg1"/>
                </a:solidFill>
              </a:rPr>
              <a:t>prado</a:t>
            </a:r>
            <a:r>
              <a:rPr lang="en-US" sz="2400" dirty="0">
                <a:solidFill>
                  <a:schemeClr val="bg1"/>
                </a:solidFill>
              </a:rPr>
              <a:t>.</a:t>
            </a:r>
          </a:p>
        </p:txBody>
      </p:sp>
    </p:spTree>
    <p:extLst>
      <p:ext uri="{BB962C8B-B14F-4D97-AF65-F5344CB8AC3E}">
        <p14:creationId xmlns:p14="http://schemas.microsoft.com/office/powerpoint/2010/main" val="2638391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id="{401BBDDC-1284-4F91-844B-59C2A2D2D05A}"/>
              </a:ext>
            </a:extLst>
          </p:cNvPr>
          <p:cNvSpPr txBox="1"/>
          <p:nvPr/>
        </p:nvSpPr>
        <p:spPr>
          <a:xfrm>
            <a:off x="457200" y="6227163"/>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id="{1518A944-31DF-4F70-A542-0FA15CD1EFE1}"/>
              </a:ext>
            </a:extLst>
          </p:cNvPr>
          <p:cNvCxnSpPr/>
          <p:nvPr/>
        </p:nvCxnSpPr>
        <p:spPr>
          <a:xfrm>
            <a:off x="591125" y="6578145"/>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9" name="Rectángulo 3">
            <a:extLst>
              <a:ext uri="{FF2B5EF4-FFF2-40B4-BE49-F238E27FC236}">
                <a16:creationId xmlns:a16="http://schemas.microsoft.com/office/drawing/2014/main" id="{D594CBD1-3DE0-4C9B-9183-CC5A9D051771}"/>
              </a:ext>
            </a:extLst>
          </p:cNvPr>
          <p:cNvSpPr/>
          <p:nvPr/>
        </p:nvSpPr>
        <p:spPr>
          <a:xfrm>
            <a:off x="-1" y="1626818"/>
            <a:ext cx="12192001" cy="1877373"/>
          </a:xfrm>
          <a:prstGeom prst="rect">
            <a:avLst/>
          </a:prstGeom>
        </p:spPr>
        <p:txBody>
          <a:bodyPr wrap="square">
            <a:spAutoFit/>
          </a:bodyPr>
          <a:lstStyle/>
          <a:p>
            <a:pPr algn="ctr">
              <a:lnSpc>
                <a:spcPct val="107000"/>
              </a:lnSpc>
              <a:spcBef>
                <a:spcPts val="1600"/>
              </a:spcBef>
            </a:pPr>
            <a:r>
              <a:rPr lang="es-MX" sz="11733" b="1" kern="0" dirty="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rPr>
              <a:t>Nueva Era</a:t>
            </a:r>
            <a:endParaRPr lang="es-MX" sz="11733" kern="0" dirty="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endParaRPr>
          </a:p>
        </p:txBody>
      </p:sp>
    </p:spTree>
    <p:extLst>
      <p:ext uri="{BB962C8B-B14F-4D97-AF65-F5344CB8AC3E}">
        <p14:creationId xmlns:p14="http://schemas.microsoft.com/office/powerpoint/2010/main" val="3695099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4818" name="Rectangle 2"/>
          <p:cNvSpPr>
            <a:spLocks noGrp="1" noChangeArrowheads="1"/>
          </p:cNvSpPr>
          <p:nvPr>
            <p:ph type="body" idx="1"/>
          </p:nvPr>
        </p:nvSpPr>
        <p:spPr>
          <a:xfrm>
            <a:off x="468350" y="1806498"/>
            <a:ext cx="11282137" cy="5051502"/>
          </a:xfrm>
        </p:spPr>
        <p:txBody>
          <a:bodyPr>
            <a:normAutofit/>
          </a:bodyPr>
          <a:lstStyle/>
          <a:p>
            <a:pPr marL="0" indent="0" eaLnBrk="1" hangingPunct="1">
              <a:buNone/>
            </a:pPr>
            <a:r>
              <a:rPr lang="en-US" altLang="es-MX" dirty="0">
                <a:latin typeface="Times New Roman" panose="02020603050405020304" pitchFamily="18" charset="0"/>
                <a:cs typeface="Times New Roman" panose="02020603050405020304" pitchFamily="18" charset="0"/>
              </a:rPr>
              <a:t>Se </a:t>
            </a:r>
            <a:r>
              <a:rPr lang="en-US" altLang="es-MX" dirty="0" err="1">
                <a:latin typeface="Times New Roman" panose="02020603050405020304" pitchFamily="18" charset="0"/>
                <a:cs typeface="Times New Roman" panose="02020603050405020304" pitchFamily="18" charset="0"/>
              </a:rPr>
              <a:t>manifiesta</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en</a:t>
            </a:r>
            <a:r>
              <a:rPr lang="en-US" altLang="es-MX" dirty="0">
                <a:latin typeface="Times New Roman" panose="02020603050405020304" pitchFamily="18" charset="0"/>
                <a:cs typeface="Times New Roman" panose="02020603050405020304" pitchFamily="18" charset="0"/>
              </a:rPr>
              <a:t> la </a:t>
            </a:r>
            <a:r>
              <a:rPr lang="en-US" altLang="es-MX" dirty="0" err="1">
                <a:latin typeface="Times New Roman" panose="02020603050405020304" pitchFamily="18" charset="0"/>
                <a:cs typeface="Times New Roman" panose="02020603050405020304" pitchFamily="18" charset="0"/>
              </a:rPr>
              <a:t>década</a:t>
            </a:r>
            <a:r>
              <a:rPr lang="en-US" altLang="es-MX" dirty="0">
                <a:latin typeface="Times New Roman" panose="02020603050405020304" pitchFamily="18" charset="0"/>
                <a:cs typeface="Times New Roman" panose="02020603050405020304" pitchFamily="18" charset="0"/>
              </a:rPr>
              <a:t> de </a:t>
            </a:r>
            <a:r>
              <a:rPr lang="en-US" altLang="es-MX" dirty="0" err="1">
                <a:latin typeface="Times New Roman" panose="02020603050405020304" pitchFamily="18" charset="0"/>
                <a:cs typeface="Times New Roman" panose="02020603050405020304" pitchFamily="18" charset="0"/>
              </a:rPr>
              <a:t>los</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años</a:t>
            </a:r>
            <a:r>
              <a:rPr lang="en-US" altLang="es-MX" dirty="0">
                <a:latin typeface="Times New Roman" panose="02020603050405020304" pitchFamily="18" charset="0"/>
                <a:cs typeface="Times New Roman" panose="02020603050405020304" pitchFamily="18" charset="0"/>
              </a:rPr>
              <a:t> 1960-1970 </a:t>
            </a:r>
            <a:r>
              <a:rPr lang="en-US" altLang="es-MX" dirty="0" err="1">
                <a:latin typeface="Times New Roman" panose="02020603050405020304" pitchFamily="18" charset="0"/>
                <a:cs typeface="Times New Roman" panose="02020603050405020304" pitchFamily="18" charset="0"/>
              </a:rPr>
              <a:t>en</a:t>
            </a:r>
            <a:r>
              <a:rPr lang="en-US" altLang="es-MX" dirty="0">
                <a:latin typeface="Times New Roman" panose="02020603050405020304" pitchFamily="18" charset="0"/>
                <a:cs typeface="Times New Roman" panose="02020603050405020304" pitchFamily="18" charset="0"/>
              </a:rPr>
              <a:t> forma de </a:t>
            </a:r>
            <a:r>
              <a:rPr lang="en-US" altLang="es-MX" dirty="0" err="1">
                <a:latin typeface="Times New Roman" panose="02020603050405020304" pitchFamily="18" charset="0"/>
                <a:cs typeface="Times New Roman" panose="02020603050405020304" pitchFamily="18" charset="0"/>
              </a:rPr>
              <a:t>una</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filosofía</a:t>
            </a:r>
            <a:r>
              <a:rPr lang="en-US" altLang="es-MX" dirty="0">
                <a:latin typeface="Times New Roman" panose="02020603050405020304" pitchFamily="18" charset="0"/>
                <a:cs typeface="Times New Roman" panose="02020603050405020304" pitchFamily="18" charset="0"/>
              </a:rPr>
              <a:t> y </a:t>
            </a:r>
            <a:r>
              <a:rPr lang="en-US" altLang="es-MX" dirty="0" err="1">
                <a:latin typeface="Times New Roman" panose="02020603050405020304" pitchFamily="18" charset="0"/>
                <a:cs typeface="Times New Roman" panose="02020603050405020304" pitchFamily="18" charset="0"/>
              </a:rPr>
              <a:t>teología</a:t>
            </a:r>
            <a:r>
              <a:rPr lang="en-US" altLang="es-MX" dirty="0">
                <a:latin typeface="Times New Roman" panose="02020603050405020304" pitchFamily="18" charset="0"/>
                <a:cs typeface="Times New Roman" panose="02020603050405020304" pitchFamily="18" charset="0"/>
              </a:rPr>
              <a:t> oriental. </a:t>
            </a:r>
            <a:r>
              <a:rPr lang="en-US" altLang="es-MX" dirty="0" err="1">
                <a:latin typeface="Times New Roman" panose="02020603050405020304" pitchFamily="18" charset="0"/>
                <a:cs typeface="Times New Roman" panose="02020603050405020304" pitchFamily="18" charset="0"/>
              </a:rPr>
              <a:t>Es</a:t>
            </a:r>
            <a:r>
              <a:rPr lang="en-US" altLang="es-MX" dirty="0">
                <a:latin typeface="Times New Roman" panose="02020603050405020304" pitchFamily="18" charset="0"/>
                <a:cs typeface="Times New Roman" panose="02020603050405020304" pitchFamily="18" charset="0"/>
              </a:rPr>
              <a:t> un Nuevo </a:t>
            </a:r>
            <a:r>
              <a:rPr lang="en-US" altLang="es-MX" dirty="0" err="1">
                <a:latin typeface="Times New Roman" panose="02020603050405020304" pitchFamily="18" charset="0"/>
                <a:cs typeface="Times New Roman" panose="02020603050405020304" pitchFamily="18" charset="0"/>
              </a:rPr>
              <a:t>movimiento</a:t>
            </a:r>
            <a:r>
              <a:rPr lang="en-US" altLang="es-MX" dirty="0">
                <a:latin typeface="Times New Roman" panose="02020603050405020304" pitchFamily="18" charset="0"/>
                <a:cs typeface="Times New Roman" panose="02020603050405020304" pitchFamily="18" charset="0"/>
              </a:rPr>
              <a:t> del </a:t>
            </a:r>
            <a:r>
              <a:rPr lang="en-US" altLang="es-MX" dirty="0" err="1">
                <a:latin typeface="Times New Roman" panose="02020603050405020304" pitchFamily="18" charset="0"/>
                <a:cs typeface="Times New Roman" panose="02020603050405020304" pitchFamily="18" charset="0"/>
              </a:rPr>
              <a:t>antiguo</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ocultismo</a:t>
            </a:r>
            <a:r>
              <a:rPr lang="en-US" altLang="es-MX" dirty="0">
                <a:latin typeface="Times New Roman" panose="02020603050405020304" pitchFamily="18" charset="0"/>
                <a:cs typeface="Times New Roman" panose="02020603050405020304" pitchFamily="18" charset="0"/>
              </a:rPr>
              <a:t> y </a:t>
            </a:r>
            <a:r>
              <a:rPr lang="en-US" altLang="es-MX" dirty="0" err="1">
                <a:latin typeface="Times New Roman" panose="02020603050405020304" pitchFamily="18" charset="0"/>
                <a:cs typeface="Times New Roman" panose="02020603050405020304" pitchFamily="18" charset="0"/>
              </a:rPr>
              <a:t>misticismo</a:t>
            </a:r>
            <a:r>
              <a:rPr lang="en-US" altLang="es-MX" dirty="0">
                <a:latin typeface="Times New Roman" panose="02020603050405020304" pitchFamily="18" charset="0"/>
                <a:cs typeface="Times New Roman" panose="02020603050405020304" pitchFamily="18" charset="0"/>
              </a:rPr>
              <a:t> oriental.</a:t>
            </a:r>
          </a:p>
          <a:p>
            <a:pPr marL="0" indent="0" eaLnBrk="1" hangingPunct="1">
              <a:buNone/>
            </a:pPr>
            <a:endParaRPr lang="en-US" altLang="es-MX" dirty="0">
              <a:latin typeface="Times New Roman" panose="02020603050405020304" pitchFamily="18" charset="0"/>
              <a:cs typeface="Times New Roman" panose="02020603050405020304" pitchFamily="18" charset="0"/>
            </a:endParaRPr>
          </a:p>
          <a:p>
            <a:pPr marL="0" indent="0" eaLnBrk="1" hangingPunct="1">
              <a:buNone/>
            </a:pPr>
            <a:r>
              <a:rPr lang="en-US" altLang="es-MX" dirty="0">
                <a:latin typeface="Times New Roman" panose="02020603050405020304" pitchFamily="18" charset="0"/>
                <a:cs typeface="Times New Roman" panose="02020603050405020304" pitchFamily="18" charset="0"/>
              </a:rPr>
              <a:t>Su </a:t>
            </a:r>
            <a:r>
              <a:rPr lang="en-US" altLang="es-MX" dirty="0" err="1">
                <a:latin typeface="Times New Roman" panose="02020603050405020304" pitchFamily="18" charset="0"/>
                <a:cs typeface="Times New Roman" panose="02020603050405020304" pitchFamily="18" charset="0"/>
              </a:rPr>
              <a:t>éxito</a:t>
            </a:r>
            <a:r>
              <a:rPr lang="en-US" altLang="es-MX" dirty="0">
                <a:latin typeface="Times New Roman" panose="02020603050405020304" pitchFamily="18" charset="0"/>
                <a:cs typeface="Times New Roman" panose="02020603050405020304" pitchFamily="18" charset="0"/>
              </a:rPr>
              <a:t> se </a:t>
            </a:r>
            <a:r>
              <a:rPr lang="en-US" altLang="es-MX" dirty="0" err="1">
                <a:latin typeface="Times New Roman" panose="02020603050405020304" pitchFamily="18" charset="0"/>
                <a:cs typeface="Times New Roman" panose="02020603050405020304" pitchFamily="18" charset="0"/>
              </a:rPr>
              <a:t>debe</a:t>
            </a:r>
            <a:r>
              <a:rPr lang="en-US" altLang="es-MX" dirty="0">
                <a:latin typeface="Times New Roman" panose="02020603050405020304" pitchFamily="18" charset="0"/>
                <a:cs typeface="Times New Roman" panose="02020603050405020304" pitchFamily="18" charset="0"/>
              </a:rPr>
              <a:t> a:</a:t>
            </a:r>
          </a:p>
          <a:p>
            <a:r>
              <a:rPr lang="en-US" altLang="es-MX" dirty="0">
                <a:latin typeface="Times New Roman" panose="02020603050405020304" pitchFamily="18" charset="0"/>
                <a:cs typeface="Times New Roman" panose="02020603050405020304" pitchFamily="18" charset="0"/>
              </a:rPr>
              <a:t>El </a:t>
            </a:r>
            <a:r>
              <a:rPr lang="en-US" altLang="es-MX" dirty="0" err="1">
                <a:latin typeface="Times New Roman" panose="02020603050405020304" pitchFamily="18" charset="0"/>
                <a:cs typeface="Times New Roman" panose="02020603050405020304" pitchFamily="18" charset="0"/>
              </a:rPr>
              <a:t>mundo</a:t>
            </a:r>
            <a:r>
              <a:rPr lang="en-US" altLang="es-MX" dirty="0">
                <a:latin typeface="Times New Roman" panose="02020603050405020304" pitchFamily="18" charset="0"/>
                <a:cs typeface="Times New Roman" panose="02020603050405020304" pitchFamily="18" charset="0"/>
              </a:rPr>
              <a:t> occidental se da </a:t>
            </a:r>
            <a:r>
              <a:rPr lang="en-US" altLang="es-MX" dirty="0" err="1">
                <a:latin typeface="Times New Roman" panose="02020603050405020304" pitchFamily="18" charset="0"/>
                <a:cs typeface="Times New Roman" panose="02020603050405020304" pitchFamily="18" charset="0"/>
              </a:rPr>
              <a:t>cuenta</a:t>
            </a:r>
            <a:r>
              <a:rPr lang="en-US" altLang="es-MX" dirty="0">
                <a:latin typeface="Times New Roman" panose="02020603050405020304" pitchFamily="18" charset="0"/>
                <a:cs typeface="Times New Roman" panose="02020603050405020304" pitchFamily="18" charset="0"/>
              </a:rPr>
              <a:t> de </a:t>
            </a:r>
            <a:r>
              <a:rPr lang="en-US" altLang="es-MX" dirty="0" err="1">
                <a:latin typeface="Times New Roman" panose="02020603050405020304" pitchFamily="18" charset="0"/>
                <a:cs typeface="Times New Roman" panose="02020603050405020304" pitchFamily="18" charset="0"/>
              </a:rPr>
              <a:t>su</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imposibilidad</a:t>
            </a:r>
            <a:r>
              <a:rPr lang="en-US" altLang="es-MX" dirty="0">
                <a:latin typeface="Times New Roman" panose="02020603050405020304" pitchFamily="18" charset="0"/>
                <a:cs typeface="Times New Roman" panose="02020603050405020304" pitchFamily="18" charset="0"/>
              </a:rPr>
              <a:t> de </a:t>
            </a:r>
            <a:r>
              <a:rPr lang="en-US" altLang="es-MX" dirty="0" err="1">
                <a:latin typeface="Times New Roman" panose="02020603050405020304" pitchFamily="18" charset="0"/>
                <a:cs typeface="Times New Roman" panose="02020603050405020304" pitchFamily="18" charset="0"/>
              </a:rPr>
              <a:t>solucionar</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ciertos</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problemas</a:t>
            </a:r>
            <a:r>
              <a:rPr lang="en-US" altLang="es-MX" dirty="0">
                <a:latin typeface="Times New Roman" panose="02020603050405020304" pitchFamily="18" charset="0"/>
                <a:cs typeface="Times New Roman" panose="02020603050405020304" pitchFamily="18" charset="0"/>
              </a:rPr>
              <a:t> con </a:t>
            </a:r>
            <a:r>
              <a:rPr lang="en-US" altLang="es-MX" dirty="0" err="1">
                <a:latin typeface="Times New Roman" panose="02020603050405020304" pitchFamily="18" charset="0"/>
                <a:cs typeface="Times New Roman" panose="02020603050405020304" pitchFamily="18" charset="0"/>
              </a:rPr>
              <a:t>su</a:t>
            </a:r>
            <a:r>
              <a:rPr lang="en-US" altLang="es-MX" dirty="0">
                <a:latin typeface="Times New Roman" panose="02020603050405020304" pitchFamily="18" charset="0"/>
                <a:cs typeface="Times New Roman" panose="02020603050405020304" pitchFamily="18" charset="0"/>
              </a:rPr>
              <a:t> vision </a:t>
            </a:r>
            <a:r>
              <a:rPr lang="en-US" altLang="es-MX" dirty="0" err="1">
                <a:latin typeface="Times New Roman" panose="02020603050405020304" pitchFamily="18" charset="0"/>
                <a:cs typeface="Times New Roman" panose="02020603050405020304" pitchFamily="18" charset="0"/>
              </a:rPr>
              <a:t>materialista</a:t>
            </a:r>
            <a:r>
              <a:rPr lang="en-US" altLang="es-MX" dirty="0">
                <a:latin typeface="Times New Roman" panose="02020603050405020304" pitchFamily="18" charset="0"/>
                <a:cs typeface="Times New Roman" panose="02020603050405020304" pitchFamily="18" charset="0"/>
              </a:rPr>
              <a:t>.</a:t>
            </a:r>
          </a:p>
          <a:p>
            <a:r>
              <a:rPr lang="en-US" altLang="es-MX" dirty="0">
                <a:latin typeface="Times New Roman" panose="02020603050405020304" pitchFamily="18" charset="0"/>
                <a:cs typeface="Times New Roman" panose="02020603050405020304" pitchFamily="18" charset="0"/>
              </a:rPr>
              <a:t>Este </a:t>
            </a:r>
            <a:r>
              <a:rPr lang="en-US" altLang="es-MX" dirty="0" err="1">
                <a:latin typeface="Times New Roman" panose="02020603050405020304" pitchFamily="18" charset="0"/>
                <a:cs typeface="Times New Roman" panose="02020603050405020304" pitchFamily="18" charset="0"/>
              </a:rPr>
              <a:t>mundo</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busca</a:t>
            </a:r>
            <a:r>
              <a:rPr lang="en-US" altLang="es-MX" dirty="0">
                <a:latin typeface="Times New Roman" panose="02020603050405020304" pitchFamily="18" charset="0"/>
                <a:cs typeface="Times New Roman" panose="02020603050405020304" pitchFamily="18" charset="0"/>
              </a:rPr>
              <a:t> de </a:t>
            </a:r>
            <a:r>
              <a:rPr lang="en-US" altLang="es-MX" dirty="0" err="1">
                <a:latin typeface="Times New Roman" panose="02020603050405020304" pitchFamily="18" charset="0"/>
                <a:cs typeface="Times New Roman" panose="02020603050405020304" pitchFamily="18" charset="0"/>
              </a:rPr>
              <a:t>aquello</a:t>
            </a:r>
            <a:r>
              <a:rPr lang="en-US" altLang="es-MX" dirty="0">
                <a:latin typeface="Times New Roman" panose="02020603050405020304" pitchFamily="18" charset="0"/>
                <a:cs typeface="Times New Roman" panose="02020603050405020304" pitchFamily="18" charset="0"/>
              </a:rPr>
              <a:t> que </a:t>
            </a:r>
            <a:r>
              <a:rPr lang="en-US" altLang="es-MX" dirty="0" err="1">
                <a:latin typeface="Times New Roman" panose="02020603050405020304" pitchFamily="18" charset="0"/>
                <a:cs typeface="Times New Roman" panose="02020603050405020304" pitchFamily="18" charset="0"/>
              </a:rPr>
              <a:t>tiene</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una</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espiritualidad</a:t>
            </a:r>
            <a:r>
              <a:rPr lang="en-US" altLang="es-MX" dirty="0">
                <a:latin typeface="Times New Roman" panose="02020603050405020304" pitchFamily="18" charset="0"/>
                <a:cs typeface="Times New Roman" panose="02020603050405020304" pitchFamily="18" charset="0"/>
              </a:rPr>
              <a:t> especial (</a:t>
            </a:r>
            <a:r>
              <a:rPr lang="en-US" altLang="es-MX" dirty="0" err="1">
                <a:latin typeface="Times New Roman" panose="02020603050405020304" pitchFamily="18" charset="0"/>
                <a:cs typeface="Times New Roman" panose="02020603050405020304" pitchFamily="18" charset="0"/>
              </a:rPr>
              <a:t>como</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es</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esta</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filosofía</a:t>
            </a:r>
            <a:r>
              <a:rPr lang="en-US" altLang="es-MX" dirty="0">
                <a:latin typeface="Times New Roman" panose="02020603050405020304" pitchFamily="18" charset="0"/>
                <a:cs typeface="Times New Roman" panose="02020603050405020304" pitchFamily="18" charset="0"/>
              </a:rPr>
              <a:t> oriental)</a:t>
            </a:r>
          </a:p>
        </p:txBody>
      </p:sp>
    </p:spTree>
    <p:extLst>
      <p:ext uri="{BB962C8B-B14F-4D97-AF65-F5344CB8AC3E}">
        <p14:creationId xmlns:p14="http://schemas.microsoft.com/office/powerpoint/2010/main" val="3625625390"/>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481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481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481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2770" name="Rectangle 1"/>
          <p:cNvSpPr>
            <a:spLocks noGrp="1" noChangeArrowheads="1"/>
          </p:cNvSpPr>
          <p:nvPr>
            <p:ph type="title"/>
          </p:nvPr>
        </p:nvSpPr>
        <p:spPr/>
        <p:txBody>
          <a:bodyPr/>
          <a:lstStyle/>
          <a:p>
            <a:pPr algn="ctr" eaLnBrk="1" hangingPunct="1"/>
            <a:r>
              <a:rPr lang="en-US" altLang="es-MX" b="1" dirty="0" err="1">
                <a:latin typeface="Times New Roman" panose="02020603050405020304" pitchFamily="18" charset="0"/>
                <a:cs typeface="Times New Roman" panose="02020603050405020304" pitchFamily="18" charset="0"/>
              </a:rPr>
              <a:t>Promueven</a:t>
            </a:r>
            <a:endParaRPr lang="en-US" altLang="es-MX" b="1" dirty="0">
              <a:latin typeface="Times New Roman" panose="02020603050405020304" pitchFamily="18" charset="0"/>
              <a:cs typeface="Times New Roman" panose="02020603050405020304" pitchFamily="18" charset="0"/>
            </a:endParaRPr>
          </a:p>
        </p:txBody>
      </p:sp>
      <p:sp>
        <p:nvSpPr>
          <p:cNvPr id="34818" name="Rectangle 2"/>
          <p:cNvSpPr>
            <a:spLocks noGrp="1" noChangeArrowheads="1"/>
          </p:cNvSpPr>
          <p:nvPr>
            <p:ph type="body" idx="1"/>
          </p:nvPr>
        </p:nvSpPr>
        <p:spPr>
          <a:xfrm>
            <a:off x="423746" y="1690688"/>
            <a:ext cx="11326742" cy="5167312"/>
          </a:xfrm>
        </p:spPr>
        <p:txBody>
          <a:bodyPr>
            <a:normAutofit/>
          </a:bodyPr>
          <a:lstStyle/>
          <a:p>
            <a:r>
              <a:rPr lang="en-US" altLang="es-MX" dirty="0">
                <a:latin typeface="Times New Roman" panose="02020603050405020304" pitchFamily="18" charset="0"/>
                <a:cs typeface="Times New Roman" panose="02020603050405020304" pitchFamily="18" charset="0"/>
              </a:rPr>
              <a:t>La </a:t>
            </a:r>
            <a:r>
              <a:rPr lang="en-US" altLang="es-MX" dirty="0" err="1">
                <a:latin typeface="Times New Roman" panose="02020603050405020304" pitchFamily="18" charset="0"/>
                <a:cs typeface="Times New Roman" panose="02020603050405020304" pitchFamily="18" charset="0"/>
              </a:rPr>
              <a:t>deificación</a:t>
            </a:r>
            <a:r>
              <a:rPr lang="en-US" altLang="es-MX" dirty="0">
                <a:latin typeface="Times New Roman" panose="02020603050405020304" pitchFamily="18" charset="0"/>
                <a:cs typeface="Times New Roman" panose="02020603050405020304" pitchFamily="18" charset="0"/>
              </a:rPr>
              <a:t> del hombre.</a:t>
            </a:r>
          </a:p>
          <a:p>
            <a:r>
              <a:rPr lang="en-US" altLang="es-MX" dirty="0">
                <a:latin typeface="Times New Roman" panose="02020603050405020304" pitchFamily="18" charset="0"/>
                <a:cs typeface="Times New Roman" panose="02020603050405020304" pitchFamily="18" charset="0"/>
              </a:rPr>
              <a:t>Se les </a:t>
            </a:r>
            <a:r>
              <a:rPr lang="en-US" altLang="es-MX" dirty="0" err="1">
                <a:latin typeface="Times New Roman" panose="02020603050405020304" pitchFamily="18" charset="0"/>
                <a:cs typeface="Times New Roman" panose="02020603050405020304" pitchFamily="18" charset="0"/>
              </a:rPr>
              <a:t>exige</a:t>
            </a:r>
            <a:r>
              <a:rPr lang="en-US" altLang="es-MX" dirty="0">
                <a:latin typeface="Times New Roman" panose="02020603050405020304" pitchFamily="18" charset="0"/>
                <a:cs typeface="Times New Roman" panose="02020603050405020304" pitchFamily="18" charset="0"/>
              </a:rPr>
              <a:t> que </a:t>
            </a:r>
            <a:r>
              <a:rPr lang="en-US" altLang="es-MX" dirty="0" err="1">
                <a:latin typeface="Times New Roman" panose="02020603050405020304" pitchFamily="18" charset="0"/>
                <a:cs typeface="Times New Roman" panose="02020603050405020304" pitchFamily="18" charset="0"/>
              </a:rPr>
              <a:t>cambien</a:t>
            </a:r>
            <a:r>
              <a:rPr lang="en-US" altLang="es-MX" dirty="0">
                <a:latin typeface="Times New Roman" panose="02020603050405020304" pitchFamily="18" charset="0"/>
                <a:cs typeface="Times New Roman" panose="02020603050405020304" pitchFamily="18" charset="0"/>
              </a:rPr>
              <a:t> la </a:t>
            </a:r>
            <a:r>
              <a:rPr lang="en-US" altLang="es-MX" dirty="0" err="1">
                <a:latin typeface="Times New Roman" panose="02020603050405020304" pitchFamily="18" charset="0"/>
                <a:cs typeface="Times New Roman" panose="02020603050405020304" pitchFamily="18" charset="0"/>
              </a:rPr>
              <a:t>verdad</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objetiva</a:t>
            </a:r>
            <a:r>
              <a:rPr lang="en-US" altLang="es-MX" dirty="0">
                <a:latin typeface="Times New Roman" panose="02020603050405020304" pitchFamily="18" charset="0"/>
                <a:cs typeface="Times New Roman" panose="02020603050405020304" pitchFamily="18" charset="0"/>
              </a:rPr>
              <a:t> y </a:t>
            </a:r>
            <a:r>
              <a:rPr lang="en-US" altLang="es-MX" dirty="0" err="1">
                <a:latin typeface="Times New Roman" panose="02020603050405020304" pitchFamily="18" charset="0"/>
                <a:cs typeface="Times New Roman" panose="02020603050405020304" pitchFamily="18" charset="0"/>
              </a:rPr>
              <a:t>absoluta</a:t>
            </a:r>
            <a:r>
              <a:rPr lang="en-US" altLang="es-MX" dirty="0">
                <a:latin typeface="Times New Roman" panose="02020603050405020304" pitchFamily="18" charset="0"/>
                <a:cs typeface="Times New Roman" panose="02020603050405020304" pitchFamily="18" charset="0"/>
              </a:rPr>
              <a:t> de </a:t>
            </a:r>
            <a:r>
              <a:rPr lang="en-US" altLang="es-MX" dirty="0" err="1">
                <a:latin typeface="Times New Roman" panose="02020603050405020304" pitchFamily="18" charset="0"/>
                <a:cs typeface="Times New Roman" panose="02020603050405020304" pitchFamily="18" charset="0"/>
              </a:rPr>
              <a:t>nuestros</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valores</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judeo-cristianos</a:t>
            </a:r>
            <a:r>
              <a:rPr lang="en-US" altLang="es-MX" dirty="0">
                <a:latin typeface="Times New Roman" panose="02020603050405020304" pitchFamily="18" charset="0"/>
                <a:cs typeface="Times New Roman" panose="02020603050405020304" pitchFamily="18" charset="0"/>
              </a:rPr>
              <a:t> por la </a:t>
            </a:r>
            <a:r>
              <a:rPr lang="en-US" altLang="es-MX" dirty="0" err="1">
                <a:latin typeface="Times New Roman" panose="02020603050405020304" pitchFamily="18" charset="0"/>
                <a:cs typeface="Times New Roman" panose="02020603050405020304" pitchFamily="18" charset="0"/>
              </a:rPr>
              <a:t>relativa</a:t>
            </a:r>
            <a:r>
              <a:rPr lang="en-US" altLang="es-MX" dirty="0">
                <a:latin typeface="Times New Roman" panose="02020603050405020304" pitchFamily="18" charset="0"/>
                <a:cs typeface="Times New Roman" panose="02020603050405020304" pitchFamily="18" charset="0"/>
              </a:rPr>
              <a:t>, de </a:t>
            </a:r>
            <a:r>
              <a:rPr lang="en-US" altLang="es-MX" dirty="0" err="1">
                <a:latin typeface="Times New Roman" panose="02020603050405020304" pitchFamily="18" charset="0"/>
                <a:cs typeface="Times New Roman" panose="02020603050405020304" pitchFamily="18" charset="0"/>
              </a:rPr>
              <a:t>criterios</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ambiguos</a:t>
            </a:r>
            <a:r>
              <a:rPr lang="en-US" altLang="es-MX" dirty="0">
                <a:latin typeface="Times New Roman" panose="02020603050405020304" pitchFamily="18" charset="0"/>
                <a:cs typeface="Times New Roman" panose="02020603050405020304" pitchFamily="18" charset="0"/>
              </a:rPr>
              <a:t>.</a:t>
            </a:r>
          </a:p>
          <a:p>
            <a:r>
              <a:rPr lang="en-US" altLang="es-MX" dirty="0" err="1">
                <a:latin typeface="Times New Roman" panose="02020603050405020304" pitchFamily="18" charset="0"/>
                <a:cs typeface="Times New Roman" panose="02020603050405020304" pitchFamily="18" charset="0"/>
              </a:rPr>
              <a:t>En</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definitiva</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buscan</a:t>
            </a:r>
            <a:r>
              <a:rPr lang="en-US" altLang="es-MX" dirty="0">
                <a:latin typeface="Times New Roman" panose="02020603050405020304" pitchFamily="18" charset="0"/>
                <a:cs typeface="Times New Roman" panose="02020603050405020304" pitchFamily="18" charset="0"/>
              </a:rPr>
              <a:t> la </a:t>
            </a:r>
            <a:r>
              <a:rPr lang="en-US" altLang="es-MX" dirty="0" err="1">
                <a:latin typeface="Times New Roman" panose="02020603050405020304" pitchFamily="18" charset="0"/>
                <a:cs typeface="Times New Roman" panose="02020603050405020304" pitchFamily="18" charset="0"/>
              </a:rPr>
              <a:t>felicidad</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en</a:t>
            </a:r>
            <a:r>
              <a:rPr lang="en-US" altLang="es-MX" dirty="0">
                <a:latin typeface="Times New Roman" panose="02020603050405020304" pitchFamily="18" charset="0"/>
                <a:cs typeface="Times New Roman" panose="02020603050405020304" pitchFamily="18" charset="0"/>
              </a:rPr>
              <a:t> la </a:t>
            </a:r>
            <a:r>
              <a:rPr lang="en-US" altLang="es-MX" dirty="0" err="1">
                <a:latin typeface="Times New Roman" panose="02020603050405020304" pitchFamily="18" charset="0"/>
                <a:cs typeface="Times New Roman" panose="02020603050405020304" pitchFamily="18" charset="0"/>
              </a:rPr>
              <a:t>reencarnación</a:t>
            </a:r>
            <a:r>
              <a:rPr lang="en-US" altLang="es-MX" dirty="0">
                <a:latin typeface="Times New Roman" panose="02020603050405020304" pitchFamily="18" charset="0"/>
                <a:cs typeface="Times New Roman" panose="02020603050405020304" pitchFamily="18" charset="0"/>
              </a:rPr>
              <a:t>.</a:t>
            </a:r>
          </a:p>
          <a:p>
            <a:endParaRPr lang="en-US" altLang="es-MX" dirty="0">
              <a:latin typeface="Times New Roman" panose="02020603050405020304" pitchFamily="18" charset="0"/>
              <a:cs typeface="Times New Roman" panose="02020603050405020304" pitchFamily="18" charset="0"/>
            </a:endParaRPr>
          </a:p>
          <a:p>
            <a:pPr marL="0" indent="0">
              <a:buNone/>
            </a:pPr>
            <a:r>
              <a:rPr lang="en-US" altLang="es-MX" dirty="0" err="1">
                <a:latin typeface="Times New Roman" panose="02020603050405020304" pitchFamily="18" charset="0"/>
                <a:cs typeface="Times New Roman" panose="02020603050405020304" pitchFamily="18" charset="0"/>
              </a:rPr>
              <a:t>Según</a:t>
            </a:r>
            <a:r>
              <a:rPr lang="en-US" altLang="es-MX" dirty="0">
                <a:latin typeface="Times New Roman" panose="02020603050405020304" pitchFamily="18" charset="0"/>
                <a:cs typeface="Times New Roman" panose="02020603050405020304" pitchFamily="18" charset="0"/>
              </a:rPr>
              <a:t> la Nueva Era </a:t>
            </a:r>
            <a:r>
              <a:rPr lang="en-US" altLang="es-MX" dirty="0" err="1">
                <a:latin typeface="Times New Roman" panose="02020603050405020304" pitchFamily="18" charset="0"/>
                <a:cs typeface="Times New Roman" panose="02020603050405020304" pitchFamily="18" charset="0"/>
              </a:rPr>
              <a:t>en</a:t>
            </a:r>
            <a:r>
              <a:rPr lang="en-US" altLang="es-MX" dirty="0">
                <a:latin typeface="Times New Roman" panose="02020603050405020304" pitchFamily="18" charset="0"/>
                <a:cs typeface="Times New Roman" panose="02020603050405020304" pitchFamily="18" charset="0"/>
              </a:rPr>
              <a:t> la era de </a:t>
            </a:r>
            <a:r>
              <a:rPr lang="en-US" altLang="es-MX" dirty="0" err="1">
                <a:latin typeface="Times New Roman" panose="02020603050405020304" pitchFamily="18" charset="0"/>
                <a:cs typeface="Times New Roman" panose="02020603050405020304" pitchFamily="18" charset="0"/>
              </a:rPr>
              <a:t>Acuero</a:t>
            </a:r>
            <a:r>
              <a:rPr lang="en-US" altLang="es-MX" dirty="0">
                <a:latin typeface="Times New Roman" panose="02020603050405020304" pitchFamily="18" charset="0"/>
                <a:cs typeface="Times New Roman" panose="02020603050405020304" pitchFamily="18" charset="0"/>
              </a:rPr>
              <a:t>, que </a:t>
            </a:r>
            <a:r>
              <a:rPr lang="en-US" altLang="es-MX" dirty="0" err="1">
                <a:latin typeface="Times New Roman" panose="02020603050405020304" pitchFamily="18" charset="0"/>
                <a:cs typeface="Times New Roman" panose="02020603050405020304" pitchFamily="18" charset="0"/>
              </a:rPr>
              <a:t>ya</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comenzó</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viene</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una</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época</a:t>
            </a:r>
            <a:r>
              <a:rPr lang="en-US" altLang="es-MX" dirty="0">
                <a:latin typeface="Times New Roman" panose="02020603050405020304" pitchFamily="18" charset="0"/>
                <a:cs typeface="Times New Roman" panose="02020603050405020304" pitchFamily="18" charset="0"/>
              </a:rPr>
              <a:t> de </a:t>
            </a:r>
            <a:r>
              <a:rPr lang="en-US" altLang="es-MX" dirty="0" err="1">
                <a:latin typeface="Times New Roman" panose="02020603050405020304" pitchFamily="18" charset="0"/>
                <a:cs typeface="Times New Roman" panose="02020603050405020304" pitchFamily="18" charset="0"/>
              </a:rPr>
              <a:t>iluminación</a:t>
            </a:r>
            <a:r>
              <a:rPr lang="en-US" altLang="es-MX" dirty="0">
                <a:latin typeface="Times New Roman" panose="02020603050405020304" pitchFamily="18" charset="0"/>
                <a:cs typeface="Times New Roman" panose="02020603050405020304" pitchFamily="18" charset="0"/>
              </a:rPr>
              <a:t> y </a:t>
            </a:r>
            <a:r>
              <a:rPr lang="en-US" altLang="es-MX" dirty="0" err="1">
                <a:latin typeface="Times New Roman" panose="02020603050405020304" pitchFamily="18" charset="0"/>
                <a:cs typeface="Times New Roman" panose="02020603050405020304" pitchFamily="18" charset="0"/>
              </a:rPr>
              <a:t>pacificación</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Alcanzan</a:t>
            </a:r>
            <a:r>
              <a:rPr lang="en-US" altLang="es-MX" dirty="0">
                <a:latin typeface="Times New Roman" panose="02020603050405020304" pitchFamily="18" charset="0"/>
                <a:cs typeface="Times New Roman" panose="02020603050405020304" pitchFamily="18" charset="0"/>
              </a:rPr>
              <a:t> la </a:t>
            </a:r>
            <a:r>
              <a:rPr lang="en-US" altLang="es-MX" dirty="0" err="1">
                <a:latin typeface="Times New Roman" panose="02020603050405020304" pitchFamily="18" charset="0"/>
                <a:cs typeface="Times New Roman" panose="02020603050405020304" pitchFamily="18" charset="0"/>
              </a:rPr>
              <a:t>felicidad</a:t>
            </a:r>
            <a:r>
              <a:rPr lang="en-US" altLang="es-MX" dirty="0">
                <a:latin typeface="Times New Roman" panose="02020603050405020304" pitchFamily="18" charset="0"/>
                <a:cs typeface="Times New Roman" panose="02020603050405020304" pitchFamily="18" charset="0"/>
              </a:rPr>
              <a:t> solo </a:t>
            </a:r>
            <a:r>
              <a:rPr lang="en-US" altLang="es-MX" dirty="0" err="1">
                <a:latin typeface="Times New Roman" panose="02020603050405020304" pitchFamily="18" charset="0"/>
                <a:cs typeface="Times New Roman" panose="02020603050405020304" pitchFamily="18" charset="0"/>
              </a:rPr>
              <a:t>aquellos</a:t>
            </a:r>
            <a:r>
              <a:rPr lang="en-US" altLang="es-MX" dirty="0">
                <a:latin typeface="Times New Roman" panose="02020603050405020304" pitchFamily="18" charset="0"/>
                <a:cs typeface="Times New Roman" panose="02020603050405020304" pitchFamily="18" charset="0"/>
              </a:rPr>
              <a:t> que </a:t>
            </a:r>
            <a:r>
              <a:rPr lang="en-US" altLang="es-MX" dirty="0" err="1">
                <a:latin typeface="Times New Roman" panose="02020603050405020304" pitchFamily="18" charset="0"/>
                <a:cs typeface="Times New Roman" panose="02020603050405020304" pitchFamily="18" charset="0"/>
              </a:rPr>
              <a:t>cambien</a:t>
            </a:r>
            <a:r>
              <a:rPr lang="en-US" altLang="es-MX" dirty="0">
                <a:latin typeface="Times New Roman" panose="02020603050405020304" pitchFamily="18" charset="0"/>
                <a:cs typeface="Times New Roman" panose="02020603050405020304" pitchFamily="18" charset="0"/>
              </a:rPr>
              <a:t> los </a:t>
            </a:r>
            <a:r>
              <a:rPr lang="en-US" altLang="es-MX" dirty="0" err="1">
                <a:latin typeface="Times New Roman" panose="02020603050405020304" pitchFamily="18" charset="0"/>
                <a:cs typeface="Times New Roman" panose="02020603050405020304" pitchFamily="18" charset="0"/>
              </a:rPr>
              <a:t>valores</a:t>
            </a:r>
            <a:r>
              <a:rPr lang="en-US" altLang="es-MX" dirty="0">
                <a:latin typeface="Times New Roman" panose="02020603050405020304" pitchFamily="18" charset="0"/>
                <a:cs typeface="Times New Roman" panose="02020603050405020304" pitchFamily="18" charset="0"/>
              </a:rPr>
              <a:t> y </a:t>
            </a:r>
            <a:r>
              <a:rPr lang="en-US" altLang="es-MX" dirty="0" err="1">
                <a:latin typeface="Times New Roman" panose="02020603050405020304" pitchFamily="18" charset="0"/>
                <a:cs typeface="Times New Roman" panose="02020603050405020304" pitchFamily="18" charset="0"/>
              </a:rPr>
              <a:t>principios</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judeo-cristianos</a:t>
            </a:r>
            <a:r>
              <a:rPr lang="en-US" altLang="es-MX" dirty="0">
                <a:latin typeface="Times New Roman" panose="02020603050405020304" pitchFamily="18" charset="0"/>
                <a:cs typeface="Times New Roman" panose="02020603050405020304" pitchFamily="18" charset="0"/>
              </a:rPr>
              <a:t>, por la </a:t>
            </a:r>
            <a:r>
              <a:rPr lang="en-US" altLang="es-MX" dirty="0" err="1">
                <a:latin typeface="Times New Roman" panose="02020603050405020304" pitchFamily="18" charset="0"/>
                <a:cs typeface="Times New Roman" panose="02020603050405020304" pitchFamily="18" charset="0"/>
              </a:rPr>
              <a:t>introspección</a:t>
            </a:r>
            <a:r>
              <a:rPr lang="en-US" altLang="es-MX" dirty="0">
                <a:latin typeface="Times New Roman" panose="02020603050405020304" pitchFamily="18" charset="0"/>
                <a:cs typeface="Times New Roman" panose="02020603050405020304" pitchFamily="18" charset="0"/>
              </a:rPr>
              <a:t> personal, </a:t>
            </a:r>
            <a:r>
              <a:rPr lang="en-US" altLang="es-MX" dirty="0" err="1">
                <a:latin typeface="Times New Roman" panose="02020603050405020304" pitchFamily="18" charset="0"/>
                <a:cs typeface="Times New Roman" panose="02020603050405020304" pitchFamily="18" charset="0"/>
              </a:rPr>
              <a:t>hinduista</a:t>
            </a:r>
            <a:r>
              <a:rPr lang="en-US" altLang="es-MX" dirty="0">
                <a:latin typeface="Times New Roman" panose="02020603050405020304" pitchFamily="18" charset="0"/>
                <a:cs typeface="Times New Roman" panose="02020603050405020304" pitchFamily="18" charset="0"/>
              </a:rPr>
              <a:t> y </a:t>
            </a:r>
            <a:r>
              <a:rPr lang="en-US" altLang="es-MX" dirty="0" err="1">
                <a:latin typeface="Times New Roman" panose="02020603050405020304" pitchFamily="18" charset="0"/>
                <a:cs typeface="Times New Roman" panose="02020603050405020304" pitchFamily="18" charset="0"/>
              </a:rPr>
              <a:t>quienes</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crean</a:t>
            </a:r>
            <a:r>
              <a:rPr lang="en-US" altLang="es-MX" dirty="0">
                <a:latin typeface="Times New Roman" panose="02020603050405020304" pitchFamily="18" charset="0"/>
                <a:cs typeface="Times New Roman" panose="02020603050405020304" pitchFamily="18" charset="0"/>
              </a:rPr>
              <a:t> que el hombre es </a:t>
            </a:r>
            <a:r>
              <a:rPr lang="en-US" altLang="es-MX" dirty="0" err="1">
                <a:latin typeface="Times New Roman" panose="02020603050405020304" pitchFamily="18" charset="0"/>
                <a:cs typeface="Times New Roman" panose="02020603050405020304" pitchFamily="18" charset="0"/>
              </a:rPr>
              <a:t>divino</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como</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satanás</a:t>
            </a:r>
            <a:r>
              <a:rPr lang="en-US" altLang="es-MX" dirty="0">
                <a:latin typeface="Times New Roman" panose="02020603050405020304" pitchFamily="18" charset="0"/>
                <a:cs typeface="Times New Roman" panose="02020603050405020304" pitchFamily="18" charset="0"/>
              </a:rPr>
              <a:t> le </a:t>
            </a:r>
            <a:r>
              <a:rPr lang="en-US" altLang="es-MX" dirty="0" err="1">
                <a:latin typeface="Times New Roman" panose="02020603050405020304" pitchFamily="18" charset="0"/>
                <a:cs typeface="Times New Roman" panose="02020603050405020304" pitchFamily="18" charset="0"/>
              </a:rPr>
              <a:t>dijo</a:t>
            </a:r>
            <a:r>
              <a:rPr lang="en-US" altLang="es-MX" dirty="0">
                <a:latin typeface="Times New Roman" panose="02020603050405020304" pitchFamily="18" charset="0"/>
                <a:cs typeface="Times New Roman" panose="02020603050405020304" pitchFamily="18" charset="0"/>
              </a:rPr>
              <a:t> a Eva </a:t>
            </a:r>
            <a:r>
              <a:rPr lang="en-US" altLang="es-MX" dirty="0" err="1">
                <a:latin typeface="Times New Roman" panose="02020603050405020304" pitchFamily="18" charset="0"/>
                <a:cs typeface="Times New Roman" panose="02020603050405020304" pitchFamily="18" charset="0"/>
              </a:rPr>
              <a:t>en</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Génesis</a:t>
            </a:r>
            <a:r>
              <a:rPr lang="en-US" altLang="es-MX" dirty="0">
                <a:latin typeface="Times New Roman" panose="02020603050405020304" pitchFamily="18" charset="0"/>
                <a:cs typeface="Times New Roman" panose="02020603050405020304" pitchFamily="18" charset="0"/>
              </a:rPr>
              <a:t> 3.4-5)</a:t>
            </a:r>
          </a:p>
        </p:txBody>
      </p:sp>
    </p:spTree>
    <p:extLst>
      <p:ext uri="{BB962C8B-B14F-4D97-AF65-F5344CB8AC3E}">
        <p14:creationId xmlns:p14="http://schemas.microsoft.com/office/powerpoint/2010/main" val="475069541"/>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481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481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481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4818" name="Rectangle 2"/>
          <p:cNvSpPr>
            <a:spLocks noGrp="1" noChangeArrowheads="1"/>
          </p:cNvSpPr>
          <p:nvPr>
            <p:ph type="body" idx="1"/>
          </p:nvPr>
        </p:nvSpPr>
        <p:spPr>
          <a:xfrm>
            <a:off x="443753" y="1508126"/>
            <a:ext cx="11306735" cy="5349874"/>
          </a:xfrm>
        </p:spPr>
        <p:txBody>
          <a:bodyPr>
            <a:normAutofit/>
          </a:bodyPr>
          <a:lstStyle/>
          <a:p>
            <a:pPr marL="0" indent="0">
              <a:buNone/>
            </a:pPr>
            <a:r>
              <a:rPr lang="es-MX" dirty="0">
                <a:latin typeface="Times New Roman" panose="02020603050405020304" pitchFamily="18" charset="0"/>
                <a:cs typeface="Times New Roman" panose="02020603050405020304" pitchFamily="18" charset="0"/>
              </a:rPr>
              <a:t>Su base doctrinal está fundamentada en la doctrina monista que dice que todo es uno, es decir que todos los caminos llevan a Dios y la doctrina panteísta, que es la doctrina que identifica a Dios con el mundo y las cosas materiales. Dicen que “todo es Dios”. Afirman que los valores morales son relativos. El relativismo de los valores morales distorsiona la capacidad de diferenciar el bien del mal. Es panteísta y monista porque hacen de Dios la suma impersonal de todo porque entronizan al hombre y lo exaltan como dios, rechazan la necesidad de sacrificio y expiación y sustituyen la resurrección por reencarnación.</a:t>
            </a:r>
            <a:endParaRPr lang="en-US" alt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2121607"/>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4818" name="Rectangle 2"/>
          <p:cNvSpPr>
            <a:spLocks noGrp="1" noChangeArrowheads="1"/>
          </p:cNvSpPr>
          <p:nvPr>
            <p:ph type="body" idx="1"/>
          </p:nvPr>
        </p:nvSpPr>
        <p:spPr>
          <a:xfrm>
            <a:off x="443753" y="1508126"/>
            <a:ext cx="11306735" cy="5349874"/>
          </a:xfrm>
        </p:spPr>
        <p:txBody>
          <a:bodyPr>
            <a:normAutofit/>
          </a:bodyPr>
          <a:lstStyle/>
          <a:p>
            <a:pPr marL="0" indent="0">
              <a:buNone/>
            </a:pPr>
            <a:r>
              <a:rPr lang="es-MX" dirty="0">
                <a:latin typeface="Times New Roman" panose="02020603050405020304" pitchFamily="18" charset="0"/>
                <a:cs typeface="Times New Roman" panose="02020603050405020304" pitchFamily="18" charset="0"/>
              </a:rPr>
              <a:t>La Nueva Era significa Tiempo Nuevo, pero se trata de conceptos antiguos que contienen una multitud de prácticas como idolatría, magia y auto-salvación. Nueva Era procede de la astrología y según ésta, la vida en la tierra está· determinada por el curso de las estrellas y planetas. Según la Astrología, la Tierra a partir de 1967 ha pasado del período o era de Piscis a la de Acuario. Este ˙último es un tiempo de la era feminista e intuitiva (diosa madre).</a:t>
            </a:r>
            <a:endParaRPr lang="en-US" alt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2992083"/>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4818" name="Rectangle 2"/>
          <p:cNvSpPr>
            <a:spLocks noGrp="1" noChangeArrowheads="1"/>
          </p:cNvSpPr>
          <p:nvPr>
            <p:ph type="body" idx="1"/>
          </p:nvPr>
        </p:nvSpPr>
        <p:spPr>
          <a:xfrm>
            <a:off x="443753" y="1508126"/>
            <a:ext cx="11306735" cy="5349874"/>
          </a:xfrm>
        </p:spPr>
        <p:txBody>
          <a:bodyPr>
            <a:normAutofit/>
          </a:bodyPr>
          <a:lstStyle/>
          <a:p>
            <a:pPr marL="0" indent="0">
              <a:buNone/>
            </a:pPr>
            <a:r>
              <a:rPr lang="es-MX" dirty="0">
                <a:latin typeface="Times New Roman" panose="02020603050405020304" pitchFamily="18" charset="0"/>
                <a:cs typeface="Times New Roman" panose="02020603050405020304" pitchFamily="18" charset="0"/>
              </a:rPr>
              <a:t>Según el Monismo: todas las cosas forman un todo entre sí, que se corresponden o dependen entre sí, interrelacionan e influyen. En todo actúa el cosmos. Sostienen que la realidad se desarrolla en dos polos, que están unidos inseparablemente. Es una unidad de polos opuestos. Se halla en ellos los conceptos chinos Yin-</a:t>
            </a:r>
            <a:r>
              <a:rPr lang="es-MX" dirty="0" err="1">
                <a:latin typeface="Times New Roman" panose="02020603050405020304" pitchFamily="18" charset="0"/>
                <a:cs typeface="Times New Roman" panose="02020603050405020304" pitchFamily="18" charset="0"/>
              </a:rPr>
              <a:t>Yan</a:t>
            </a:r>
            <a:r>
              <a:rPr lang="es-MX" dirty="0">
                <a:latin typeface="Times New Roman" panose="02020603050405020304" pitchFamily="18" charset="0"/>
                <a:cs typeface="Times New Roman" panose="02020603050405020304" pitchFamily="18" charset="0"/>
              </a:rPr>
              <a:t> (masculino, femenino, activo, pasivo, luz y tinieblas, cielo y tierra, bien y mal). El bien y el mal, se necesitan mutuamente para permanecer en equilibrio. No hay bien ni mal tal como solemos hablar de ellos. </a:t>
            </a:r>
            <a:endParaRPr lang="en-US" alt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9519101"/>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2770" name="Rectangle 1"/>
          <p:cNvSpPr>
            <a:spLocks noGrp="1" noChangeArrowheads="1"/>
          </p:cNvSpPr>
          <p:nvPr>
            <p:ph type="title"/>
          </p:nvPr>
        </p:nvSpPr>
        <p:spPr>
          <a:xfrm>
            <a:off x="717176" y="182563"/>
            <a:ext cx="10515600" cy="1325563"/>
          </a:xfrm>
        </p:spPr>
        <p:txBody>
          <a:bodyPr/>
          <a:lstStyle/>
          <a:p>
            <a:pPr algn="ctr" eaLnBrk="1" hangingPunct="1"/>
            <a:r>
              <a:rPr lang="en-US" altLang="es-MX" b="1" dirty="0" err="1">
                <a:latin typeface="Times New Roman" panose="02020603050405020304" pitchFamily="18" charset="0"/>
                <a:cs typeface="Times New Roman" panose="02020603050405020304" pitchFamily="18" charset="0"/>
              </a:rPr>
              <a:t>Testimonio</a:t>
            </a:r>
            <a:r>
              <a:rPr lang="en-US" altLang="es-MX" b="1" dirty="0">
                <a:latin typeface="Times New Roman" panose="02020603050405020304" pitchFamily="18" charset="0"/>
                <a:cs typeface="Times New Roman" panose="02020603050405020304" pitchFamily="18" charset="0"/>
              </a:rPr>
              <a:t> </a:t>
            </a:r>
            <a:r>
              <a:rPr lang="en-US" altLang="es-MX" b="1" dirty="0" err="1">
                <a:latin typeface="Times New Roman" panose="02020603050405020304" pitchFamily="18" charset="0"/>
                <a:cs typeface="Times New Roman" panose="02020603050405020304" pitchFamily="18" charset="0"/>
              </a:rPr>
              <a:t>bíblico</a:t>
            </a:r>
            <a:endParaRPr lang="en-US" altLang="es-MX" b="1" dirty="0">
              <a:latin typeface="Times New Roman" panose="02020603050405020304" pitchFamily="18" charset="0"/>
              <a:cs typeface="Times New Roman" panose="02020603050405020304" pitchFamily="18" charset="0"/>
            </a:endParaRPr>
          </a:p>
        </p:txBody>
      </p:sp>
      <p:sp>
        <p:nvSpPr>
          <p:cNvPr id="34818" name="Rectangle 2"/>
          <p:cNvSpPr>
            <a:spLocks noGrp="1" noChangeArrowheads="1"/>
          </p:cNvSpPr>
          <p:nvPr>
            <p:ph type="body" idx="1"/>
          </p:nvPr>
        </p:nvSpPr>
        <p:spPr>
          <a:xfrm>
            <a:off x="443753" y="1508126"/>
            <a:ext cx="11306735" cy="5349874"/>
          </a:xfrm>
        </p:spPr>
        <p:txBody>
          <a:bodyPr>
            <a:normAutofit/>
          </a:bodyPr>
          <a:lstStyle/>
          <a:p>
            <a:pPr marL="0" indent="0">
              <a:buNone/>
            </a:pPr>
            <a:r>
              <a:rPr lang="es-MX" dirty="0">
                <a:latin typeface="Times New Roman" panose="02020603050405020304" pitchFamily="18" charset="0"/>
                <a:cs typeface="Times New Roman" panose="02020603050405020304" pitchFamily="18" charset="0"/>
              </a:rPr>
              <a:t>Dios nada tiene que ver con el mal, ni se necesita del mal para que exista el bien. (3 </a:t>
            </a:r>
            <a:r>
              <a:rPr lang="es-MX" dirty="0" err="1">
                <a:latin typeface="Times New Roman" panose="02020603050405020304" pitchFamily="18" charset="0"/>
                <a:cs typeface="Times New Roman" panose="02020603050405020304" pitchFamily="18" charset="0"/>
              </a:rPr>
              <a:t>Jn</a:t>
            </a:r>
            <a:r>
              <a:rPr lang="es-MX" dirty="0">
                <a:latin typeface="Times New Roman" panose="02020603050405020304" pitchFamily="18" charset="0"/>
                <a:cs typeface="Times New Roman" panose="02020603050405020304" pitchFamily="18" charset="0"/>
              </a:rPr>
              <a:t>. 11) Toman al gobierno único mundial y el ecumenismo como una vocación universal de las religiones acercando a los fieles de las diferentes partes del mundo. Hoy vivimos en un tiempo de creciente religiosidad.</a:t>
            </a:r>
            <a:endParaRPr lang="en-US" alt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346105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TotalTime>
  <Words>940</Words>
  <Application>Microsoft Office PowerPoint</Application>
  <PresentationFormat>Panorámica</PresentationFormat>
  <Paragraphs>39</Paragraphs>
  <Slides>14</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14</vt:i4>
      </vt:variant>
    </vt:vector>
  </HeadingPairs>
  <TitlesOfParts>
    <vt:vector size="21" baseType="lpstr">
      <vt:lpstr>Arial</vt:lpstr>
      <vt:lpstr>Arial Black</vt:lpstr>
      <vt:lpstr>Calibri</vt:lpstr>
      <vt:lpstr>Calibri Light</vt:lpstr>
      <vt:lpstr>Gabriola</vt:lpstr>
      <vt:lpstr>Times New Roman</vt:lpstr>
      <vt:lpstr>Tema de Office</vt:lpstr>
      <vt:lpstr>Presentación de PowerPoint</vt:lpstr>
      <vt:lpstr>Presentación de PowerPoint</vt:lpstr>
      <vt:lpstr>Presentación de PowerPoint</vt:lpstr>
      <vt:lpstr>Presentación de PowerPoint</vt:lpstr>
      <vt:lpstr>Promueven</vt:lpstr>
      <vt:lpstr>Presentación de PowerPoint</vt:lpstr>
      <vt:lpstr>Presentación de PowerPoint</vt:lpstr>
      <vt:lpstr>Presentación de PowerPoint</vt:lpstr>
      <vt:lpstr>Testimonio bíblico</vt:lpstr>
      <vt:lpstr>Testimonio bíblico</vt:lpstr>
      <vt:lpstr>Sincretismo</vt:lpstr>
      <vt:lpstr>Presentación de PowerPoint</vt:lpstr>
      <vt:lpstr>Presentación de PowerPoint</vt:lpstr>
      <vt:lpstr>Presentación de PowerPoint</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JULIO CONTRERAS</dc:creator>
  <cp:lastModifiedBy>Azucena García</cp:lastModifiedBy>
  <cp:revision>7</cp:revision>
  <dcterms:created xsi:type="dcterms:W3CDTF">2022-05-10T00:45:19Z</dcterms:created>
  <dcterms:modified xsi:type="dcterms:W3CDTF">2022-05-21T03:20:19Z</dcterms:modified>
</cp:coreProperties>
</file>