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3" r:id="rId5"/>
    <p:sldId id="264" r:id="rId6"/>
    <p:sldId id="265" r:id="rId7"/>
    <p:sldId id="266" r:id="rId8"/>
    <p:sldId id="267" r:id="rId9"/>
    <p:sldId id="268" r:id="rId10"/>
    <p:sldId id="269" r:id="rId11"/>
    <p:sldId id="270" r:id="rId12"/>
    <p:sldId id="275" r:id="rId13"/>
    <p:sldId id="261" r:id="rId14"/>
    <p:sldId id="262" r:id="rId1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1" d="100"/>
          <a:sy n="71" d="100"/>
        </p:scale>
        <p:origin x="61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E2190570-360E-4873-AEE8-4826B4D4720B}"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7718762-875D-494D-BBBD-109A336D9730}" type="slidenum">
              <a:rPr lang="es-MX" smtClean="0"/>
              <a:t>‹Nº›</a:t>
            </a:fld>
            <a:endParaRPr lang="es-MX"/>
          </a:p>
        </p:txBody>
      </p:sp>
    </p:spTree>
    <p:extLst>
      <p:ext uri="{BB962C8B-B14F-4D97-AF65-F5344CB8AC3E}">
        <p14:creationId xmlns:p14="http://schemas.microsoft.com/office/powerpoint/2010/main" val="3677211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E2190570-360E-4873-AEE8-4826B4D4720B}"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7718762-875D-494D-BBBD-109A336D9730}" type="slidenum">
              <a:rPr lang="es-MX" smtClean="0"/>
              <a:t>‹Nº›</a:t>
            </a:fld>
            <a:endParaRPr lang="es-MX"/>
          </a:p>
        </p:txBody>
      </p:sp>
    </p:spTree>
    <p:extLst>
      <p:ext uri="{BB962C8B-B14F-4D97-AF65-F5344CB8AC3E}">
        <p14:creationId xmlns:p14="http://schemas.microsoft.com/office/powerpoint/2010/main" val="3812674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E2190570-360E-4873-AEE8-4826B4D4720B}"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7718762-875D-494D-BBBD-109A336D9730}" type="slidenum">
              <a:rPr lang="es-MX" smtClean="0"/>
              <a:t>‹Nº›</a:t>
            </a:fld>
            <a:endParaRPr lang="es-MX"/>
          </a:p>
        </p:txBody>
      </p:sp>
    </p:spTree>
    <p:extLst>
      <p:ext uri="{BB962C8B-B14F-4D97-AF65-F5344CB8AC3E}">
        <p14:creationId xmlns:p14="http://schemas.microsoft.com/office/powerpoint/2010/main" val="1376150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E2190570-360E-4873-AEE8-4826B4D4720B}"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7718762-875D-494D-BBBD-109A336D9730}" type="slidenum">
              <a:rPr lang="es-MX" smtClean="0"/>
              <a:t>‹Nº›</a:t>
            </a:fld>
            <a:endParaRPr lang="es-MX"/>
          </a:p>
        </p:txBody>
      </p:sp>
    </p:spTree>
    <p:extLst>
      <p:ext uri="{BB962C8B-B14F-4D97-AF65-F5344CB8AC3E}">
        <p14:creationId xmlns:p14="http://schemas.microsoft.com/office/powerpoint/2010/main" val="1583870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E2190570-360E-4873-AEE8-4826B4D4720B}"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7718762-875D-494D-BBBD-109A336D9730}" type="slidenum">
              <a:rPr lang="es-MX" smtClean="0"/>
              <a:t>‹Nº›</a:t>
            </a:fld>
            <a:endParaRPr lang="es-MX"/>
          </a:p>
        </p:txBody>
      </p:sp>
    </p:spTree>
    <p:extLst>
      <p:ext uri="{BB962C8B-B14F-4D97-AF65-F5344CB8AC3E}">
        <p14:creationId xmlns:p14="http://schemas.microsoft.com/office/powerpoint/2010/main" val="3711701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E2190570-360E-4873-AEE8-4826B4D4720B}" type="datetimeFigureOut">
              <a:rPr lang="es-MX" smtClean="0"/>
              <a:t>25/05/2022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67718762-875D-494D-BBBD-109A336D9730}" type="slidenum">
              <a:rPr lang="es-MX" smtClean="0"/>
              <a:t>‹Nº›</a:t>
            </a:fld>
            <a:endParaRPr lang="es-MX"/>
          </a:p>
        </p:txBody>
      </p:sp>
    </p:spTree>
    <p:extLst>
      <p:ext uri="{BB962C8B-B14F-4D97-AF65-F5344CB8AC3E}">
        <p14:creationId xmlns:p14="http://schemas.microsoft.com/office/powerpoint/2010/main" val="453734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E2190570-360E-4873-AEE8-4826B4D4720B}" type="datetimeFigureOut">
              <a:rPr lang="es-MX" smtClean="0"/>
              <a:t>25/05/2022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67718762-875D-494D-BBBD-109A336D9730}" type="slidenum">
              <a:rPr lang="es-MX" smtClean="0"/>
              <a:t>‹Nº›</a:t>
            </a:fld>
            <a:endParaRPr lang="es-MX"/>
          </a:p>
        </p:txBody>
      </p:sp>
    </p:spTree>
    <p:extLst>
      <p:ext uri="{BB962C8B-B14F-4D97-AF65-F5344CB8AC3E}">
        <p14:creationId xmlns:p14="http://schemas.microsoft.com/office/powerpoint/2010/main" val="2610292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E2190570-360E-4873-AEE8-4826B4D4720B}" type="datetimeFigureOut">
              <a:rPr lang="es-MX" smtClean="0"/>
              <a:t>25/05/2022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67718762-875D-494D-BBBD-109A336D9730}" type="slidenum">
              <a:rPr lang="es-MX" smtClean="0"/>
              <a:t>‹Nº›</a:t>
            </a:fld>
            <a:endParaRPr lang="es-MX"/>
          </a:p>
        </p:txBody>
      </p:sp>
    </p:spTree>
    <p:extLst>
      <p:ext uri="{BB962C8B-B14F-4D97-AF65-F5344CB8AC3E}">
        <p14:creationId xmlns:p14="http://schemas.microsoft.com/office/powerpoint/2010/main" val="1888631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2190570-360E-4873-AEE8-4826B4D4720B}" type="datetimeFigureOut">
              <a:rPr lang="es-MX" smtClean="0"/>
              <a:t>25/05/2022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67718762-875D-494D-BBBD-109A336D9730}" type="slidenum">
              <a:rPr lang="es-MX" smtClean="0"/>
              <a:t>‹Nº›</a:t>
            </a:fld>
            <a:endParaRPr lang="es-MX"/>
          </a:p>
        </p:txBody>
      </p:sp>
    </p:spTree>
    <p:extLst>
      <p:ext uri="{BB962C8B-B14F-4D97-AF65-F5344CB8AC3E}">
        <p14:creationId xmlns:p14="http://schemas.microsoft.com/office/powerpoint/2010/main" val="3909081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E2190570-360E-4873-AEE8-4826B4D4720B}" type="datetimeFigureOut">
              <a:rPr lang="es-MX" smtClean="0"/>
              <a:t>25/05/2022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67718762-875D-494D-BBBD-109A336D9730}" type="slidenum">
              <a:rPr lang="es-MX" smtClean="0"/>
              <a:t>‹Nº›</a:t>
            </a:fld>
            <a:endParaRPr lang="es-MX"/>
          </a:p>
        </p:txBody>
      </p:sp>
    </p:spTree>
    <p:extLst>
      <p:ext uri="{BB962C8B-B14F-4D97-AF65-F5344CB8AC3E}">
        <p14:creationId xmlns:p14="http://schemas.microsoft.com/office/powerpoint/2010/main" val="1530041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E2190570-360E-4873-AEE8-4826B4D4720B}" type="datetimeFigureOut">
              <a:rPr lang="es-MX" smtClean="0"/>
              <a:t>25/05/2022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67718762-875D-494D-BBBD-109A336D9730}" type="slidenum">
              <a:rPr lang="es-MX" smtClean="0"/>
              <a:t>‹Nº›</a:t>
            </a:fld>
            <a:endParaRPr lang="es-MX"/>
          </a:p>
        </p:txBody>
      </p:sp>
    </p:spTree>
    <p:extLst>
      <p:ext uri="{BB962C8B-B14F-4D97-AF65-F5344CB8AC3E}">
        <p14:creationId xmlns:p14="http://schemas.microsoft.com/office/powerpoint/2010/main" val="2715417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190570-360E-4873-AEE8-4826B4D4720B}" type="datetimeFigureOut">
              <a:rPr lang="es-MX" smtClean="0"/>
              <a:t>25/05/2022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718762-875D-494D-BBBD-109A336D9730}" type="slidenum">
              <a:rPr lang="es-MX" smtClean="0"/>
              <a:t>‹Nº›</a:t>
            </a:fld>
            <a:endParaRPr lang="es-MX"/>
          </a:p>
        </p:txBody>
      </p:sp>
    </p:spTree>
    <p:extLst>
      <p:ext uri="{BB962C8B-B14F-4D97-AF65-F5344CB8AC3E}">
        <p14:creationId xmlns:p14="http://schemas.microsoft.com/office/powerpoint/2010/main" val="1584536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B9F00DE2-056F-4706-ADF4-CD7DC6C3C9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ECC718AA-C6A7-4CF8-808B-69EB12894C5A}"/>
              </a:ext>
            </a:extLst>
          </p:cNvPr>
          <p:cNvSpPr txBox="1"/>
          <p:nvPr/>
        </p:nvSpPr>
        <p:spPr>
          <a:xfrm>
            <a:off x="0" y="1089899"/>
            <a:ext cx="8351520" cy="2308324"/>
          </a:xfrm>
          <a:prstGeom prst="rect">
            <a:avLst/>
          </a:prstGeom>
          <a:noFill/>
        </p:spPr>
        <p:txBody>
          <a:bodyPr wrap="square" rtlCol="0">
            <a:spAutoFit/>
          </a:bodyPr>
          <a:lstStyle/>
          <a:p>
            <a:pPr algn="ctr"/>
            <a:r>
              <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rPr>
              <a:t>Religiones </a:t>
            </a:r>
          </a:p>
          <a:p>
            <a:pPr algn="ctr"/>
            <a:r>
              <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rPr>
              <a:t>comparativas</a:t>
            </a:r>
          </a:p>
        </p:txBody>
      </p:sp>
      <p:sp>
        <p:nvSpPr>
          <p:cNvPr id="7" name="CuadroTexto 6">
            <a:extLst>
              <a:ext uri="{FF2B5EF4-FFF2-40B4-BE49-F238E27FC236}">
                <a16:creationId xmlns:a16="http://schemas.microsoft.com/office/drawing/2014/main" xmlns="" id="{0A890711-90CD-4678-BB3A-C03B02AC0E53}"/>
              </a:ext>
            </a:extLst>
          </p:cNvPr>
          <p:cNvSpPr txBox="1"/>
          <p:nvPr/>
        </p:nvSpPr>
        <p:spPr>
          <a:xfrm>
            <a:off x="968188" y="3567171"/>
            <a:ext cx="6899238" cy="461665"/>
          </a:xfrm>
          <a:prstGeom prst="rect">
            <a:avLst/>
          </a:prstGeom>
          <a:noFill/>
        </p:spPr>
        <p:txBody>
          <a:bodyPr wrap="square" rtlCol="0">
            <a:spAutoFit/>
          </a:bodyPr>
          <a:lstStyle/>
          <a:p>
            <a:pPr algn="ctr"/>
            <a:r>
              <a:rPr lang="es-MX" sz="2400" b="1" dirty="0">
                <a:latin typeface="Arial" panose="020B0604020202020204" pitchFamily="34" charset="0"/>
                <a:ea typeface="Lato" panose="020F0502020204030203" pitchFamily="34" charset="0"/>
                <a:cs typeface="Arial" panose="020B0604020202020204" pitchFamily="34" charset="0"/>
              </a:rPr>
              <a:t>Lic. Julio Eduardo Contreras Carrillo</a:t>
            </a:r>
          </a:p>
        </p:txBody>
      </p:sp>
      <p:sp>
        <p:nvSpPr>
          <p:cNvPr id="8" name="CuadroTexto 7">
            <a:extLst>
              <a:ext uri="{FF2B5EF4-FFF2-40B4-BE49-F238E27FC236}">
                <a16:creationId xmlns:a16="http://schemas.microsoft.com/office/drawing/2014/main" xmlns="" id="{0A890711-90CD-4678-BB3A-C03B02AC0E53}"/>
              </a:ext>
            </a:extLst>
          </p:cNvPr>
          <p:cNvSpPr txBox="1"/>
          <p:nvPr/>
        </p:nvSpPr>
        <p:spPr>
          <a:xfrm>
            <a:off x="121023" y="4488122"/>
            <a:ext cx="8095129" cy="1569660"/>
          </a:xfrm>
          <a:prstGeom prst="rect">
            <a:avLst/>
          </a:prstGeom>
          <a:noFill/>
        </p:spPr>
        <p:txBody>
          <a:bodyPr wrap="square" rtlCol="0">
            <a:spAutoFit/>
          </a:bodyPr>
          <a:lstStyle/>
          <a:p>
            <a:pPr algn="ctr"/>
            <a:r>
              <a:rPr lang="es-MX" sz="2400" b="1" dirty="0">
                <a:latin typeface="Arial" panose="020B0604020202020204" pitchFamily="34" charset="0"/>
                <a:ea typeface="Lato" panose="020F0502020204030203" pitchFamily="34" charset="0"/>
                <a:cs typeface="Arial" panose="020B0604020202020204" pitchFamily="34" charset="0"/>
              </a:rPr>
              <a:t>UNIDAD 12: </a:t>
            </a:r>
          </a:p>
          <a:p>
            <a:pPr algn="ctr"/>
            <a:r>
              <a:rPr lang="es-MX" sz="2400" b="1" dirty="0">
                <a:latin typeface="Arial" panose="020B0604020202020204" pitchFamily="34" charset="0"/>
                <a:ea typeface="Lato" panose="020F0502020204030203" pitchFamily="34" charset="0"/>
                <a:cs typeface="Arial" panose="020B0604020202020204" pitchFamily="34" charset="0"/>
              </a:rPr>
              <a:t>ESPIRITISMO Y OCULTISMO</a:t>
            </a:r>
          </a:p>
          <a:p>
            <a:pPr algn="ctr"/>
            <a:endParaRPr lang="es-MX" sz="2400" b="1" dirty="0">
              <a:latin typeface="Arial" panose="020B0604020202020204" pitchFamily="34" charset="0"/>
              <a:ea typeface="Lato" panose="020F0502020204030203" pitchFamily="34" charset="0"/>
              <a:cs typeface="Arial" panose="020B0604020202020204" pitchFamily="34" charset="0"/>
            </a:endParaRPr>
          </a:p>
          <a:p>
            <a:pPr algn="ctr"/>
            <a:r>
              <a:rPr lang="es-MX" sz="2400" b="1" dirty="0">
                <a:latin typeface="Arial" panose="020B0604020202020204" pitchFamily="34" charset="0"/>
                <a:ea typeface="Lato" panose="020F0502020204030203" pitchFamily="34" charset="0"/>
                <a:cs typeface="Arial" panose="020B0604020202020204" pitchFamily="34" charset="0"/>
              </a:rPr>
              <a:t>HARE KRISHNA</a:t>
            </a:r>
          </a:p>
        </p:txBody>
      </p:sp>
    </p:spTree>
    <p:extLst>
      <p:ext uri="{BB962C8B-B14F-4D97-AF65-F5344CB8AC3E}">
        <p14:creationId xmlns:p14="http://schemas.microsoft.com/office/powerpoint/2010/main" val="20158167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0242" name="1 Título"/>
          <p:cNvSpPr>
            <a:spLocks noGrp="1"/>
          </p:cNvSpPr>
          <p:nvPr>
            <p:ph type="title"/>
          </p:nvPr>
        </p:nvSpPr>
        <p:spPr/>
        <p:txBody>
          <a:bodyPr/>
          <a:lstStyle/>
          <a:p>
            <a:pPr algn="ctr" eaLnBrk="1" hangingPunct="1"/>
            <a:r>
              <a:rPr lang="es-MX" altLang="es-MX" dirty="0">
                <a:latin typeface="Times New Roman" panose="02020603050405020304" pitchFamily="18" charset="0"/>
                <a:cs typeface="Times New Roman" panose="02020603050405020304" pitchFamily="18" charset="0"/>
              </a:rPr>
              <a:t>Opinión sobre Jesucristo</a:t>
            </a:r>
          </a:p>
        </p:txBody>
      </p:sp>
      <p:sp>
        <p:nvSpPr>
          <p:cNvPr id="10243" name="2 Marcador de contenido"/>
          <p:cNvSpPr>
            <a:spLocks noGrp="1"/>
          </p:cNvSpPr>
          <p:nvPr>
            <p:ph idx="1"/>
          </p:nvPr>
        </p:nvSpPr>
        <p:spPr>
          <a:xfrm>
            <a:off x="838200" y="2242484"/>
            <a:ext cx="10515600" cy="4351338"/>
          </a:xfrm>
        </p:spPr>
        <p:txBody>
          <a:bodyPr>
            <a:normAutofit/>
          </a:bodyPr>
          <a:lstStyle/>
          <a:p>
            <a:pPr eaLnBrk="1" hangingPunct="1"/>
            <a:r>
              <a:rPr lang="es-MX" altLang="es-MX" dirty="0">
                <a:latin typeface="Times New Roman" panose="02020603050405020304" pitchFamily="18" charset="0"/>
                <a:cs typeface="Times New Roman" panose="02020603050405020304" pitchFamily="18" charset="0"/>
              </a:rPr>
              <a:t>Según las Escrituras, Jesucristo es Dios todopoderoso, que se hizo hombre para morir por los pecados del mundo. El ha sido desde la eternidad(Juan 1:1).</a:t>
            </a:r>
            <a:br>
              <a:rPr lang="es-MX" altLang="es-MX" dirty="0">
                <a:latin typeface="Times New Roman" panose="02020603050405020304" pitchFamily="18" charset="0"/>
                <a:cs typeface="Times New Roman" panose="02020603050405020304" pitchFamily="18" charset="0"/>
              </a:rPr>
            </a:br>
            <a:endParaRPr lang="es-MX" altLang="es-MX" dirty="0">
              <a:latin typeface="Times New Roman" panose="02020603050405020304" pitchFamily="18" charset="0"/>
              <a:cs typeface="Times New Roman" panose="02020603050405020304" pitchFamily="18" charset="0"/>
            </a:endParaRPr>
          </a:p>
          <a:p>
            <a:pPr eaLnBrk="1" hangingPunct="1"/>
            <a:r>
              <a:rPr lang="es-MX" altLang="es-MX" dirty="0" smtClean="0">
                <a:latin typeface="Times New Roman" panose="02020603050405020304" pitchFamily="18" charset="0"/>
                <a:cs typeface="Times New Roman" panose="02020603050405020304" pitchFamily="18" charset="0"/>
              </a:rPr>
              <a:t>ISKCON </a:t>
            </a:r>
            <a:r>
              <a:rPr lang="es-MX" altLang="es-MX" dirty="0">
                <a:latin typeface="Times New Roman" panose="02020603050405020304" pitchFamily="18" charset="0"/>
                <a:cs typeface="Times New Roman" panose="02020603050405020304" pitchFamily="18" charset="0"/>
              </a:rPr>
              <a:t>niega </a:t>
            </a:r>
            <a:r>
              <a:rPr lang="es-MX" altLang="es-MX" dirty="0" smtClean="0">
                <a:latin typeface="Times New Roman" panose="02020603050405020304" pitchFamily="18" charset="0"/>
                <a:cs typeface="Times New Roman" panose="02020603050405020304" pitchFamily="18" charset="0"/>
              </a:rPr>
              <a:t>esto</a:t>
            </a:r>
            <a:r>
              <a:rPr lang="es-MX" altLang="es-MX" dirty="0">
                <a:latin typeface="Times New Roman" panose="02020603050405020304" pitchFamily="18" charset="0"/>
                <a:cs typeface="Times New Roman" panose="02020603050405020304" pitchFamily="18" charset="0"/>
              </a:rPr>
              <a:t>, y dice que Cristo es sólo el </a:t>
            </a:r>
            <a:r>
              <a:rPr lang="es-MX" altLang="es-MX" dirty="0" smtClean="0">
                <a:latin typeface="Times New Roman" panose="02020603050405020304" pitchFamily="18" charset="0"/>
                <a:cs typeface="Times New Roman" panose="02020603050405020304" pitchFamily="18" charset="0"/>
              </a:rPr>
              <a:t>hijo de </a:t>
            </a:r>
            <a:r>
              <a:rPr lang="es-MX" altLang="es-MX" dirty="0">
                <a:latin typeface="Times New Roman" panose="02020603050405020304" pitchFamily="18" charset="0"/>
                <a:cs typeface="Times New Roman" panose="02020603050405020304" pitchFamily="18" charset="0"/>
              </a:rPr>
              <a:t>Krishna.</a:t>
            </a:r>
            <a:br>
              <a:rPr lang="es-MX" altLang="es-MX" dirty="0">
                <a:latin typeface="Times New Roman" panose="02020603050405020304" pitchFamily="18" charset="0"/>
                <a:cs typeface="Times New Roman" panose="02020603050405020304" pitchFamily="18" charset="0"/>
              </a:rPr>
            </a:br>
            <a:endParaRPr lang="es-MX" altLang="es-MX" dirty="0">
              <a:latin typeface="Times New Roman" panose="02020603050405020304" pitchFamily="18" charset="0"/>
              <a:cs typeface="Times New Roman" panose="02020603050405020304" pitchFamily="18" charset="0"/>
            </a:endParaRPr>
          </a:p>
          <a:p>
            <a:pPr marL="0" indent="0" eaLnBrk="1" hangingPunct="1">
              <a:buNone/>
            </a:pPr>
            <a:r>
              <a:rPr lang="es-MX" altLang="es-MX" dirty="0">
                <a:latin typeface="Times New Roman" panose="02020603050405020304" pitchFamily="18" charset="0"/>
                <a:cs typeface="Times New Roman" panose="02020603050405020304" pitchFamily="18" charset="0"/>
              </a:rPr>
              <a:t/>
            </a:r>
            <a:br>
              <a:rPr lang="es-MX" altLang="es-MX" dirty="0">
                <a:latin typeface="Times New Roman" panose="02020603050405020304" pitchFamily="18" charset="0"/>
                <a:cs typeface="Times New Roman" panose="02020603050405020304" pitchFamily="18" charset="0"/>
              </a:rPr>
            </a:br>
            <a:endParaRPr lang="es-MX" alt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6807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1266" name="1 Título"/>
          <p:cNvSpPr>
            <a:spLocks noGrp="1"/>
          </p:cNvSpPr>
          <p:nvPr>
            <p:ph type="title"/>
          </p:nvPr>
        </p:nvSpPr>
        <p:spPr/>
        <p:txBody>
          <a:bodyPr/>
          <a:lstStyle/>
          <a:p>
            <a:pPr algn="ctr" eaLnBrk="1" hangingPunct="1"/>
            <a:r>
              <a:rPr lang="es-MX" altLang="es-MX">
                <a:cs typeface="Trebuchet MS" panose="020B0603020202020204" pitchFamily="34" charset="0"/>
              </a:rPr>
              <a:t/>
            </a:r>
            <a:br>
              <a:rPr lang="es-MX" altLang="es-MX">
                <a:cs typeface="Trebuchet MS" panose="020B0603020202020204" pitchFamily="34" charset="0"/>
              </a:rPr>
            </a:br>
            <a:r>
              <a:rPr lang="es-MX" altLang="es-MX" b="1">
                <a:solidFill>
                  <a:schemeClr val="bg1"/>
                </a:solidFill>
                <a:cs typeface="Trebuchet MS" panose="020B0603020202020204" pitchFamily="34" charset="0"/>
              </a:rPr>
              <a:t>La salvación</a:t>
            </a:r>
            <a:endParaRPr lang="es-MX" altLang="es-MX">
              <a:solidFill>
                <a:schemeClr val="bg1"/>
              </a:solidFill>
              <a:cs typeface="Trebuchet MS" panose="020B0603020202020204" pitchFamily="34" charset="0"/>
            </a:endParaRPr>
          </a:p>
        </p:txBody>
      </p:sp>
      <p:sp>
        <p:nvSpPr>
          <p:cNvPr id="3" name="2 Marcador de contenido"/>
          <p:cNvSpPr>
            <a:spLocks noGrp="1"/>
          </p:cNvSpPr>
          <p:nvPr>
            <p:ph idx="1"/>
          </p:nvPr>
        </p:nvSpPr>
        <p:spPr>
          <a:xfrm>
            <a:off x="632011" y="268942"/>
            <a:ext cx="8875059" cy="5082988"/>
          </a:xfrm>
        </p:spPr>
        <p:txBody>
          <a:bodyPr rtlCol="0">
            <a:noAutofit/>
          </a:bodyPr>
          <a:lstStyle/>
          <a:p>
            <a:pPr marL="0" indent="0">
              <a:buNone/>
              <a:defRPr/>
            </a:pPr>
            <a:endParaRPr lang="es-MX" sz="2400" dirty="0">
              <a:latin typeface="Times New Roman" panose="02020603050405020304" pitchFamily="18" charset="0"/>
              <a:cs typeface="Times New Roman" panose="02020603050405020304" pitchFamily="18" charset="0"/>
            </a:endParaRPr>
          </a:p>
          <a:p>
            <a:pPr eaLnBrk="1" fontAlgn="auto" hangingPunct="1">
              <a:buFont typeface="Wingdings 2" charset="2"/>
              <a:buChar char=""/>
              <a:defRPr/>
            </a:pPr>
            <a:r>
              <a:rPr lang="es-MX" sz="2400" dirty="0">
                <a:latin typeface="Times New Roman" panose="02020603050405020304" pitchFamily="18" charset="0"/>
                <a:cs typeface="Times New Roman" panose="02020603050405020304" pitchFamily="18" charset="0"/>
              </a:rPr>
              <a:t>La salvación en la secta Hare Krishna está enteramente entrelazada con el concepto hindú del karma o justicia retributiva. Esta enseñanza, que exige creer en la reencarnación o transmigración del alma, dice que nuestros actos, buenos o malos, son medidos y juzgados a favor o en contra de nosotros. Sólo cuando nuestros buenos actos hayan hecho "expiación" por nuestros malos actos podremos comprender que somos uno con Krishna y cesarán nuestros ciclos de renacimiento.</a:t>
            </a:r>
            <a:br>
              <a:rPr lang="es-MX" sz="2400" dirty="0">
                <a:latin typeface="Times New Roman" panose="02020603050405020304" pitchFamily="18" charset="0"/>
                <a:cs typeface="Times New Roman" panose="02020603050405020304" pitchFamily="18" charset="0"/>
              </a:rPr>
            </a:br>
            <a:endParaRPr lang="es-MX" sz="2400" dirty="0">
              <a:latin typeface="Times New Roman" panose="02020603050405020304" pitchFamily="18" charset="0"/>
              <a:cs typeface="Times New Roman" panose="02020603050405020304" pitchFamily="18" charset="0"/>
            </a:endParaRPr>
          </a:p>
          <a:p>
            <a:pPr eaLnBrk="1" fontAlgn="auto" hangingPunct="1">
              <a:buFont typeface="Wingdings 2" charset="2"/>
              <a:buChar char=""/>
              <a:defRPr/>
            </a:pPr>
            <a:r>
              <a:rPr lang="es-MX" sz="2400" dirty="0" smtClean="0">
                <a:latin typeface="Times New Roman" panose="02020603050405020304" pitchFamily="18" charset="0"/>
                <a:cs typeface="Times New Roman" panose="02020603050405020304" pitchFamily="18" charset="0"/>
              </a:rPr>
              <a:t>La </a:t>
            </a:r>
            <a:r>
              <a:rPr lang="es-MX" sz="2400" dirty="0">
                <a:latin typeface="Times New Roman" panose="02020603050405020304" pitchFamily="18" charset="0"/>
                <a:cs typeface="Times New Roman" panose="02020603050405020304" pitchFamily="18" charset="0"/>
              </a:rPr>
              <a:t>idea del karma y la reencarnación es contraria a las enseñanzas bíblicas. ¿Es justo o razonable que un hombre sufra en esta vida, o se le exija que haga expiación en ella por los pecados que cometió en su vida anterior, y de los cuales ni siquiera se acuerda? ¿Cómo puede reformar al pecador la expiación por pecados desconocidos, y hacerlo madurar a tal punto que ya no siga cometiendo esos pecados? Esta pretendida justicia es cruel y absolutamente opuesta al Dios de la Biblia.</a:t>
            </a:r>
            <a:br>
              <a:rPr lang="es-MX" sz="2400" dirty="0">
                <a:latin typeface="Times New Roman" panose="02020603050405020304" pitchFamily="18" charset="0"/>
                <a:cs typeface="Times New Roman" panose="02020603050405020304" pitchFamily="18" charset="0"/>
              </a:rPr>
            </a:br>
            <a:endParaRPr lang="es-MX" sz="2400" dirty="0">
              <a:latin typeface="Times New Roman" panose="02020603050405020304" pitchFamily="18" charset="0"/>
              <a:cs typeface="Times New Roman" panose="02020603050405020304" pitchFamily="18" charset="0"/>
            </a:endParaRPr>
          </a:p>
          <a:p>
            <a:pPr eaLnBrk="1" fontAlgn="auto" hangingPunct="1">
              <a:buFont typeface="Wingdings 2" charset="2"/>
              <a:buChar char=""/>
              <a:defRPr/>
            </a:pPr>
            <a:endParaRPr lang="es-MX"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2336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6386" name="Marcador de contenido 2"/>
          <p:cNvSpPr>
            <a:spLocks noGrp="1"/>
          </p:cNvSpPr>
          <p:nvPr>
            <p:ph idx="1"/>
          </p:nvPr>
        </p:nvSpPr>
        <p:spPr/>
        <p:txBody>
          <a:bodyPr/>
          <a:lstStyle/>
          <a:p>
            <a:pPr eaLnBrk="1" hangingPunct="1"/>
            <a:r>
              <a:rPr lang="es-MX" altLang="es-MX" dirty="0">
                <a:latin typeface="Times New Roman" panose="02020603050405020304" pitchFamily="18" charset="0"/>
                <a:cs typeface="Times New Roman" panose="02020603050405020304" pitchFamily="18" charset="0"/>
              </a:rPr>
              <a:t>¡Que el Señor ayude a nuestros jóvenes a encontrar unos estímulos y una visión de futuro glorioso en la paz de Jesucristo, no en la simulada paz de los hombres, que no pueden dar lo que no poseen! ¡Y les haga escapar a tiempo de las redes que les tienden las sectas, para poder emprender de nuevo una vida normal, sosegada, con un comportamiento y una ética eminentemente cristianas!</a:t>
            </a:r>
            <a:endParaRPr lang="es-ES" alt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5699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a16="http://schemas.microsoft.com/office/drawing/2014/main" xmlns="" id="{DE9CA41E-5C43-48D1-B717-A716C4646AFE}"/>
              </a:ext>
            </a:extLst>
          </p:cNvPr>
          <p:cNvSpPr txBox="1"/>
          <p:nvPr/>
        </p:nvSpPr>
        <p:spPr>
          <a:xfrm>
            <a:off x="693576" y="2286705"/>
            <a:ext cx="10804848" cy="1733680"/>
          </a:xfrm>
          <a:prstGeom prst="rect">
            <a:avLst/>
          </a:prstGeom>
          <a:noFill/>
        </p:spPr>
        <p:txBody>
          <a:bodyPr wrap="square" rtlCol="0">
            <a:spAutoFit/>
          </a:bodyPr>
          <a:lstStyle/>
          <a:p>
            <a:pPr algn="ctr"/>
            <a:r>
              <a:rPr lang="es-MX" sz="10666" b="1" dirty="0">
                <a:solidFill>
                  <a:schemeClr val="bg1"/>
                </a:solidFill>
                <a:latin typeface="Arial" panose="020B0604020202020204" pitchFamily="34" charset="0"/>
                <a:ea typeface="Lato" panose="020F0502020204030203" pitchFamily="34" charset="0"/>
                <a:cs typeface="Arial" panose="020B0604020202020204" pitchFamily="34" charset="0"/>
              </a:rPr>
              <a:t>Oremos</a:t>
            </a:r>
          </a:p>
        </p:txBody>
      </p:sp>
    </p:spTree>
    <p:extLst>
      <p:ext uri="{BB962C8B-B14F-4D97-AF65-F5344CB8AC3E}">
        <p14:creationId xmlns:p14="http://schemas.microsoft.com/office/powerpoint/2010/main" val="33312355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a16="http://schemas.microsoft.com/office/drawing/2014/main" xmlns="" id="{DE9CA41E-5C43-48D1-B717-A716C4646AFE}"/>
              </a:ext>
            </a:extLst>
          </p:cNvPr>
          <p:cNvSpPr txBox="1"/>
          <p:nvPr/>
        </p:nvSpPr>
        <p:spPr>
          <a:xfrm>
            <a:off x="693576" y="1560567"/>
            <a:ext cx="10804848" cy="3375026"/>
          </a:xfrm>
          <a:prstGeom prst="rect">
            <a:avLst/>
          </a:prstGeom>
          <a:noFill/>
        </p:spPr>
        <p:txBody>
          <a:bodyPr wrap="square" rtlCol="0">
            <a:spAutoFit/>
          </a:bodyPr>
          <a:lstStyle/>
          <a:p>
            <a:pPr algn="ctr"/>
            <a:r>
              <a:rPr lang="es-MX" sz="10666" b="1" dirty="0">
                <a:solidFill>
                  <a:schemeClr val="bg1"/>
                </a:solidFill>
                <a:latin typeface="Arial" panose="020B0604020202020204" pitchFamily="34" charset="0"/>
                <a:ea typeface="Lato" panose="020F0502020204030203" pitchFamily="34" charset="0"/>
                <a:cs typeface="Arial" panose="020B0604020202020204" pitchFamily="34" charset="0"/>
              </a:rPr>
              <a:t>Gracias y bendiciones</a:t>
            </a:r>
          </a:p>
        </p:txBody>
      </p:sp>
    </p:spTree>
    <p:extLst>
      <p:ext uri="{BB962C8B-B14F-4D97-AF65-F5344CB8AC3E}">
        <p14:creationId xmlns:p14="http://schemas.microsoft.com/office/powerpoint/2010/main" val="918456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9" name="Rectangle 11">
            <a:extLst>
              <a:ext uri="{FF2B5EF4-FFF2-40B4-BE49-F238E27FC236}">
                <a16:creationId xmlns:a16="http://schemas.microsoft.com/office/drawing/2014/main" xmlns="" id="{8BEF7796-7E48-0A4F-A211-7BF9B11D8E3D}"/>
              </a:ext>
            </a:extLst>
          </p:cNvPr>
          <p:cNvSpPr/>
          <p:nvPr/>
        </p:nvSpPr>
        <p:spPr>
          <a:xfrm>
            <a:off x="3097517" y="1959418"/>
            <a:ext cx="5996966" cy="830997"/>
          </a:xfrm>
          <a:prstGeom prst="rect">
            <a:avLst/>
          </a:prstGeom>
        </p:spPr>
        <p:txBody>
          <a:bodyPr wrap="square">
            <a:spAutoFit/>
          </a:bodyPr>
          <a:lstStyle/>
          <a:p>
            <a:pPr algn="ctr"/>
            <a:r>
              <a:rPr lang="en-US" sz="2400" b="1" dirty="0" err="1">
                <a:solidFill>
                  <a:schemeClr val="bg1"/>
                </a:solidFill>
                <a:latin typeface="Calibri" panose="020F0502020204030204" pitchFamily="34" charset="0"/>
              </a:rPr>
              <a:t>Génesis</a:t>
            </a:r>
            <a:r>
              <a:rPr kumimoji="0" lang="en-US" sz="2400" b="1" i="0" u="none" strike="noStrike" kern="1200" cap="none" spc="0" normalizeH="0" baseline="0" noProof="0" dirty="0">
                <a:ln>
                  <a:noFill/>
                </a:ln>
                <a:solidFill>
                  <a:schemeClr val="bg1"/>
                </a:solidFill>
                <a:effectLst/>
                <a:uLnTx/>
                <a:uFillTx/>
                <a:latin typeface="Calibri" panose="020F0502020204030204" pitchFamily="34" charset="0"/>
                <a:ea typeface="+mn-ea"/>
                <a:cs typeface="+mn-cs"/>
              </a:rPr>
              <a:t> 1.1  (RVR1960)</a:t>
            </a:r>
          </a:p>
          <a:p>
            <a:r>
              <a:rPr lang="en-US" sz="2400" b="1" baseline="30000" dirty="0">
                <a:solidFill>
                  <a:schemeClr val="bg1"/>
                </a:solidFill>
              </a:rPr>
              <a:t>1 </a:t>
            </a:r>
            <a:r>
              <a:rPr lang="en-US" sz="2400" dirty="0" err="1">
                <a:solidFill>
                  <a:schemeClr val="bg1"/>
                </a:solidFill>
              </a:rPr>
              <a:t>En</a:t>
            </a:r>
            <a:r>
              <a:rPr lang="en-US" sz="2400" dirty="0">
                <a:solidFill>
                  <a:schemeClr val="bg1"/>
                </a:solidFill>
              </a:rPr>
              <a:t> el principio </a:t>
            </a:r>
            <a:r>
              <a:rPr lang="en-US" sz="2400" dirty="0" err="1">
                <a:solidFill>
                  <a:schemeClr val="bg1"/>
                </a:solidFill>
              </a:rPr>
              <a:t>creó</a:t>
            </a:r>
            <a:r>
              <a:rPr lang="en-US" sz="2400" dirty="0">
                <a:solidFill>
                  <a:schemeClr val="bg1"/>
                </a:solidFill>
              </a:rPr>
              <a:t> Dios </a:t>
            </a:r>
            <a:r>
              <a:rPr lang="en-US" sz="2400" dirty="0" err="1">
                <a:solidFill>
                  <a:schemeClr val="bg1"/>
                </a:solidFill>
              </a:rPr>
              <a:t>los</a:t>
            </a:r>
            <a:r>
              <a:rPr lang="en-US" sz="2400" dirty="0">
                <a:solidFill>
                  <a:schemeClr val="bg1"/>
                </a:solidFill>
              </a:rPr>
              <a:t> </a:t>
            </a:r>
            <a:r>
              <a:rPr lang="en-US" sz="2400" dirty="0" err="1">
                <a:solidFill>
                  <a:schemeClr val="bg1"/>
                </a:solidFill>
              </a:rPr>
              <a:t>cielos</a:t>
            </a:r>
            <a:r>
              <a:rPr lang="en-US" sz="2400" dirty="0">
                <a:solidFill>
                  <a:schemeClr val="bg1"/>
                </a:solidFill>
              </a:rPr>
              <a:t> y la </a:t>
            </a:r>
            <a:r>
              <a:rPr lang="en-US" sz="2400">
                <a:solidFill>
                  <a:schemeClr val="bg1"/>
                </a:solidFill>
              </a:rPr>
              <a:t>tierra.</a:t>
            </a:r>
            <a:endParaRPr lang="en-US" sz="2400" dirty="0">
              <a:solidFill>
                <a:schemeClr val="bg1"/>
              </a:solidFill>
            </a:endParaRPr>
          </a:p>
        </p:txBody>
      </p:sp>
    </p:spTree>
    <p:extLst>
      <p:ext uri="{BB962C8B-B14F-4D97-AF65-F5344CB8AC3E}">
        <p14:creationId xmlns:p14="http://schemas.microsoft.com/office/powerpoint/2010/main" val="814314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3"/>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5"/>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9" name="Rectángulo 3">
            <a:extLst>
              <a:ext uri="{FF2B5EF4-FFF2-40B4-BE49-F238E27FC236}">
                <a16:creationId xmlns:a16="http://schemas.microsoft.com/office/drawing/2014/main" xmlns="" id="{D594CBD1-3DE0-4C9B-9183-CC5A9D051771}"/>
              </a:ext>
            </a:extLst>
          </p:cNvPr>
          <p:cNvSpPr/>
          <p:nvPr/>
        </p:nvSpPr>
        <p:spPr>
          <a:xfrm>
            <a:off x="-1" y="1626818"/>
            <a:ext cx="12192001" cy="1877373"/>
          </a:xfrm>
          <a:prstGeom prst="rect">
            <a:avLst/>
          </a:prstGeom>
        </p:spPr>
        <p:txBody>
          <a:bodyPr wrap="square">
            <a:spAutoFit/>
          </a:bodyPr>
          <a:lstStyle/>
          <a:p>
            <a:pPr algn="ctr">
              <a:lnSpc>
                <a:spcPct val="107000"/>
              </a:lnSpc>
              <a:spcBef>
                <a:spcPts val="1600"/>
              </a:spcBef>
            </a:pPr>
            <a:r>
              <a:rPr lang="es-MX" sz="11733" b="1" kern="0" dirty="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rPr>
              <a:t>Hare Krishna</a:t>
            </a:r>
            <a:endParaRPr lang="es-MX" sz="11733" kern="0" dirty="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endParaRPr>
          </a:p>
        </p:txBody>
      </p:sp>
    </p:spTree>
    <p:extLst>
      <p:ext uri="{BB962C8B-B14F-4D97-AF65-F5344CB8AC3E}">
        <p14:creationId xmlns:p14="http://schemas.microsoft.com/office/powerpoint/2010/main" val="3412023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098" name="2 Marcador de contenido"/>
          <p:cNvSpPr>
            <a:spLocks noGrp="1"/>
          </p:cNvSpPr>
          <p:nvPr>
            <p:ph idx="1"/>
          </p:nvPr>
        </p:nvSpPr>
        <p:spPr/>
        <p:txBody>
          <a:bodyPr/>
          <a:lstStyle/>
          <a:p>
            <a:pPr eaLnBrk="1" hangingPunct="1"/>
            <a:r>
              <a:rPr lang="es-MX" altLang="es-MX" dirty="0">
                <a:latin typeface="Times New Roman" panose="02020603050405020304" pitchFamily="18" charset="0"/>
                <a:cs typeface="Times New Roman" panose="02020603050405020304" pitchFamily="18" charset="0"/>
              </a:rPr>
              <a:t>Esta agrupación de origen norteamericano y filosofía hinduista se dedica a la adoración de Krishna, personaje oriental a quien atribuyen divinidad.</a:t>
            </a:r>
          </a:p>
          <a:p>
            <a:pPr eaLnBrk="1" hangingPunct="1"/>
            <a:endParaRPr lang="es-MX" altLang="es-MX" dirty="0">
              <a:latin typeface="Times New Roman" panose="02020603050405020304" pitchFamily="18" charset="0"/>
              <a:cs typeface="Times New Roman" panose="02020603050405020304" pitchFamily="18" charset="0"/>
            </a:endParaRPr>
          </a:p>
          <a:p>
            <a:pPr eaLnBrk="1" hangingPunct="1"/>
            <a:endParaRPr lang="es-MX" altLang="es-MX" dirty="0">
              <a:latin typeface="Times New Roman" panose="02020603050405020304" pitchFamily="18" charset="0"/>
              <a:cs typeface="Times New Roman" panose="02020603050405020304" pitchFamily="18" charset="0"/>
            </a:endParaRPr>
          </a:p>
          <a:p>
            <a:pPr eaLnBrk="1" hangingPunct="1"/>
            <a:r>
              <a:rPr lang="es-MX" altLang="es-MX" dirty="0">
                <a:latin typeface="Times New Roman" panose="02020603050405020304" pitchFamily="18" charset="0"/>
                <a:cs typeface="Times New Roman" panose="02020603050405020304" pitchFamily="18" charset="0"/>
              </a:rPr>
              <a:t>Tiene una membresía superior a los seis millones de personas devotos en todo el mundo. </a:t>
            </a:r>
          </a:p>
          <a:p>
            <a:pPr eaLnBrk="1" hangingPunct="1"/>
            <a:endParaRPr lang="es-MX" alt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7620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a:xfrm>
            <a:off x="2533443" y="675725"/>
            <a:ext cx="7125113" cy="924475"/>
          </a:xfrm>
          <a:ln>
            <a:miter lim="800000"/>
            <a:headEnd/>
            <a:tailEnd/>
          </a:ln>
        </p:spPr>
        <p:txBody>
          <a:bodyPr rtlCol="0">
            <a:noAutofit/>
          </a:bodyPr>
          <a:lstStyle/>
          <a:p>
            <a:pPr algn="ctr">
              <a:defRPr/>
            </a:pPr>
            <a:r>
              <a:rPr lang="es-MX" dirty="0">
                <a:ln w="18415" cmpd="sng">
                  <a:solidFill>
                    <a:srgbClr val="FFFFFF"/>
                  </a:solidFill>
                  <a:prstDash val="solid"/>
                </a:ln>
                <a:effectLst>
                  <a:outerShdw blurRad="63500" dir="3600000" algn="tl" rotWithShape="0">
                    <a:srgbClr val="000000">
                      <a:alpha val="70000"/>
                    </a:srgbClr>
                  </a:outerShdw>
                </a:effectLst>
                <a:latin typeface="Times New Roman" panose="02020603050405020304" pitchFamily="18" charset="0"/>
                <a:cs typeface="Times New Roman" panose="02020603050405020304" pitchFamily="18" charset="0"/>
              </a:rPr>
              <a:t>Origen</a:t>
            </a:r>
          </a:p>
        </p:txBody>
      </p:sp>
      <p:sp>
        <p:nvSpPr>
          <p:cNvPr id="5123" name="2 Marcador de contenido"/>
          <p:cNvSpPr>
            <a:spLocks noGrp="1"/>
          </p:cNvSpPr>
          <p:nvPr>
            <p:ph idx="1"/>
          </p:nvPr>
        </p:nvSpPr>
        <p:spPr>
          <a:xfrm>
            <a:off x="838199" y="2506662"/>
            <a:ext cx="10515600" cy="4351338"/>
          </a:xfrm>
        </p:spPr>
        <p:txBody>
          <a:bodyPr/>
          <a:lstStyle/>
          <a:p>
            <a:pPr eaLnBrk="1" hangingPunct="1"/>
            <a:r>
              <a:rPr lang="es-MX" altLang="es-MX" dirty="0">
                <a:latin typeface="Times New Roman" panose="02020603050405020304" pitchFamily="18" charset="0"/>
                <a:cs typeface="Times New Roman" panose="02020603050405020304" pitchFamily="18" charset="0"/>
              </a:rPr>
              <a:t>Fundada en EUA en Greenwich </a:t>
            </a:r>
            <a:r>
              <a:rPr lang="es-MX" altLang="es-MX" dirty="0" err="1">
                <a:latin typeface="Times New Roman" panose="02020603050405020304" pitchFamily="18" charset="0"/>
                <a:cs typeface="Times New Roman" panose="02020603050405020304" pitchFamily="18" charset="0"/>
              </a:rPr>
              <a:t>Village</a:t>
            </a:r>
            <a:r>
              <a:rPr lang="es-MX" altLang="es-MX" dirty="0">
                <a:latin typeface="Times New Roman" panose="02020603050405020304" pitchFamily="18" charset="0"/>
                <a:cs typeface="Times New Roman" panose="02020603050405020304" pitchFamily="18" charset="0"/>
              </a:rPr>
              <a:t> , nueva york , en el año 1965 por el </a:t>
            </a:r>
            <a:r>
              <a:rPr lang="es-MX" altLang="es-MX" dirty="0" err="1">
                <a:latin typeface="Times New Roman" panose="02020603050405020304" pitchFamily="18" charset="0"/>
                <a:cs typeface="Times New Roman" panose="02020603050405020304" pitchFamily="18" charset="0"/>
              </a:rPr>
              <a:t>Hindu</a:t>
            </a:r>
            <a:r>
              <a:rPr lang="es-MX" altLang="es-MX" dirty="0">
                <a:latin typeface="Times New Roman" panose="02020603050405020304" pitchFamily="18" charset="0"/>
                <a:cs typeface="Times New Roman" panose="02020603050405020304" pitchFamily="18" charset="0"/>
              </a:rPr>
              <a:t> </a:t>
            </a:r>
            <a:r>
              <a:rPr lang="es-MX" altLang="es-MX" dirty="0" err="1">
                <a:latin typeface="Times New Roman" panose="02020603050405020304" pitchFamily="18" charset="0"/>
                <a:cs typeface="Times New Roman" panose="02020603050405020304" pitchFamily="18" charset="0"/>
              </a:rPr>
              <a:t>Anhay</a:t>
            </a:r>
            <a:r>
              <a:rPr lang="es-MX" altLang="es-MX" dirty="0">
                <a:latin typeface="Times New Roman" panose="02020603050405020304" pitchFamily="18" charset="0"/>
                <a:cs typeface="Times New Roman" panose="02020603050405020304" pitchFamily="18" charset="0"/>
              </a:rPr>
              <a:t> </a:t>
            </a:r>
            <a:r>
              <a:rPr lang="es-MX" altLang="es-MX" dirty="0" err="1">
                <a:latin typeface="Times New Roman" panose="02020603050405020304" pitchFamily="18" charset="0"/>
                <a:cs typeface="Times New Roman" panose="02020603050405020304" pitchFamily="18" charset="0"/>
              </a:rPr>
              <a:t>Charan</a:t>
            </a:r>
            <a:r>
              <a:rPr lang="es-MX" altLang="es-MX" dirty="0">
                <a:latin typeface="Times New Roman" panose="02020603050405020304" pitchFamily="18" charset="0"/>
                <a:cs typeface="Times New Roman" panose="02020603050405020304" pitchFamily="18" charset="0"/>
              </a:rPr>
              <a:t> Da , </a:t>
            </a:r>
            <a:r>
              <a:rPr lang="es-MX" altLang="es-MX" dirty="0" err="1">
                <a:latin typeface="Times New Roman" panose="02020603050405020304" pitchFamily="18" charset="0"/>
                <a:cs typeface="Times New Roman" panose="02020603050405020304" pitchFamily="18" charset="0"/>
              </a:rPr>
              <a:t>allias</a:t>
            </a:r>
            <a:r>
              <a:rPr lang="es-MX" altLang="es-MX" dirty="0">
                <a:latin typeface="Times New Roman" panose="02020603050405020304" pitchFamily="18" charset="0"/>
                <a:cs typeface="Times New Roman" panose="02020603050405020304" pitchFamily="18" charset="0"/>
              </a:rPr>
              <a:t> su divina Gracia.</a:t>
            </a:r>
          </a:p>
        </p:txBody>
      </p:sp>
    </p:spTree>
    <p:extLst>
      <p:ext uri="{BB962C8B-B14F-4D97-AF65-F5344CB8AC3E}">
        <p14:creationId xmlns:p14="http://schemas.microsoft.com/office/powerpoint/2010/main" val="2311829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146" name="1 Título"/>
          <p:cNvSpPr>
            <a:spLocks noGrp="1"/>
          </p:cNvSpPr>
          <p:nvPr>
            <p:ph type="title"/>
          </p:nvPr>
        </p:nvSpPr>
        <p:spPr/>
        <p:txBody>
          <a:bodyPr/>
          <a:lstStyle/>
          <a:p>
            <a:pPr eaLnBrk="1" hangingPunct="1"/>
            <a:r>
              <a:rPr lang="es-MX" altLang="es-MX">
                <a:solidFill>
                  <a:schemeClr val="bg1"/>
                </a:solidFill>
                <a:cs typeface="Trebuchet MS" panose="020B0603020202020204" pitchFamily="34" charset="0"/>
              </a:rPr>
              <a:t>Doctrina de la Secta.</a:t>
            </a:r>
          </a:p>
        </p:txBody>
      </p:sp>
      <p:sp>
        <p:nvSpPr>
          <p:cNvPr id="3" name="2 Marcador de contenido"/>
          <p:cNvSpPr>
            <a:spLocks noGrp="1"/>
          </p:cNvSpPr>
          <p:nvPr>
            <p:ph idx="1"/>
          </p:nvPr>
        </p:nvSpPr>
        <p:spPr/>
        <p:txBody>
          <a:bodyPr rtlCol="0">
            <a:normAutofit fontScale="92500" lnSpcReduction="10000"/>
          </a:bodyPr>
          <a:lstStyle/>
          <a:p>
            <a:pPr eaLnBrk="1" fontAlgn="auto" hangingPunct="1">
              <a:buFont typeface="+mj-lt"/>
              <a:buAutoNum type="arabicParenR"/>
              <a:defRPr/>
            </a:pPr>
            <a:r>
              <a:rPr lang="es-MX" dirty="0">
                <a:latin typeface="Times New Roman" panose="02020603050405020304" pitchFamily="18" charset="0"/>
                <a:cs typeface="Times New Roman" panose="02020603050405020304" pitchFamily="18" charset="0"/>
              </a:rPr>
              <a:t> Al practicar una conciencia espiritual genuina , podemos protegernos de la ansiedad y alcanzar un estado eterno de conciencia pura y bienaventurada en esta vida.</a:t>
            </a:r>
          </a:p>
          <a:p>
            <a:pPr eaLnBrk="1" fontAlgn="auto" hangingPunct="1">
              <a:buFont typeface="+mj-lt"/>
              <a:buAutoNum type="arabicParenR"/>
              <a:defRPr/>
            </a:pPr>
            <a:r>
              <a:rPr lang="es-MX" dirty="0">
                <a:latin typeface="Times New Roman" panose="02020603050405020304" pitchFamily="18" charset="0"/>
                <a:cs typeface="Times New Roman" panose="02020603050405020304" pitchFamily="18" charset="0"/>
              </a:rPr>
              <a:t>No somos  nuestros cuerpos materiales , sino almas espirituales eternas , fragmentos pertenecientes a Dios (krishna) . Como tales somos hermanos , krishna es, fundamentalmente , nuestro Padre en común.</a:t>
            </a:r>
          </a:p>
          <a:p>
            <a:pPr eaLnBrk="1" fontAlgn="auto" hangingPunct="1">
              <a:buFont typeface="+mj-lt"/>
              <a:buAutoNum type="arabicParenR"/>
              <a:defRPr/>
            </a:pPr>
            <a:r>
              <a:rPr lang="es-MX" dirty="0">
                <a:latin typeface="Times New Roman" panose="02020603050405020304" pitchFamily="18" charset="0"/>
                <a:cs typeface="Times New Roman" panose="02020603050405020304" pitchFamily="18" charset="0"/>
              </a:rPr>
              <a:t> Krishna es el padre que aporta la simiente de todos los seres vivos y es la energía que sostiene toda la creación cósmica.</a:t>
            </a:r>
          </a:p>
          <a:p>
            <a:pPr eaLnBrk="1" fontAlgn="auto" hangingPunct="1">
              <a:buFont typeface="+mj-lt"/>
              <a:buAutoNum type="arabicParenR"/>
              <a:defRPr/>
            </a:pPr>
            <a:r>
              <a:rPr lang="es-MX" dirty="0">
                <a:latin typeface="Times New Roman" panose="02020603050405020304" pitchFamily="18" charset="0"/>
                <a:cs typeface="Times New Roman" panose="02020603050405020304" pitchFamily="18" charset="0"/>
              </a:rPr>
              <a:t>La verdad absoluta esta implícitamente en todas las grandes Escrituras del mundo. Pero , las escrituras mas antiguas que se conocen son los Vedas, principalmente el Bahgavad-gita , que registra la verdadera palabra de Dios.</a:t>
            </a:r>
          </a:p>
        </p:txBody>
      </p:sp>
    </p:spTree>
    <p:extLst>
      <p:ext uri="{BB962C8B-B14F-4D97-AF65-F5344CB8AC3E}">
        <p14:creationId xmlns:p14="http://schemas.microsoft.com/office/powerpoint/2010/main" val="4261649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2 Marcador de contenido"/>
          <p:cNvSpPr>
            <a:spLocks noGrp="1"/>
          </p:cNvSpPr>
          <p:nvPr>
            <p:ph idx="1"/>
          </p:nvPr>
        </p:nvSpPr>
        <p:spPr>
          <a:xfrm>
            <a:off x="838200" y="1422213"/>
            <a:ext cx="10515600" cy="4351338"/>
          </a:xfrm>
        </p:spPr>
        <p:txBody>
          <a:bodyPr rtlCol="0">
            <a:normAutofit fontScale="92500"/>
          </a:bodyPr>
          <a:lstStyle/>
          <a:p>
            <a:pPr eaLnBrk="1" fontAlgn="auto" hangingPunct="1">
              <a:buFont typeface="+mj-lt"/>
              <a:buAutoNum type="arabicParenR"/>
              <a:defRPr/>
            </a:pPr>
            <a:endParaRPr lang="es-MX" dirty="0">
              <a:latin typeface="Times New Roman" panose="02020603050405020304" pitchFamily="18" charset="0"/>
              <a:cs typeface="Times New Roman" panose="02020603050405020304" pitchFamily="18" charset="0"/>
            </a:endParaRPr>
          </a:p>
          <a:p>
            <a:pPr eaLnBrk="1" fontAlgn="auto" hangingPunct="1">
              <a:buFont typeface="+mj-lt"/>
              <a:buAutoNum type="arabicParenR" startAt="5"/>
              <a:defRPr/>
            </a:pPr>
            <a:r>
              <a:rPr lang="es-MX" dirty="0">
                <a:latin typeface="Times New Roman" panose="02020603050405020304" pitchFamily="18" charset="0"/>
                <a:cs typeface="Times New Roman" panose="02020603050405020304" pitchFamily="18" charset="0"/>
              </a:rPr>
              <a:t>La ciencia Védica debemos aprenderla de un maestro espiritual genuino.</a:t>
            </a:r>
          </a:p>
          <a:p>
            <a:pPr eaLnBrk="1" fontAlgn="auto" hangingPunct="1">
              <a:buFont typeface="+mj-lt"/>
              <a:buAutoNum type="arabicParenR" startAt="5"/>
              <a:defRPr/>
            </a:pPr>
            <a:r>
              <a:rPr lang="es-MX" dirty="0">
                <a:latin typeface="Times New Roman" panose="02020603050405020304" pitchFamily="18" charset="0"/>
                <a:cs typeface="Times New Roman" panose="02020603050405020304" pitchFamily="18" charset="0"/>
              </a:rPr>
              <a:t>Antes de comer debemos  ofrecer al señor el alimento que nos mantiene , Krishna, entonces, se transforma en la ofrenda y nos purifica.</a:t>
            </a:r>
          </a:p>
          <a:p>
            <a:pPr eaLnBrk="1" fontAlgn="auto" hangingPunct="1">
              <a:buFont typeface="+mj-lt"/>
              <a:buAutoNum type="arabicParenR" startAt="5"/>
              <a:defRPr/>
            </a:pPr>
            <a:r>
              <a:rPr lang="es-MX" dirty="0">
                <a:latin typeface="Times New Roman" panose="02020603050405020304" pitchFamily="18" charset="0"/>
                <a:cs typeface="Times New Roman" panose="02020603050405020304" pitchFamily="18" charset="0"/>
              </a:rPr>
              <a:t>Debemos hacer ofrenda a Krishna de todos nuestros actos.</a:t>
            </a:r>
          </a:p>
          <a:p>
            <a:pPr eaLnBrk="1" fontAlgn="auto" hangingPunct="1">
              <a:buFont typeface="+mj-lt"/>
              <a:buAutoNum type="arabicParenR" startAt="5"/>
              <a:defRPr/>
            </a:pPr>
            <a:r>
              <a:rPr lang="es-MX" dirty="0">
                <a:latin typeface="Times New Roman" panose="02020603050405020304" pitchFamily="18" charset="0"/>
                <a:cs typeface="Times New Roman" panose="02020603050405020304" pitchFamily="18" charset="0"/>
              </a:rPr>
              <a:t>Los medios recomendados para obtener el amor puro por Dios consisten en la glorificación y el cantico de los Santos Nombres del Señor. El sistema mas sencillo para la gran mayoría de las personas es cantar el mantra: hare </a:t>
            </a:r>
            <a:r>
              <a:rPr lang="es-MX" dirty="0" smtClean="0">
                <a:latin typeface="Times New Roman" panose="02020603050405020304" pitchFamily="18" charset="0"/>
                <a:cs typeface="Times New Roman" panose="02020603050405020304" pitchFamily="18" charset="0"/>
              </a:rPr>
              <a:t>krishna, </a:t>
            </a:r>
            <a:r>
              <a:rPr lang="es-MX" dirty="0">
                <a:latin typeface="Times New Roman" panose="02020603050405020304" pitchFamily="18" charset="0"/>
                <a:cs typeface="Times New Roman" panose="02020603050405020304" pitchFamily="18" charset="0"/>
              </a:rPr>
              <a:t>hare </a:t>
            </a:r>
            <a:r>
              <a:rPr lang="es-MX" dirty="0" smtClean="0">
                <a:latin typeface="Times New Roman" panose="02020603050405020304" pitchFamily="18" charset="0"/>
                <a:cs typeface="Times New Roman" panose="02020603050405020304" pitchFamily="18" charset="0"/>
              </a:rPr>
              <a:t>krishna, krishna, krishna, hare, hare</a:t>
            </a:r>
            <a:r>
              <a:rPr lang="es-MX" dirty="0">
                <a:latin typeface="Times New Roman" panose="02020603050405020304" pitchFamily="18" charset="0"/>
                <a:cs typeface="Times New Roman" panose="02020603050405020304" pitchFamily="18" charset="0"/>
              </a:rPr>
              <a:t>.</a:t>
            </a:r>
          </a:p>
          <a:p>
            <a:pPr marL="0" indent="0">
              <a:buNone/>
              <a:defRPr/>
            </a:pPr>
            <a:endParaRPr lang="es-MX" dirty="0">
              <a:latin typeface="Times New Roman" panose="02020603050405020304" pitchFamily="18" charset="0"/>
              <a:cs typeface="Times New Roman" panose="02020603050405020304" pitchFamily="18" charset="0"/>
            </a:endParaRPr>
          </a:p>
          <a:p>
            <a:pPr eaLnBrk="1" fontAlgn="auto" hangingPunct="1">
              <a:buFont typeface="+mj-lt"/>
              <a:buAutoNum type="arabicParenR" startAt="5"/>
              <a:defRPr/>
            </a:pP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3500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194" name="2 Marcador de contenido"/>
          <p:cNvSpPr>
            <a:spLocks noGrp="1"/>
          </p:cNvSpPr>
          <p:nvPr>
            <p:ph idx="1"/>
          </p:nvPr>
        </p:nvSpPr>
        <p:spPr/>
        <p:txBody>
          <a:bodyPr>
            <a:normAutofit/>
          </a:bodyPr>
          <a:lstStyle/>
          <a:p>
            <a:pPr eaLnBrk="1" hangingPunct="1"/>
            <a:r>
              <a:rPr lang="es-MX" altLang="es-MX" dirty="0">
                <a:latin typeface="Times New Roman" panose="02020603050405020304" pitchFamily="18" charset="0"/>
                <a:cs typeface="Times New Roman" panose="02020603050405020304" pitchFamily="18" charset="0"/>
              </a:rPr>
              <a:t>Creen en la reencarnación y en la purificación espiritual por medio de seguir una dieta vegetariana para librarse del karma. Prohíben el comer carne y suelen vestir con túnicas y algunos miembros, rasurarse la cabeza dejando alguna porción de pelo crecer en forma de cola de caballo. Acostumbran la recitación de "mantras" (rezos repetitivos) para alcanzar supuestos grados elevados de espiritualidad, especialmente repitiendo cantos a Krishna como el Hare Krishna. Dan consejos morales a sus adeptos. También es parte ritual la adoración de imágenes y obligatorio obedecer el reglamento de la Sociedad Internacional para la Conciencia de Krishna.</a:t>
            </a:r>
          </a:p>
        </p:txBody>
      </p:sp>
    </p:spTree>
    <p:extLst>
      <p:ext uri="{BB962C8B-B14F-4D97-AF65-F5344CB8AC3E}">
        <p14:creationId xmlns:p14="http://schemas.microsoft.com/office/powerpoint/2010/main" val="3582317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9218" name="1 Título"/>
          <p:cNvSpPr>
            <a:spLocks noGrp="1"/>
          </p:cNvSpPr>
          <p:nvPr>
            <p:ph type="title"/>
          </p:nvPr>
        </p:nvSpPr>
        <p:spPr/>
        <p:txBody>
          <a:bodyPr/>
          <a:lstStyle/>
          <a:p>
            <a:pPr algn="ctr" eaLnBrk="1" hangingPunct="1"/>
            <a:r>
              <a:rPr lang="es-MX" altLang="es-MX" dirty="0">
                <a:latin typeface="Times New Roman" panose="02020603050405020304" pitchFamily="18" charset="0"/>
                <a:cs typeface="Times New Roman" panose="02020603050405020304" pitchFamily="18" charset="0"/>
              </a:rPr>
              <a:t>Para alcanzar la liberación:</a:t>
            </a:r>
          </a:p>
        </p:txBody>
      </p:sp>
      <p:sp>
        <p:nvSpPr>
          <p:cNvPr id="9219" name="2 Marcador de contenido"/>
          <p:cNvSpPr>
            <a:spLocks noGrp="1"/>
          </p:cNvSpPr>
          <p:nvPr>
            <p:ph idx="1"/>
          </p:nvPr>
        </p:nvSpPr>
        <p:spPr/>
        <p:txBody>
          <a:bodyPr/>
          <a:lstStyle/>
          <a:p>
            <a:pPr algn="ctr" eaLnBrk="1" hangingPunct="1"/>
            <a:r>
              <a:rPr lang="es-MX" altLang="es-MX" dirty="0">
                <a:latin typeface="Times New Roman" panose="02020603050405020304" pitchFamily="18" charset="0"/>
                <a:cs typeface="Times New Roman" panose="02020603050405020304" pitchFamily="18" charset="0"/>
              </a:rPr>
              <a:t>No comer carne, huevos y pescado.</a:t>
            </a:r>
          </a:p>
          <a:p>
            <a:pPr algn="ctr" eaLnBrk="1" hangingPunct="1"/>
            <a:r>
              <a:rPr lang="es-MX" altLang="es-MX" dirty="0">
                <a:latin typeface="Times New Roman" panose="02020603050405020304" pitchFamily="18" charset="0"/>
                <a:cs typeface="Times New Roman" panose="02020603050405020304" pitchFamily="18" charset="0"/>
              </a:rPr>
              <a:t>No practicar sexo </a:t>
            </a:r>
            <a:r>
              <a:rPr lang="es-MX" altLang="es-MX" dirty="0" smtClean="0">
                <a:latin typeface="Times New Roman" panose="02020603050405020304" pitchFamily="18" charset="0"/>
                <a:cs typeface="Times New Roman" panose="02020603050405020304" pitchFamily="18" charset="0"/>
              </a:rPr>
              <a:t>ilícito.</a:t>
            </a:r>
            <a:endParaRPr lang="es-MX" altLang="es-MX" dirty="0">
              <a:latin typeface="Times New Roman" panose="02020603050405020304" pitchFamily="18" charset="0"/>
              <a:cs typeface="Times New Roman" panose="02020603050405020304" pitchFamily="18" charset="0"/>
            </a:endParaRPr>
          </a:p>
          <a:p>
            <a:pPr algn="ctr" eaLnBrk="1" hangingPunct="1"/>
            <a:r>
              <a:rPr lang="es-MX" altLang="es-MX" dirty="0">
                <a:latin typeface="Times New Roman" panose="02020603050405020304" pitchFamily="18" charset="0"/>
                <a:cs typeface="Times New Roman" panose="02020603050405020304" pitchFamily="18" charset="0"/>
              </a:rPr>
              <a:t>Jugar juegos de azar..</a:t>
            </a:r>
          </a:p>
        </p:txBody>
      </p:sp>
    </p:spTree>
    <p:extLst>
      <p:ext uri="{BB962C8B-B14F-4D97-AF65-F5344CB8AC3E}">
        <p14:creationId xmlns:p14="http://schemas.microsoft.com/office/powerpoint/2010/main" val="297892281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665</Words>
  <Application>Microsoft Office PowerPoint</Application>
  <PresentationFormat>Panorámica</PresentationFormat>
  <Paragraphs>46</Paragraphs>
  <Slides>14</Slides>
  <Notes>0</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14</vt:i4>
      </vt:variant>
    </vt:vector>
  </HeadingPairs>
  <TitlesOfParts>
    <vt:vector size="25" baseType="lpstr">
      <vt:lpstr>Aharoni</vt:lpstr>
      <vt:lpstr>Arial</vt:lpstr>
      <vt:lpstr>Arial Black</vt:lpstr>
      <vt:lpstr>Calibri</vt:lpstr>
      <vt:lpstr>Calibri Light</vt:lpstr>
      <vt:lpstr>Gabriola</vt:lpstr>
      <vt:lpstr>Lato</vt:lpstr>
      <vt:lpstr>Times New Roman</vt:lpstr>
      <vt:lpstr>Trebuchet MS</vt:lpstr>
      <vt:lpstr>Wingdings 2</vt:lpstr>
      <vt:lpstr>Tema de Office</vt:lpstr>
      <vt:lpstr>Presentación de PowerPoint</vt:lpstr>
      <vt:lpstr>Presentación de PowerPoint</vt:lpstr>
      <vt:lpstr>Presentación de PowerPoint</vt:lpstr>
      <vt:lpstr>Presentación de PowerPoint</vt:lpstr>
      <vt:lpstr>Origen</vt:lpstr>
      <vt:lpstr>Doctrina de la Secta.</vt:lpstr>
      <vt:lpstr>Presentación de PowerPoint</vt:lpstr>
      <vt:lpstr>Presentación de PowerPoint</vt:lpstr>
      <vt:lpstr>Para alcanzar la liberación:</vt:lpstr>
      <vt:lpstr>Opinión sobre Jesucristo</vt:lpstr>
      <vt:lpstr> La salvación</vt:lpstr>
      <vt:lpstr>Presentación de PowerPoint</vt:lpstr>
      <vt:lpstr>Presentación de PowerPoint</vt:lpstr>
      <vt:lpstr>Presentación de PowerPoint</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JULIO CONTRERAS</dc:creator>
  <cp:lastModifiedBy>JULIO CONTRERAS</cp:lastModifiedBy>
  <cp:revision>7</cp:revision>
  <dcterms:created xsi:type="dcterms:W3CDTF">2022-05-08T02:13:13Z</dcterms:created>
  <dcterms:modified xsi:type="dcterms:W3CDTF">2022-05-25T21:13:25Z</dcterms:modified>
</cp:coreProperties>
</file>