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264" r:id="rId5"/>
    <p:sldId id="343" r:id="rId6"/>
    <p:sldId id="377" r:id="rId7"/>
    <p:sldId id="376" r:id="rId8"/>
    <p:sldId id="378" r:id="rId9"/>
    <p:sldId id="379" r:id="rId10"/>
    <p:sldId id="382" r:id="rId11"/>
    <p:sldId id="380" r:id="rId12"/>
    <p:sldId id="393" r:id="rId13"/>
    <p:sldId id="347" r:id="rId14"/>
    <p:sldId id="397" r:id="rId15"/>
    <p:sldId id="385" r:id="rId16"/>
    <p:sldId id="400" r:id="rId17"/>
    <p:sldId id="383" r:id="rId18"/>
    <p:sldId id="399" r:id="rId19"/>
    <p:sldId id="386" r:id="rId20"/>
    <p:sldId id="398" r:id="rId21"/>
    <p:sldId id="401" r:id="rId22"/>
    <p:sldId id="387" r:id="rId23"/>
    <p:sldId id="394" r:id="rId24"/>
    <p:sldId id="389" r:id="rId25"/>
    <p:sldId id="391" r:id="rId26"/>
    <p:sldId id="392" r:id="rId27"/>
    <p:sldId id="390" r:id="rId28"/>
    <p:sldId id="403" r:id="rId29"/>
    <p:sldId id="4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02AD0B04-AC77-4313-9F66-7D520CA732F4}"/>
    <pc:docChg chg="undo custSel addSld delSld modSld sldOrd">
      <pc:chgData name="Eugenia Appelhans" userId="2d97bc27457f462f" providerId="LiveId" clId="{02AD0B04-AC77-4313-9F66-7D520CA732F4}" dt="2022-03-16T13:23:40.897" v="56"/>
      <pc:docMkLst>
        <pc:docMk/>
      </pc:docMkLst>
      <pc:sldChg chg="modSp mod ord">
        <pc:chgData name="Eugenia Appelhans" userId="2d97bc27457f462f" providerId="LiveId" clId="{02AD0B04-AC77-4313-9F66-7D520CA732F4}" dt="2022-03-16T12:40:55.456" v="32" actId="403"/>
        <pc:sldMkLst>
          <pc:docMk/>
          <pc:sldMk cId="115197287" sldId="390"/>
        </pc:sldMkLst>
        <pc:spChg chg="mod">
          <ac:chgData name="Eugenia Appelhans" userId="2d97bc27457f462f" providerId="LiveId" clId="{02AD0B04-AC77-4313-9F66-7D520CA732F4}" dt="2022-03-16T12:40:55.456" v="32" actId="403"/>
          <ac:spMkLst>
            <pc:docMk/>
            <pc:sldMk cId="115197287" sldId="390"/>
            <ac:spMk id="3" creationId="{6A2CF4CE-9CA8-43FC-879C-3E084C2EB884}"/>
          </ac:spMkLst>
        </pc:spChg>
      </pc:sldChg>
      <pc:sldChg chg="modSp mod">
        <pc:chgData name="Eugenia Appelhans" userId="2d97bc27457f462f" providerId="LiveId" clId="{02AD0B04-AC77-4313-9F66-7D520CA732F4}" dt="2022-03-16T13:22:40.777" v="48" actId="313"/>
        <pc:sldMkLst>
          <pc:docMk/>
          <pc:sldMk cId="2402729073" sldId="391"/>
        </pc:sldMkLst>
        <pc:spChg chg="mod">
          <ac:chgData name="Eugenia Appelhans" userId="2d97bc27457f462f" providerId="LiveId" clId="{02AD0B04-AC77-4313-9F66-7D520CA732F4}" dt="2022-03-16T13:22:40.777" v="48" actId="313"/>
          <ac:spMkLst>
            <pc:docMk/>
            <pc:sldMk cId="2402729073" sldId="391"/>
            <ac:spMk id="3" creationId="{6A2CF4CE-9CA8-43FC-879C-3E084C2EB884}"/>
          </ac:spMkLst>
        </pc:spChg>
      </pc:sldChg>
      <pc:sldChg chg="del">
        <pc:chgData name="Eugenia Appelhans" userId="2d97bc27457f462f" providerId="LiveId" clId="{02AD0B04-AC77-4313-9F66-7D520CA732F4}" dt="2022-03-16T12:39:21.923" v="1" actId="47"/>
        <pc:sldMkLst>
          <pc:docMk/>
          <pc:sldMk cId="990198310" sldId="395"/>
        </pc:sldMkLst>
      </pc:sldChg>
      <pc:sldChg chg="delSp modSp add del mod">
        <pc:chgData name="Eugenia Appelhans" userId="2d97bc27457f462f" providerId="LiveId" clId="{02AD0B04-AC77-4313-9F66-7D520CA732F4}" dt="2022-03-16T13:23:40.897" v="56"/>
        <pc:sldMkLst>
          <pc:docMk/>
          <pc:sldMk cId="517135871" sldId="402"/>
        </pc:sldMkLst>
        <pc:spChg chg="del mod">
          <ac:chgData name="Eugenia Appelhans" userId="2d97bc27457f462f" providerId="LiveId" clId="{02AD0B04-AC77-4313-9F66-7D520CA732F4}" dt="2022-03-16T13:23:40.897" v="56"/>
          <ac:spMkLst>
            <pc:docMk/>
            <pc:sldMk cId="517135871" sldId="402"/>
            <ac:spMk id="3" creationId="{6A2CF4CE-9CA8-43FC-879C-3E084C2EB884}"/>
          </ac:spMkLst>
        </pc:spChg>
      </pc:sldChg>
      <pc:sldChg chg="modSp add mod ord">
        <pc:chgData name="Eugenia Appelhans" userId="2d97bc27457f462f" providerId="LiveId" clId="{02AD0B04-AC77-4313-9F66-7D520CA732F4}" dt="2022-03-16T12:40:14.770" v="27" actId="20577"/>
        <pc:sldMkLst>
          <pc:docMk/>
          <pc:sldMk cId="3599489771" sldId="403"/>
        </pc:sldMkLst>
        <pc:spChg chg="mod">
          <ac:chgData name="Eugenia Appelhans" userId="2d97bc27457f462f" providerId="LiveId" clId="{02AD0B04-AC77-4313-9F66-7D520CA732F4}" dt="2022-03-16T12:40:14.770" v="27" actId="20577"/>
          <ac:spMkLst>
            <pc:docMk/>
            <pc:sldMk cId="3599489771" sldId="403"/>
            <ac:spMk id="3" creationId="{6A2CF4CE-9CA8-43FC-879C-3E084C2EB884}"/>
          </ac:spMkLst>
        </pc:spChg>
      </pc:sldChg>
      <pc:sldChg chg="add del">
        <pc:chgData name="Eugenia Appelhans" userId="2d97bc27457f462f" providerId="LiveId" clId="{02AD0B04-AC77-4313-9F66-7D520CA732F4}" dt="2022-03-16T13:23:26.285" v="50" actId="47"/>
        <pc:sldMkLst>
          <pc:docMk/>
          <pc:sldMk cId="2529730054" sldId="4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42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38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3/16/2022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22" name="Body Level One…"/>
          <p:cNvSpPr txBox="1">
            <a:spLocks noGrp="1"/>
          </p:cNvSpPr>
          <p:nvPr>
            <p:ph type="body" sz="quarter" idx="1"/>
          </p:nvPr>
        </p:nvSpPr>
        <p:spPr>
          <a:xfrm>
            <a:off x="381000" y="4317816"/>
            <a:ext cx="11430000" cy="186"/>
          </a:xfrm>
          <a:prstGeom prst="rect">
            <a:avLst/>
          </a:prstGeom>
          <a:ln w="38100">
            <a:solidFill>
              <a:srgbClr val="A6AAA9"/>
            </a:solidFill>
          </a:ln>
        </p:spPr>
        <p:txBody>
          <a:bodyPr anchor="ctr"/>
          <a:lstStyle>
            <a:lvl1pPr marL="312528"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1pPr>
            <a:lvl2pPr marL="625056"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2pPr>
            <a:lvl3pPr marL="937584"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3pPr>
            <a:lvl4pPr marL="1250112"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4pPr>
            <a:lvl5pPr marL="1562640"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23" name="Title Text"/>
          <p:cNvSpPr txBox="1">
            <a:spLocks noGrp="1"/>
          </p:cNvSpPr>
          <p:nvPr>
            <p:ph type="title"/>
          </p:nvPr>
        </p:nvSpPr>
        <p:spPr>
          <a:prstGeom prst="rect">
            <a:avLst/>
          </a:prstGeom>
        </p:spPr>
        <p:txBody>
          <a:bodyPr/>
          <a:lstStyle/>
          <a:p>
            <a:r>
              <a:t>Title Text</a:t>
            </a:r>
          </a:p>
        </p:txBody>
      </p:sp>
      <p:sp>
        <p:nvSpPr>
          <p:cNvPr id="24" name="Rectangle"/>
          <p:cNvSpPr>
            <a:spLocks noGrp="1"/>
          </p:cNvSpPr>
          <p:nvPr>
            <p:ph type="body" sz="quarter" idx="14"/>
          </p:nvPr>
        </p:nvSpPr>
        <p:spPr>
          <a:prstGeom prst="rect">
            <a:avLst/>
          </a:prstGeom>
        </p:spPr>
        <p:txBody>
          <a:bodyPr/>
          <a:lstStyle/>
          <a:p>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96930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3/16/2022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3/16/2022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3/16/2022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3/16/2022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goodreads.com/work/quotes/1805379"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dreads.com/work/quotes/1903496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dreads.com/work/quotes/43075476"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dreads.com/work/quotes/892616"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anntarazevich?utm_content=attributionCopyText&amp;utm_medium=referral&amp;utm_source=pexels"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pexels.com/photo/we-ll-get-through-it-lettering-text-on-black-background-5707491/?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ubmed/3078495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aj7screative?utm_content=attributionCopyText&amp;utm_medium=referral&amp;utm_source=pexels"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www.pexels.com/photo/person-standing-on-concrete-floor-with-number-11-paint-1655998/?utm_content=attributionCopyText&amp;utm_medium=referral&amp;utm_source=pexel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alex-green?utm_content=attributionCopyText&amp;utm_medium=referral&amp;utm_source=pexels"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www.pexels.com/photo/sorrowful-black-man-touching-head-in-dismay-near-supporting-wife-5700186/?utm_content=attributionCopyText&amp;utm_medium=referral&amp;utm_source=pexel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download-a-pic-donate-a-buck-8721?utm_content=attributionCopyText&amp;utm_medium=referral&amp;utm_source=pexel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pexels.com/photo/silhouette-of-person-sitting-beside-body-of-water-54379/?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david-garrison-1128051?utm_content=attributionCopyText&amp;utm_medium=referral&amp;utm_source=pexel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www.pexels.com/photo/woman-holding-her-head-2128817/?utm_content=attributionCopyText&amp;utm_medium=referral&amp;utm_source=pexel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david-garrison-1128051?utm_content=attributionCopyText&amp;utm_medium=referral&amp;utm_source=pexels"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www.pexels.com/photo/woman-holding-her-head-2128817/?utm_content=attributionCopyText&amp;utm_medium=referral&amp;utm_source=pexel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anntarazevich?utm_content=attributionCopyText&amp;utm_medium=referral&amp;utm_source=pexels"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pexels.com/photo/we-ll-get-through-it-lettering-text-on-black-background-5707491/?utm_content=attributionCopyText&amp;utm_medium=referral&amp;utm_source=pexels"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3 Part 1- What is it like?</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500" b="0" i="0" dirty="0">
                <a:solidFill>
                  <a:srgbClr val="181818"/>
                </a:solidFill>
                <a:effectLst/>
                <a:latin typeface="Merriweather" panose="00000500000000000000" pitchFamily="2" charset="0"/>
              </a:rPr>
              <a:t>“There is a particular kind of pain, elation, loneliness, and terror involved in this kind of madness. When you're high it's tremendous. The ideas and feelings are fast and frequent like shooting stars, and you follow them until you find better and brighter ones. Shyness goes, the right words and gestures are suddenly there, the power to captivate others a felt certainty. There are interests found in uninteresting people. Sensuality is pervasive and the desire to seduce and be seduced irresistible. Feelings of ease, intensity, power, well-being, financial omnipotence, and euphoria pervade one's marrow. But, somewhere, this changes. The fast ideas are far too fast, and there are far too many; overwhelming confusion replaces clarity. Memory goes. Humor and absorption on friends' faces are replaced by fear and concern. Everything previously moving with the grain is now against-- you are irritable, angry, frightened, uncontrollable, and enmeshed totally in the blackest caves of the mind. You never knew those caves were there. It will never end, for madness carves its own reality.”</a:t>
            </a:r>
          </a:p>
          <a:p>
            <a:pPr algn="l"/>
            <a:br>
              <a:rPr lang="en-US" sz="1500" dirty="0"/>
            </a:br>
            <a:r>
              <a:rPr lang="en-US" sz="1500" b="0" i="0" dirty="0">
                <a:solidFill>
                  <a:srgbClr val="181818"/>
                </a:solidFill>
                <a:effectLst/>
                <a:latin typeface="Merriweather" panose="00000500000000000000" pitchFamily="2" charset="0"/>
              </a:rPr>
              <a:t>― </a:t>
            </a:r>
            <a:r>
              <a:rPr lang="en-US" sz="1500" b="1" i="0" dirty="0">
                <a:solidFill>
                  <a:srgbClr val="333333"/>
                </a:solidFill>
                <a:effectLst/>
                <a:latin typeface="Lato" panose="020B0604020202020204" pitchFamily="34" charset="0"/>
              </a:rPr>
              <a:t>Kay Redfield Jamison, </a:t>
            </a:r>
            <a:r>
              <a:rPr lang="en-US" sz="1500" b="1" i="0" u="none" strike="noStrike" dirty="0">
                <a:solidFill>
                  <a:srgbClr val="333333"/>
                </a:solidFill>
                <a:effectLst/>
                <a:latin typeface="Lato" panose="020B0604020202020204" pitchFamily="34" charset="0"/>
                <a:hlinkClick r:id="rId3"/>
              </a:rPr>
              <a:t>An Unquiet Mind: A Memoir of Moods and Madness</a:t>
            </a:r>
            <a:endParaRPr lang="en-US" sz="1500" b="0" i="0" dirty="0">
              <a:effectLst/>
            </a:endParaRPr>
          </a:p>
        </p:txBody>
      </p:sp>
    </p:spTree>
    <p:extLst>
      <p:ext uri="{BB962C8B-B14F-4D97-AF65-F5344CB8AC3E}">
        <p14:creationId xmlns:p14="http://schemas.microsoft.com/office/powerpoint/2010/main" val="344018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21EBB143-09CF-40D9-8A45-DD48868CBC30}"/>
              </a:ext>
            </a:extLst>
          </p:cNvPr>
          <p:cNvSpPr txBox="1"/>
          <p:nvPr/>
        </p:nvSpPr>
        <p:spPr>
          <a:xfrm>
            <a:off x="8545286" y="237744"/>
            <a:ext cx="3274858" cy="707886"/>
          </a:xfrm>
          <a:prstGeom prst="rect">
            <a:avLst/>
          </a:prstGeom>
          <a:noFill/>
        </p:spPr>
        <p:txBody>
          <a:bodyPr wrap="square" rtlCol="0">
            <a:spAutoFit/>
          </a:bodyPr>
          <a:lstStyle/>
          <a:p>
            <a:r>
              <a:rPr lang="en-US" sz="4000" dirty="0"/>
              <a:t>What is real?</a:t>
            </a:r>
          </a:p>
        </p:txBody>
      </p:sp>
    </p:spTree>
    <p:extLst>
      <p:ext uri="{BB962C8B-B14F-4D97-AF65-F5344CB8AC3E}">
        <p14:creationId xmlns:p14="http://schemas.microsoft.com/office/powerpoint/2010/main" val="1484416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“Bipolar robs you of that which is you. It can take from you the very core of your being and replace it with something that is completely opposite of who and what you truly are. Because my bipolar went untreated for so long, I spent many years looking in the mirror and seeing a person I did not recognize or understand. Not only did bipolar rob me of my sanity, but it robbed me of my ability to see beyond the space it dictated me to look. I no longer could tell reality from fantasy, and I walked in a world no longer my own.”</a:t>
            </a:r>
          </a:p>
          <a:p>
            <a:pPr algn="l"/>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Alyssa </a:t>
            </a:r>
            <a:r>
              <a:rPr lang="en-US" sz="1600" b="1" i="0" dirty="0" err="1">
                <a:solidFill>
                  <a:srgbClr val="333333"/>
                </a:solidFill>
                <a:effectLst/>
                <a:latin typeface="Lato" panose="020F0502020204030203" pitchFamily="34" charset="0"/>
              </a:rPr>
              <a:t>Reyans</a:t>
            </a:r>
            <a:r>
              <a:rPr lang="en-US" sz="1600" b="1" i="0" dirty="0">
                <a:solidFill>
                  <a:srgbClr val="333333"/>
                </a:solidFill>
                <a:effectLst/>
                <a:latin typeface="Lato" panose="020F0502020204030203" pitchFamily="34" charset="0"/>
              </a:rPr>
              <a:t>, </a:t>
            </a:r>
            <a:r>
              <a:rPr lang="en-US" sz="1600" b="1" i="0" u="none" strike="noStrike" dirty="0">
                <a:solidFill>
                  <a:srgbClr val="333333"/>
                </a:solidFill>
                <a:effectLst/>
                <a:latin typeface="Lato" panose="020F0502020204030203" pitchFamily="34" charset="0"/>
                <a:hlinkClick r:id="rId3"/>
              </a:rPr>
              <a:t>Letters from a Bipolar Mother</a:t>
            </a:r>
            <a:endParaRPr lang="en-US" sz="1500" b="0" i="0" dirty="0">
              <a:effectLst/>
            </a:endParaRPr>
          </a:p>
        </p:txBody>
      </p:sp>
    </p:spTree>
    <p:extLst>
      <p:ext uri="{BB962C8B-B14F-4D97-AF65-F5344CB8AC3E}">
        <p14:creationId xmlns:p14="http://schemas.microsoft.com/office/powerpoint/2010/main" val="203538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21EBB143-09CF-40D9-8A45-DD48868CBC30}"/>
              </a:ext>
            </a:extLst>
          </p:cNvPr>
          <p:cNvSpPr txBox="1"/>
          <p:nvPr/>
        </p:nvSpPr>
        <p:spPr>
          <a:xfrm>
            <a:off x="8545286" y="237744"/>
            <a:ext cx="3274858" cy="3170099"/>
          </a:xfrm>
          <a:prstGeom prst="rect">
            <a:avLst/>
          </a:prstGeom>
          <a:noFill/>
        </p:spPr>
        <p:txBody>
          <a:bodyPr wrap="square" rtlCol="0">
            <a:spAutoFit/>
          </a:bodyPr>
          <a:lstStyle/>
          <a:p>
            <a:r>
              <a:rPr lang="en-US" sz="4000" dirty="0"/>
              <a:t>How bad is it?</a:t>
            </a:r>
          </a:p>
          <a:p>
            <a:r>
              <a:rPr lang="en-US" sz="4000" dirty="0"/>
              <a:t>How long will it take to get better?</a:t>
            </a:r>
          </a:p>
        </p:txBody>
      </p:sp>
    </p:spTree>
    <p:extLst>
      <p:ext uri="{BB962C8B-B14F-4D97-AF65-F5344CB8AC3E}">
        <p14:creationId xmlns:p14="http://schemas.microsoft.com/office/powerpoint/2010/main" val="281466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“When you come out of the grips of a depression there is an incredible relief, but not one you feel allowed to celebrate. Instead, the feeling of victory is replaced with anxiety that it will happen again, and with shame and vulnerability when you see how your illness affected your family, your work, everything left untouched while you struggled to survive. We come back to life thinner, paler, weaker … but as survivors. Survivors who don’t get pats on the back from coworkers who congratulate them on making it. Survivors who wake to more work than before because their friends and family are exhausted from helping them fight a battle they may not even understand. I hope to one day see a sea of people all wearing silver ribbons as a sign that they understand the secret battle, and as a celebration of the victories made each day as we individually pull ourselves up out of our foxholes to see our scars heal, and to remember what the sun looks like.”</a:t>
            </a:r>
          </a:p>
          <a:p>
            <a:pPr algn="l"/>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Jenny Lawson, </a:t>
            </a:r>
            <a:r>
              <a:rPr lang="en-US" sz="1600" b="1" i="0" u="none" strike="noStrike" dirty="0">
                <a:solidFill>
                  <a:srgbClr val="333333"/>
                </a:solidFill>
                <a:effectLst/>
                <a:latin typeface="Lato" panose="020F0502020204030203" pitchFamily="34" charset="0"/>
                <a:hlinkClick r:id="rId3"/>
              </a:rPr>
              <a:t>Furiously Happy: A Funny Book About Horrible Things</a:t>
            </a:r>
            <a:endParaRPr lang="en-US" sz="1500" b="0" i="0" dirty="0">
              <a:effectLst/>
            </a:endParaRPr>
          </a:p>
        </p:txBody>
      </p:sp>
    </p:spTree>
    <p:extLst>
      <p:ext uri="{BB962C8B-B14F-4D97-AF65-F5344CB8AC3E}">
        <p14:creationId xmlns:p14="http://schemas.microsoft.com/office/powerpoint/2010/main" val="220564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21EBB143-09CF-40D9-8A45-DD48868CBC30}"/>
              </a:ext>
            </a:extLst>
          </p:cNvPr>
          <p:cNvSpPr txBox="1"/>
          <p:nvPr/>
        </p:nvSpPr>
        <p:spPr>
          <a:xfrm>
            <a:off x="8545286" y="237744"/>
            <a:ext cx="3274858" cy="1323439"/>
          </a:xfrm>
          <a:prstGeom prst="rect">
            <a:avLst/>
          </a:prstGeom>
          <a:noFill/>
        </p:spPr>
        <p:txBody>
          <a:bodyPr wrap="square" rtlCol="0">
            <a:spAutoFit/>
          </a:bodyPr>
          <a:lstStyle/>
          <a:p>
            <a:r>
              <a:rPr lang="en-US" sz="4000" dirty="0"/>
              <a:t>How long am I safe?</a:t>
            </a:r>
          </a:p>
        </p:txBody>
      </p:sp>
    </p:spTree>
    <p:extLst>
      <p:ext uri="{BB962C8B-B14F-4D97-AF65-F5344CB8AC3E}">
        <p14:creationId xmlns:p14="http://schemas.microsoft.com/office/powerpoint/2010/main" val="3923895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“And I know, knew for sure, with an absolute certainty, that this is rock bottom, this what the worst possible thing feels like. It is not some grand, wretched emotional breakdown. It is, in fact, so very mundane:…Rock Bottom is an inability to cope with the commonplace that is so extreme it makes even the grandest and loveliest things unbearable…Rock bottom is feeling that the only thing that matters in all of life is the one bad moment…Rock bottom is everything out of focus. It’s a failure of vision, a failure to see the world how it is, to see the good in what it is, and only to wonder why the hell things look the way they do and not—and not some other way.”</a:t>
            </a:r>
          </a:p>
          <a:p>
            <a:pPr algn="l"/>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Elizabeth </a:t>
            </a:r>
            <a:r>
              <a:rPr lang="en-US" sz="1600" b="1" i="0" dirty="0" err="1">
                <a:solidFill>
                  <a:srgbClr val="333333"/>
                </a:solidFill>
                <a:effectLst/>
                <a:latin typeface="Lato" panose="020F0502020204030203" pitchFamily="34" charset="0"/>
              </a:rPr>
              <a:t>Wurtzel</a:t>
            </a:r>
            <a:r>
              <a:rPr lang="en-US" sz="1600" b="1" i="0" dirty="0">
                <a:solidFill>
                  <a:srgbClr val="333333"/>
                </a:solidFill>
                <a:effectLst/>
                <a:latin typeface="Lato" panose="020F0502020204030203" pitchFamily="34" charset="0"/>
              </a:rPr>
              <a:t>, </a:t>
            </a:r>
            <a:r>
              <a:rPr lang="en-US" sz="1600" b="1" i="0" u="none" strike="noStrike" dirty="0">
                <a:solidFill>
                  <a:srgbClr val="333333"/>
                </a:solidFill>
                <a:effectLst/>
                <a:latin typeface="Lato" panose="020F0502020204030203" pitchFamily="34" charset="0"/>
                <a:hlinkClick r:id="rId3"/>
              </a:rPr>
              <a:t>Prozac Nation</a:t>
            </a:r>
            <a:endParaRPr lang="en-US" sz="1500" b="0" i="0" dirty="0">
              <a:effectLst/>
            </a:endParaRPr>
          </a:p>
        </p:txBody>
      </p:sp>
    </p:spTree>
    <p:extLst>
      <p:ext uri="{BB962C8B-B14F-4D97-AF65-F5344CB8AC3E}">
        <p14:creationId xmlns:p14="http://schemas.microsoft.com/office/powerpoint/2010/main" val="184862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21EBB143-09CF-40D9-8A45-DD48868CBC30}"/>
              </a:ext>
            </a:extLst>
          </p:cNvPr>
          <p:cNvSpPr txBox="1"/>
          <p:nvPr/>
        </p:nvSpPr>
        <p:spPr>
          <a:xfrm>
            <a:off x="8545286" y="237744"/>
            <a:ext cx="3274858" cy="707886"/>
          </a:xfrm>
          <a:prstGeom prst="rect">
            <a:avLst/>
          </a:prstGeom>
          <a:noFill/>
        </p:spPr>
        <p:txBody>
          <a:bodyPr wrap="square" rtlCol="0">
            <a:spAutoFit/>
          </a:bodyPr>
          <a:lstStyle/>
          <a:p>
            <a:r>
              <a:rPr lang="en-US" sz="4000" dirty="0"/>
              <a:t>Who am I?</a:t>
            </a:r>
          </a:p>
        </p:txBody>
      </p:sp>
    </p:spTree>
    <p:extLst>
      <p:ext uri="{BB962C8B-B14F-4D97-AF65-F5344CB8AC3E}">
        <p14:creationId xmlns:p14="http://schemas.microsoft.com/office/powerpoint/2010/main" val="25897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21EBB143-09CF-40D9-8A45-DD48868CBC30}"/>
              </a:ext>
            </a:extLst>
          </p:cNvPr>
          <p:cNvSpPr txBox="1"/>
          <p:nvPr/>
        </p:nvSpPr>
        <p:spPr>
          <a:xfrm>
            <a:off x="8545286" y="237744"/>
            <a:ext cx="3274858" cy="707886"/>
          </a:xfrm>
          <a:prstGeom prst="rect">
            <a:avLst/>
          </a:prstGeom>
          <a:noFill/>
        </p:spPr>
        <p:txBody>
          <a:bodyPr wrap="square" rtlCol="0">
            <a:spAutoFit/>
          </a:bodyPr>
          <a:lstStyle/>
          <a:p>
            <a:r>
              <a:rPr lang="en-US" sz="4000" dirty="0"/>
              <a:t>Who is God?</a:t>
            </a:r>
          </a:p>
        </p:txBody>
      </p:sp>
    </p:spTree>
    <p:extLst>
      <p:ext uri="{BB962C8B-B14F-4D97-AF65-F5344CB8AC3E}">
        <p14:creationId xmlns:p14="http://schemas.microsoft.com/office/powerpoint/2010/main" val="1200131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265" r="1924" b="4579"/>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Photo by </a:t>
            </a:r>
            <a:r>
              <a:rPr lang="en-US" b="1" i="0" u="none" strike="noStrike" dirty="0">
                <a:solidFill>
                  <a:srgbClr val="1A1A1A"/>
                </a:solidFill>
                <a:effectLst/>
                <a:latin typeface="-apple-system"/>
                <a:hlinkClick r:id="rId3"/>
              </a:rPr>
              <a:t>Anna </a:t>
            </a:r>
            <a:r>
              <a:rPr lang="en-US" b="1" i="0" u="none" strike="noStrike" dirty="0" err="1">
                <a:solidFill>
                  <a:srgbClr val="1A1A1A"/>
                </a:solidFill>
                <a:effectLst/>
                <a:latin typeface="-apple-system"/>
                <a:hlinkClick r:id="rId3"/>
              </a:rPr>
              <a:t>Tarazevich</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416115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715" b="11715"/>
          <a:stretch/>
        </p:blipFill>
        <p:spPr>
          <a:xfrm>
            <a:off x="455929" y="547659"/>
            <a:ext cx="11280142" cy="5762681"/>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Photo courtesy of </a:t>
            </a:r>
            <a:r>
              <a:rPr lang="en-US" b="0" i="0" dirty="0" err="1">
                <a:solidFill>
                  <a:srgbClr val="1A1A1A"/>
                </a:solidFill>
                <a:effectLst/>
                <a:latin typeface="-apple-system"/>
              </a:rPr>
              <a:t>Pixabay</a:t>
            </a:r>
            <a:endParaRPr lang="en-US" dirty="0"/>
          </a:p>
        </p:txBody>
      </p:sp>
    </p:spTree>
    <p:extLst>
      <p:ext uri="{BB962C8B-B14F-4D97-AF65-F5344CB8AC3E}">
        <p14:creationId xmlns:p14="http://schemas.microsoft.com/office/powerpoint/2010/main" val="84390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3 Part 3- What is it like?</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168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Who Gets Treatment?</a:t>
            </a:r>
          </a:p>
          <a:p>
            <a:pPr algn="l"/>
            <a:endParaRPr lang="en-US" sz="1600" b="0" i="0" dirty="0">
              <a:solidFill>
                <a:srgbClr val="181818"/>
              </a:solidFill>
              <a:effectLst/>
              <a:latin typeface="Merriweather" panose="00000500000000000000" pitchFamily="2" charset="0"/>
            </a:endParaRPr>
          </a:p>
          <a:p>
            <a:pPr algn="l"/>
            <a:r>
              <a:rPr lang="en-US" sz="1600" b="0" i="0" dirty="0">
                <a:solidFill>
                  <a:srgbClr val="181818"/>
                </a:solidFill>
                <a:effectLst/>
                <a:latin typeface="Merriweather" panose="00000500000000000000" pitchFamily="2" charset="0"/>
              </a:rPr>
              <a:t>43% of adults with mental illness</a:t>
            </a:r>
          </a:p>
          <a:p>
            <a:pPr algn="l"/>
            <a:r>
              <a:rPr lang="en-US" sz="1600" dirty="0">
                <a:solidFill>
                  <a:srgbClr val="181818"/>
                </a:solidFill>
                <a:latin typeface="Merriweather" panose="00000500000000000000" pitchFamily="2" charset="0"/>
              </a:rPr>
              <a:t>64% of adults with serious mental illness</a:t>
            </a:r>
          </a:p>
          <a:p>
            <a:pPr algn="l"/>
            <a:r>
              <a:rPr lang="en-US" sz="1600" b="0" i="0" dirty="0">
                <a:solidFill>
                  <a:srgbClr val="181818"/>
                </a:solidFill>
                <a:effectLst/>
                <a:latin typeface="Merriweather" panose="00000500000000000000" pitchFamily="2" charset="0"/>
              </a:rPr>
              <a:t>51% of youth (6-17) with a mental health condition</a:t>
            </a:r>
          </a:p>
          <a:p>
            <a:pPr algn="l"/>
            <a:endParaRPr lang="en-US" sz="1600" dirty="0">
              <a:solidFill>
                <a:srgbClr val="181818"/>
              </a:solidFill>
              <a:latin typeface="Merriweather" panose="00000500000000000000" pitchFamily="2" charset="0"/>
            </a:endParaRPr>
          </a:p>
          <a:p>
            <a:pPr algn="l"/>
            <a:r>
              <a:rPr lang="en-US" sz="1600" dirty="0">
                <a:solidFill>
                  <a:srgbClr val="181818"/>
                </a:solidFill>
                <a:latin typeface="Merriweather" panose="00000500000000000000" pitchFamily="2" charset="0"/>
              </a:rPr>
              <a:t>By race?</a:t>
            </a:r>
          </a:p>
          <a:p>
            <a:pPr algn="l"/>
            <a:r>
              <a:rPr lang="en-US" sz="1600" b="0" i="0" dirty="0">
                <a:solidFill>
                  <a:srgbClr val="181818"/>
                </a:solidFill>
                <a:effectLst/>
                <a:latin typeface="Merriweather" panose="00000500000000000000" pitchFamily="2" charset="0"/>
              </a:rPr>
              <a:t>25% o</a:t>
            </a:r>
            <a:r>
              <a:rPr lang="en-US" sz="1600" dirty="0">
                <a:solidFill>
                  <a:srgbClr val="181818"/>
                </a:solidFill>
                <a:latin typeface="Merriweather" panose="00000500000000000000" pitchFamily="2" charset="0"/>
              </a:rPr>
              <a:t>f Asian adults</a:t>
            </a:r>
          </a:p>
          <a:p>
            <a:pPr algn="l"/>
            <a:r>
              <a:rPr lang="en-US" sz="1600" b="0" i="0" dirty="0">
                <a:solidFill>
                  <a:srgbClr val="181818"/>
                </a:solidFill>
                <a:effectLst/>
                <a:latin typeface="Merriweather" panose="00000500000000000000" pitchFamily="2" charset="0"/>
              </a:rPr>
              <a:t>31% of Black Adults</a:t>
            </a:r>
          </a:p>
          <a:p>
            <a:pPr algn="l"/>
            <a:r>
              <a:rPr lang="en-US" sz="1600" dirty="0">
                <a:solidFill>
                  <a:srgbClr val="181818"/>
                </a:solidFill>
                <a:latin typeface="Merriweather" panose="00000500000000000000" pitchFamily="2" charset="0"/>
              </a:rPr>
              <a:t>32% of adults who report mixed/multiracial</a:t>
            </a:r>
          </a:p>
          <a:p>
            <a:pPr algn="l"/>
            <a:r>
              <a:rPr lang="en-US" sz="1600" b="0" i="0" dirty="0">
                <a:solidFill>
                  <a:srgbClr val="181818"/>
                </a:solidFill>
                <a:effectLst/>
                <a:latin typeface="Merriweather" panose="00000500000000000000" pitchFamily="2" charset="0"/>
              </a:rPr>
              <a:t>33% of </a:t>
            </a:r>
            <a:r>
              <a:rPr lang="en-US" sz="1600" dirty="0">
                <a:solidFill>
                  <a:srgbClr val="181818"/>
                </a:solidFill>
                <a:latin typeface="Merriweather" panose="00000500000000000000" pitchFamily="2" charset="0"/>
              </a:rPr>
              <a:t>Hispanic or Latinx adults</a:t>
            </a:r>
          </a:p>
          <a:p>
            <a:pPr algn="l"/>
            <a:r>
              <a:rPr lang="en-US" sz="1600" b="0" i="0" dirty="0">
                <a:solidFill>
                  <a:srgbClr val="181818"/>
                </a:solidFill>
                <a:effectLst/>
                <a:latin typeface="Merriweather" panose="00000500000000000000" pitchFamily="2" charset="0"/>
              </a:rPr>
              <a:t>49% of </a:t>
            </a:r>
            <a:r>
              <a:rPr lang="en-US" sz="1600" dirty="0">
                <a:solidFill>
                  <a:srgbClr val="181818"/>
                </a:solidFill>
                <a:latin typeface="Merriweather" panose="00000500000000000000" pitchFamily="2" charset="0"/>
              </a:rPr>
              <a:t>White adults</a:t>
            </a:r>
          </a:p>
          <a:p>
            <a:pPr algn="l"/>
            <a:r>
              <a:rPr lang="en-US" sz="1600" b="0" i="0" dirty="0">
                <a:solidFill>
                  <a:srgbClr val="181818"/>
                </a:solidFill>
                <a:effectLst/>
                <a:latin typeface="Merriweather" panose="00000500000000000000" pitchFamily="2" charset="0"/>
              </a:rPr>
              <a:t>49% of </a:t>
            </a:r>
            <a:r>
              <a:rPr lang="en-US" sz="1600" dirty="0">
                <a:solidFill>
                  <a:srgbClr val="181818"/>
                </a:solidFill>
                <a:latin typeface="Merriweather" panose="00000500000000000000" pitchFamily="2" charset="0"/>
              </a:rPr>
              <a:t>lesbian, gay, and bisexual adults</a:t>
            </a:r>
          </a:p>
          <a:p>
            <a:pPr algn="l"/>
            <a:endParaRPr lang="en-US" sz="1600" b="0" i="0" dirty="0">
              <a:solidFill>
                <a:srgbClr val="181818"/>
              </a:solidFill>
              <a:effectLst/>
              <a:latin typeface="Merriweather" panose="00000500000000000000" pitchFamily="2" charset="0"/>
            </a:endParaRPr>
          </a:p>
          <a:p>
            <a:pPr algn="l"/>
            <a:endParaRPr lang="en-US" sz="1600" dirty="0">
              <a:solidFill>
                <a:srgbClr val="181818"/>
              </a:solidFill>
              <a:latin typeface="Merriweather" panose="00000500000000000000" pitchFamily="2" charset="0"/>
            </a:endParaRPr>
          </a:p>
          <a:p>
            <a:pPr algn="l"/>
            <a:endParaRPr lang="en-US" sz="1500" b="0" i="0" dirty="0">
              <a:effectLst/>
            </a:endParaRPr>
          </a:p>
        </p:txBody>
      </p:sp>
    </p:spTree>
    <p:extLst>
      <p:ext uri="{BB962C8B-B14F-4D97-AF65-F5344CB8AC3E}">
        <p14:creationId xmlns:p14="http://schemas.microsoft.com/office/powerpoint/2010/main" val="360734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212529"/>
                </a:solidFill>
                <a:effectLst/>
                <a:latin typeface="Montserrat" panose="020B0604020202020204" pitchFamily="2" charset="0"/>
              </a:rPr>
              <a:t>In 2015-16, more than two million U.S. adults had an Opioid Use Disorder, according to </a:t>
            </a:r>
            <a:r>
              <a:rPr lang="en-US" sz="1600" b="0" i="0" u="none" strike="noStrike" dirty="0">
                <a:solidFill>
                  <a:srgbClr val="0044B3"/>
                </a:solidFill>
                <a:effectLst/>
                <a:latin typeface="Montserrat" panose="020B0604020202020204" pitchFamily="2" charset="0"/>
                <a:hlinkClick r:id="rId3"/>
              </a:rPr>
              <a:t>the National Survey on Drug Use and Health</a:t>
            </a:r>
            <a:r>
              <a:rPr lang="en-US" sz="1600" b="0" i="0" dirty="0">
                <a:solidFill>
                  <a:srgbClr val="212529"/>
                </a:solidFill>
                <a:effectLst/>
                <a:latin typeface="Montserrat" panose="020B0604020202020204" pitchFamily="2" charset="0"/>
              </a:rPr>
              <a:t>, 62% of them had a co-occurring mental illness, and 24% a serious mental illness. However, only 24% and 29.6% of them, respectively, reported receiving treatment for their conditions.</a:t>
            </a:r>
            <a:endParaRPr lang="en-US" sz="1600" b="0" i="0" dirty="0">
              <a:solidFill>
                <a:srgbClr val="181818"/>
              </a:solidFill>
              <a:effectLst/>
              <a:latin typeface="Merriweather" panose="00000500000000000000" pitchFamily="2" charset="0"/>
            </a:endParaRPr>
          </a:p>
          <a:p>
            <a:pPr algn="l"/>
            <a:endParaRPr lang="en-US" sz="1600" b="0" i="0" dirty="0">
              <a:solidFill>
                <a:srgbClr val="181818"/>
              </a:solidFill>
              <a:effectLst/>
              <a:latin typeface="Merriweather" panose="00000500000000000000" pitchFamily="2" charset="0"/>
            </a:endParaRPr>
          </a:p>
          <a:p>
            <a:pPr algn="l"/>
            <a:endParaRPr lang="en-US" sz="1600" dirty="0">
              <a:solidFill>
                <a:srgbClr val="181818"/>
              </a:solidFill>
              <a:latin typeface="Merriweather" panose="00000500000000000000" pitchFamily="2" charset="0"/>
            </a:endParaRPr>
          </a:p>
          <a:p>
            <a:pPr algn="l"/>
            <a:endParaRPr lang="en-US" sz="1500" b="0" i="0" dirty="0">
              <a:effectLst/>
            </a:endParaRPr>
          </a:p>
        </p:txBody>
      </p:sp>
    </p:spTree>
    <p:extLst>
      <p:ext uri="{BB962C8B-B14F-4D97-AF65-F5344CB8AC3E}">
        <p14:creationId xmlns:p14="http://schemas.microsoft.com/office/powerpoint/2010/main" val="2402729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33482" r="9091" b="3238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212529"/>
                </a:solidFill>
                <a:effectLst/>
                <a:latin typeface="Montserrat" panose="020B0604020202020204" pitchFamily="2" charset="0"/>
              </a:rPr>
              <a:t>According to mentalheal</a:t>
            </a:r>
            <a:r>
              <a:rPr lang="en-US" sz="1600" dirty="0">
                <a:solidFill>
                  <a:srgbClr val="212529"/>
                </a:solidFill>
                <a:latin typeface="Montserrat" panose="020B0604020202020204" pitchFamily="2" charset="0"/>
              </a:rPr>
              <a:t>th.gov, approximately 1% of people self-harm.</a:t>
            </a:r>
          </a:p>
          <a:p>
            <a:pPr algn="l"/>
            <a:endParaRPr lang="en-US" sz="1600" b="0" i="0" dirty="0">
              <a:solidFill>
                <a:srgbClr val="181818"/>
              </a:solidFill>
              <a:effectLst/>
              <a:latin typeface="Merriweather" panose="00000500000000000000" pitchFamily="2" charset="0"/>
            </a:endParaRPr>
          </a:p>
          <a:p>
            <a:pPr algn="l"/>
            <a:endParaRPr lang="en-US" sz="1600" b="0" i="0" dirty="0">
              <a:solidFill>
                <a:srgbClr val="181818"/>
              </a:solidFill>
              <a:effectLst/>
              <a:latin typeface="Merriweather" panose="00000500000000000000" pitchFamily="2" charset="0"/>
            </a:endParaRPr>
          </a:p>
          <a:p>
            <a:pPr algn="l"/>
            <a:endParaRPr lang="en-US" sz="1600" dirty="0">
              <a:solidFill>
                <a:srgbClr val="181818"/>
              </a:solidFill>
              <a:latin typeface="Merriweather" panose="00000500000000000000" pitchFamily="2" charset="0"/>
            </a:endParaRPr>
          </a:p>
          <a:p>
            <a:pPr algn="l"/>
            <a:endParaRPr lang="en-US" sz="1500" b="0" i="0" dirty="0">
              <a:effectLst/>
            </a:endParaRPr>
          </a:p>
        </p:txBody>
      </p:sp>
    </p:spTree>
    <p:extLst>
      <p:ext uri="{BB962C8B-B14F-4D97-AF65-F5344CB8AC3E}">
        <p14:creationId xmlns:p14="http://schemas.microsoft.com/office/powerpoint/2010/main" val="3406547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7641" b="2764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800219"/>
          </a:xfrm>
          <a:prstGeom prst="rect">
            <a:avLst/>
          </a:prstGeom>
          <a:noFill/>
        </p:spPr>
        <p:txBody>
          <a:bodyPr wrap="square" rtlCol="0">
            <a:spAutoFit/>
          </a:bodyPr>
          <a:lstStyle/>
          <a:p>
            <a:r>
              <a:rPr lang="en-US" b="0" i="0" dirty="0">
                <a:solidFill>
                  <a:srgbClr val="1A1A1A"/>
                </a:solidFill>
                <a:effectLst/>
                <a:latin typeface="-apple-system"/>
              </a:rPr>
              <a:t> Photo by </a:t>
            </a:r>
            <a:r>
              <a:rPr lang="en-US" b="1" i="0" u="none" strike="noStrike" dirty="0">
                <a:solidFill>
                  <a:srgbClr val="1A1A1A"/>
                </a:solidFill>
                <a:effectLst/>
                <a:latin typeface="-apple-system"/>
                <a:hlinkClick r:id="rId3"/>
              </a:rPr>
              <a:t>anna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1" i="0" u="none" strike="noStrike" dirty="0">
              <a:solidFill>
                <a:srgbClr val="1A1A1A"/>
              </a:solidFill>
              <a:effectLst/>
              <a:latin typeface="-apple-system"/>
            </a:endParaRPr>
          </a:p>
          <a:p>
            <a:r>
              <a:rPr lang="en-US" sz="2800" b="1" dirty="0">
                <a:solidFill>
                  <a:srgbClr val="1A1A1A"/>
                </a:solidFill>
                <a:latin typeface="-apple-system"/>
              </a:rPr>
              <a:t>The average time between symptoms and treatment is 11 years. </a:t>
            </a:r>
            <a:endParaRPr lang="en-US" sz="2800" dirty="0"/>
          </a:p>
        </p:txBody>
      </p:sp>
    </p:spTree>
    <p:extLst>
      <p:ext uri="{BB962C8B-B14F-4D97-AF65-F5344CB8AC3E}">
        <p14:creationId xmlns:p14="http://schemas.microsoft.com/office/powerpoint/2010/main" val="11519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7641" b="2764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234696" y="4892469"/>
            <a:ext cx="9864112" cy="1569660"/>
          </a:xfrm>
          <a:prstGeom prst="rect">
            <a:avLst/>
          </a:prstGeom>
          <a:noFill/>
        </p:spPr>
        <p:txBody>
          <a:bodyPr wrap="square" rtlCol="0">
            <a:spAutoFit/>
          </a:bodyPr>
          <a:lstStyle/>
          <a:p>
            <a:r>
              <a:rPr lang="en-US" sz="9600" b="1" dirty="0" err="1">
                <a:solidFill>
                  <a:srgbClr val="1A1A1A"/>
                </a:solidFill>
                <a:latin typeface="-apple-system"/>
              </a:rPr>
              <a:t>Stimga</a:t>
            </a:r>
            <a:endParaRPr lang="en-US" sz="9600" dirty="0"/>
          </a:p>
        </p:txBody>
      </p:sp>
    </p:spTree>
    <p:extLst>
      <p:ext uri="{BB962C8B-B14F-4D97-AF65-F5344CB8AC3E}">
        <p14:creationId xmlns:p14="http://schemas.microsoft.com/office/powerpoint/2010/main" val="3599489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265" r="1924" b="4579"/>
          <a:stretch/>
        </p:blipFill>
        <p:spPr>
          <a:xfrm>
            <a:off x="0" y="-273830"/>
            <a:ext cx="12420600" cy="7405659"/>
          </a:xfrm>
          <a:prstGeom prst="rect">
            <a:avLst/>
          </a:prstGeom>
        </p:spPr>
      </p:pic>
    </p:spTree>
    <p:extLst>
      <p:ext uri="{BB962C8B-B14F-4D97-AF65-F5344CB8AC3E}">
        <p14:creationId xmlns:p14="http://schemas.microsoft.com/office/powerpoint/2010/main" val="51713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5" b="11685"/>
          <a:stretch/>
        </p:blipFill>
        <p:spPr>
          <a:xfrm>
            <a:off x="455929" y="547659"/>
            <a:ext cx="11280142" cy="5762681"/>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Alex Green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00351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685" b="11685"/>
          <a:stretch/>
        </p:blipFill>
        <p:spPr>
          <a:xfrm>
            <a:off x="455929" y="547659"/>
            <a:ext cx="11280142" cy="5762681"/>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Download a pic Donate a buck! ^</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64224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1715" b="11715"/>
          <a:stretch/>
        </p:blipFill>
        <p:spPr>
          <a:xfrm>
            <a:off x="455929" y="547659"/>
            <a:ext cx="11280142" cy="5762681"/>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Photo </a:t>
            </a:r>
            <a:r>
              <a:rPr lang="en-US" b="0" i="0" dirty="0" err="1">
                <a:solidFill>
                  <a:srgbClr val="1A1A1A"/>
                </a:solidFill>
                <a:effectLst/>
                <a:latin typeface="-apple-system"/>
              </a:rPr>
              <a:t>byPhoto</a:t>
            </a:r>
            <a:r>
              <a:rPr lang="en-US" b="0" i="0" dirty="0">
                <a:solidFill>
                  <a:srgbClr val="1A1A1A"/>
                </a:solidFill>
                <a:effectLst/>
                <a:latin typeface="-apple-system"/>
              </a:rPr>
              <a:t> by </a:t>
            </a:r>
            <a:r>
              <a:rPr lang="en-US" b="1" i="0" u="none" strike="noStrike" dirty="0">
                <a:solidFill>
                  <a:srgbClr val="1A1A1A"/>
                </a:solidFill>
                <a:effectLst/>
                <a:latin typeface="-apple-system"/>
                <a:hlinkClick r:id="rId3"/>
              </a:rPr>
              <a:t>David Garrison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9064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5942" b="15942"/>
          <a:stretch/>
        </p:blipFill>
        <p:spPr>
          <a:xfrm>
            <a:off x="455929" y="547659"/>
            <a:ext cx="11280142" cy="5762681"/>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Photo </a:t>
            </a:r>
            <a:r>
              <a:rPr lang="en-US" b="0" i="0" dirty="0" err="1">
                <a:solidFill>
                  <a:srgbClr val="1A1A1A"/>
                </a:solidFill>
                <a:effectLst/>
                <a:latin typeface="-apple-system"/>
              </a:rPr>
              <a:t>byPhoto</a:t>
            </a:r>
            <a:r>
              <a:rPr lang="en-US" b="0" i="0" dirty="0">
                <a:solidFill>
                  <a:srgbClr val="1A1A1A"/>
                </a:solidFill>
                <a:effectLst/>
                <a:latin typeface="-apple-system"/>
              </a:rPr>
              <a:t> by </a:t>
            </a:r>
            <a:r>
              <a:rPr lang="en-US" b="1" i="0" u="none" strike="noStrike" dirty="0">
                <a:solidFill>
                  <a:srgbClr val="1A1A1A"/>
                </a:solidFill>
                <a:effectLst/>
                <a:latin typeface="-apple-system"/>
                <a:hlinkClick r:id="rId3"/>
              </a:rPr>
              <a:t>David Garrison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170907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2.tif" descr="image2.tif"/>
          <p:cNvPicPr>
            <a:picLocks noGrp="1" noChangeAspect="1"/>
          </p:cNvPicPr>
          <p:nvPr>
            <p:ph type="pic" idx="13"/>
          </p:nvPr>
        </p:nvPicPr>
        <p:blipFill>
          <a:blip r:embed="rId2"/>
          <a:srcRect l="4042" r="4042"/>
          <a:stretch>
            <a:fillRect/>
          </a:stretch>
        </p:blipFill>
        <p:spPr>
          <a:xfrm>
            <a:off x="1524000" y="0"/>
            <a:ext cx="9144001" cy="6858000"/>
          </a:xfrm>
          <a:prstGeom prst="rect">
            <a:avLst/>
          </a:prstGeom>
        </p:spPr>
      </p:pic>
      <p:sp>
        <p:nvSpPr>
          <p:cNvPr id="198" name="What is the value of this line?"/>
          <p:cNvSpPr txBox="1">
            <a:spLocks noGrp="1"/>
          </p:cNvSpPr>
          <p:nvPr>
            <p:ph type="body" sz="quarter" idx="1"/>
          </p:nvPr>
        </p:nvSpPr>
        <p:spPr>
          <a:xfrm>
            <a:off x="1809750" y="5607844"/>
            <a:ext cx="8572500" cy="1268016"/>
          </a:xfrm>
          <a:prstGeom prst="rect">
            <a:avLst/>
          </a:prstGeom>
          <a:ln w="12700">
            <a:noFill/>
          </a:ln>
        </p:spPr>
        <p:txBody>
          <a:bodyPr anchor="b">
            <a:normAutofit fontScale="92500" lnSpcReduction="10000"/>
          </a:bodyPr>
          <a:lstStyle>
            <a:lvl1pPr marL="0" indent="0">
              <a:lnSpc>
                <a:spcPct val="80000"/>
              </a:lnSpc>
              <a:spcBef>
                <a:spcPts val="2300"/>
              </a:spcBef>
              <a:buSzTx/>
              <a:buNone/>
              <a:defRPr sz="5400" cap="all">
                <a:solidFill>
                  <a:srgbClr val="A6AAA9"/>
                </a:solidFill>
                <a:latin typeface="DIN Alternate"/>
                <a:ea typeface="DIN Alternate"/>
                <a:cs typeface="DIN Alternate"/>
                <a:sym typeface="DIN Alternate"/>
              </a:defRPr>
            </a:lvl1pPr>
          </a:lstStyle>
          <a:p>
            <a:r>
              <a:t>What is the value of this line?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t="-265" r="1924" b="4579"/>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Photo by </a:t>
            </a:r>
            <a:r>
              <a:rPr lang="en-US" b="1" i="0" u="none" strike="noStrike" dirty="0">
                <a:solidFill>
                  <a:srgbClr val="1A1A1A"/>
                </a:solidFill>
                <a:effectLst/>
                <a:latin typeface="-apple-system"/>
                <a:hlinkClick r:id="rId3"/>
              </a:rPr>
              <a:t>Anna </a:t>
            </a:r>
            <a:r>
              <a:rPr lang="en-US" b="1" i="0" u="none" strike="noStrike" dirty="0" err="1">
                <a:solidFill>
                  <a:srgbClr val="1A1A1A"/>
                </a:solidFill>
                <a:effectLst/>
                <a:latin typeface="-apple-system"/>
                <a:hlinkClick r:id="rId3"/>
              </a:rPr>
              <a:t>Tarazevich</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10983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3 Part 2- What is it like?</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5647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59875</TotalTime>
  <Words>1011</Words>
  <Application>Microsoft Office PowerPoint</Application>
  <PresentationFormat>Widescreen</PresentationFormat>
  <Paragraphs>58</Paragraphs>
  <Slides>26</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-apple-system</vt:lpstr>
      <vt:lpstr>Avenir Next</vt:lpstr>
      <vt:lpstr>Avenir Next LT Pro</vt:lpstr>
      <vt:lpstr>Avenir Next LT Pro Light</vt:lpstr>
      <vt:lpstr>Avenir Next Medium</vt:lpstr>
      <vt:lpstr>Calibri</vt:lpstr>
      <vt:lpstr>DIN Alternate</vt:lpstr>
      <vt:lpstr>Garamond</vt:lpstr>
      <vt:lpstr>Lato</vt:lpstr>
      <vt:lpstr>Merriweather</vt:lpstr>
      <vt:lpstr>Montserrat</vt:lpstr>
      <vt:lpstr>SavonVTI</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15</cp:revision>
  <dcterms:created xsi:type="dcterms:W3CDTF">2021-11-22T22:48:52Z</dcterms:created>
  <dcterms:modified xsi:type="dcterms:W3CDTF">2022-03-16T13:23:42Z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